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3" r:id="rId1"/>
  </p:sldMasterIdLst>
  <p:notesMasterIdLst>
    <p:notesMasterId r:id="rId61"/>
  </p:notesMasterIdLst>
  <p:handoutMasterIdLst>
    <p:handoutMasterId r:id="rId62"/>
  </p:handoutMasterIdLst>
  <p:sldIdLst>
    <p:sldId id="256" r:id="rId2"/>
    <p:sldId id="331" r:id="rId3"/>
    <p:sldId id="299" r:id="rId4"/>
    <p:sldId id="300" r:id="rId5"/>
    <p:sldId id="301" r:id="rId6"/>
    <p:sldId id="392" r:id="rId7"/>
    <p:sldId id="394" r:id="rId8"/>
    <p:sldId id="395" r:id="rId9"/>
    <p:sldId id="396" r:id="rId10"/>
    <p:sldId id="400" r:id="rId11"/>
    <p:sldId id="397" r:id="rId12"/>
    <p:sldId id="398" r:id="rId13"/>
    <p:sldId id="303" r:id="rId14"/>
    <p:sldId id="291" r:id="rId15"/>
    <p:sldId id="333" r:id="rId16"/>
    <p:sldId id="302" r:id="rId17"/>
    <p:sldId id="338" r:id="rId18"/>
    <p:sldId id="272" r:id="rId19"/>
    <p:sldId id="263" r:id="rId20"/>
    <p:sldId id="283" r:id="rId21"/>
    <p:sldId id="389" r:id="rId22"/>
    <p:sldId id="304" r:id="rId23"/>
    <p:sldId id="391" r:id="rId24"/>
    <p:sldId id="335" r:id="rId25"/>
    <p:sldId id="339" r:id="rId26"/>
    <p:sldId id="306" r:id="rId27"/>
    <p:sldId id="399" r:id="rId28"/>
    <p:sldId id="337" r:id="rId29"/>
    <p:sldId id="340" r:id="rId30"/>
    <p:sldId id="345" r:id="rId31"/>
    <p:sldId id="379" r:id="rId32"/>
    <p:sldId id="380" r:id="rId33"/>
    <p:sldId id="385" r:id="rId34"/>
    <p:sldId id="381" r:id="rId35"/>
    <p:sldId id="366" r:id="rId36"/>
    <p:sldId id="401" r:id="rId37"/>
    <p:sldId id="393" r:id="rId38"/>
    <p:sldId id="382" r:id="rId39"/>
    <p:sldId id="402" r:id="rId40"/>
    <p:sldId id="364" r:id="rId41"/>
    <p:sldId id="384" r:id="rId42"/>
    <p:sldId id="367" r:id="rId43"/>
    <p:sldId id="368" r:id="rId44"/>
    <p:sldId id="369" r:id="rId45"/>
    <p:sldId id="370" r:id="rId46"/>
    <p:sldId id="371" r:id="rId47"/>
    <p:sldId id="372" r:id="rId48"/>
    <p:sldId id="373" r:id="rId49"/>
    <p:sldId id="374" r:id="rId50"/>
    <p:sldId id="375" r:id="rId51"/>
    <p:sldId id="376" r:id="rId52"/>
    <p:sldId id="377" r:id="rId53"/>
    <p:sldId id="378" r:id="rId54"/>
    <p:sldId id="386" r:id="rId55"/>
    <p:sldId id="387" r:id="rId56"/>
    <p:sldId id="388" r:id="rId57"/>
    <p:sldId id="405" r:id="rId58"/>
    <p:sldId id="321" r:id="rId59"/>
    <p:sldId id="403" r:id="rId60"/>
  </p:sldIdLst>
  <p:sldSz cx="12192000" cy="6858000"/>
  <p:notesSz cx="6858000" cy="9144000"/>
  <p:embeddedFontLst>
    <p:embeddedFont>
      <p:font typeface="Albemarle Demo" panose="020B0604020202020204" pitchFamily="2" charset="0"/>
      <p:regular r:id="rId63"/>
    </p:embeddedFont>
    <p:embeddedFont>
      <p:font typeface="Calibri" panose="020F0502020204030204" pitchFamily="34" charset="0"/>
      <p:regular r:id="rId64"/>
      <p:bold r:id="rId65"/>
      <p:italic r:id="rId66"/>
      <p:boldItalic r:id="rId67"/>
    </p:embeddedFont>
    <p:embeddedFont>
      <p:font typeface="Calibri Light" panose="020F0302020204030204" pitchFamily="34" charset="0"/>
      <p:regular r:id="rId68"/>
      <p:italic r:id="rId69"/>
    </p:embeddedFont>
    <p:embeddedFont>
      <p:font typeface="Comic Sans MS" panose="030F0702030302020204" pitchFamily="66" charset="0"/>
      <p:regular r:id="rId70"/>
      <p:bold r:id="rId71"/>
      <p:italic r:id="rId72"/>
      <p:boldItalic r:id="rId73"/>
    </p:embeddedFont>
    <p:embeddedFont>
      <p:font typeface="Cut Outs for 3D FX" panose="020B0604020202020204" pitchFamily="2" charset="0"/>
      <p:regular r:id="rId74"/>
    </p:embeddedFont>
    <p:embeddedFont>
      <p:font typeface="Lombardic Narrow" panose="020B0604020202020204" pitchFamily="2" charset="0"/>
      <p:regular r:id="rId75"/>
    </p:embeddedFont>
    <p:embeddedFont>
      <p:font typeface="Tahoma" panose="020B0604030504040204" pitchFamily="34" charset="0"/>
      <p:regular r:id="rId76"/>
      <p:bold r:id="rId77"/>
    </p:embeddedFont>
  </p:embeddedFontLst>
  <p:defaultTextStyle>
    <a:defPPr>
      <a:defRPr lang="en-US"/>
    </a:defPPr>
    <a:lvl1pPr algn="l" rtl="0" eaLnBrk="0" fontAlgn="base" hangingPunct="0">
      <a:spcBef>
        <a:spcPct val="0"/>
      </a:spcBef>
      <a:spcAft>
        <a:spcPct val="0"/>
      </a:spcAft>
      <a:defRPr kern="1200">
        <a:solidFill>
          <a:schemeClr val="tx1"/>
        </a:solidFill>
        <a:latin typeface="Albemarle Demo" pitchFamily="2" charset="0"/>
        <a:ea typeface="+mn-ea"/>
        <a:cs typeface="+mn-cs"/>
      </a:defRPr>
    </a:lvl1pPr>
    <a:lvl2pPr marL="457200" algn="l" rtl="0" eaLnBrk="0" fontAlgn="base" hangingPunct="0">
      <a:spcBef>
        <a:spcPct val="0"/>
      </a:spcBef>
      <a:spcAft>
        <a:spcPct val="0"/>
      </a:spcAft>
      <a:defRPr kern="1200">
        <a:solidFill>
          <a:schemeClr val="tx1"/>
        </a:solidFill>
        <a:latin typeface="Albemarle Demo" pitchFamily="2" charset="0"/>
        <a:ea typeface="+mn-ea"/>
        <a:cs typeface="+mn-cs"/>
      </a:defRPr>
    </a:lvl2pPr>
    <a:lvl3pPr marL="914400" algn="l" rtl="0" eaLnBrk="0" fontAlgn="base" hangingPunct="0">
      <a:spcBef>
        <a:spcPct val="0"/>
      </a:spcBef>
      <a:spcAft>
        <a:spcPct val="0"/>
      </a:spcAft>
      <a:defRPr kern="1200">
        <a:solidFill>
          <a:schemeClr val="tx1"/>
        </a:solidFill>
        <a:latin typeface="Albemarle Demo" pitchFamily="2" charset="0"/>
        <a:ea typeface="+mn-ea"/>
        <a:cs typeface="+mn-cs"/>
      </a:defRPr>
    </a:lvl3pPr>
    <a:lvl4pPr marL="1371600" algn="l" rtl="0" eaLnBrk="0" fontAlgn="base" hangingPunct="0">
      <a:spcBef>
        <a:spcPct val="0"/>
      </a:spcBef>
      <a:spcAft>
        <a:spcPct val="0"/>
      </a:spcAft>
      <a:defRPr kern="1200">
        <a:solidFill>
          <a:schemeClr val="tx1"/>
        </a:solidFill>
        <a:latin typeface="Albemarle Demo" pitchFamily="2" charset="0"/>
        <a:ea typeface="+mn-ea"/>
        <a:cs typeface="+mn-cs"/>
      </a:defRPr>
    </a:lvl4pPr>
    <a:lvl5pPr marL="1828800" algn="l" rtl="0" eaLnBrk="0" fontAlgn="base" hangingPunct="0">
      <a:spcBef>
        <a:spcPct val="0"/>
      </a:spcBef>
      <a:spcAft>
        <a:spcPct val="0"/>
      </a:spcAft>
      <a:defRPr kern="1200">
        <a:solidFill>
          <a:schemeClr val="tx1"/>
        </a:solidFill>
        <a:latin typeface="Albemarle Demo" pitchFamily="2" charset="0"/>
        <a:ea typeface="+mn-ea"/>
        <a:cs typeface="+mn-cs"/>
      </a:defRPr>
    </a:lvl5pPr>
    <a:lvl6pPr marL="2286000" algn="l" defTabSz="914400" rtl="0" eaLnBrk="1" latinLnBrk="0" hangingPunct="1">
      <a:defRPr kern="1200">
        <a:solidFill>
          <a:schemeClr val="tx1"/>
        </a:solidFill>
        <a:latin typeface="Albemarle Demo" pitchFamily="2" charset="0"/>
        <a:ea typeface="+mn-ea"/>
        <a:cs typeface="+mn-cs"/>
      </a:defRPr>
    </a:lvl6pPr>
    <a:lvl7pPr marL="2743200" algn="l" defTabSz="914400" rtl="0" eaLnBrk="1" latinLnBrk="0" hangingPunct="1">
      <a:defRPr kern="1200">
        <a:solidFill>
          <a:schemeClr val="tx1"/>
        </a:solidFill>
        <a:latin typeface="Albemarle Demo" pitchFamily="2" charset="0"/>
        <a:ea typeface="+mn-ea"/>
        <a:cs typeface="+mn-cs"/>
      </a:defRPr>
    </a:lvl7pPr>
    <a:lvl8pPr marL="3200400" algn="l" defTabSz="914400" rtl="0" eaLnBrk="1" latinLnBrk="0" hangingPunct="1">
      <a:defRPr kern="1200">
        <a:solidFill>
          <a:schemeClr val="tx1"/>
        </a:solidFill>
        <a:latin typeface="Albemarle Demo" pitchFamily="2" charset="0"/>
        <a:ea typeface="+mn-ea"/>
        <a:cs typeface="+mn-cs"/>
      </a:defRPr>
    </a:lvl8pPr>
    <a:lvl9pPr marL="3657600" algn="l" defTabSz="914400" rtl="0" eaLnBrk="1" latinLnBrk="0" hangingPunct="1">
      <a:defRPr kern="1200">
        <a:solidFill>
          <a:schemeClr val="tx1"/>
        </a:solidFill>
        <a:latin typeface="Albemarle Demo"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A0000"/>
    <a:srgbClr val="2952A3"/>
    <a:srgbClr val="993300"/>
    <a:srgbClr val="3366CC"/>
    <a:srgbClr val="CC9900"/>
    <a:srgbClr val="D63908"/>
    <a:srgbClr val="002B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106" d="100"/>
          <a:sy n="106" d="100"/>
        </p:scale>
        <p:origin x="672" y="114"/>
      </p:cViewPr>
      <p:guideLst>
        <p:guide orient="horz" pos="2160"/>
        <p:guide pos="3840"/>
      </p:guideLst>
    </p:cSldViewPr>
  </p:slideViewPr>
  <p:notesTextViewPr>
    <p:cViewPr>
      <p:scale>
        <a:sx n="100" d="100"/>
        <a:sy n="100" d="100"/>
      </p:scale>
      <p:origin x="0" y="0"/>
    </p:cViewPr>
  </p:notesTextViewPr>
  <p:sorterViewPr>
    <p:cViewPr>
      <p:scale>
        <a:sx n="75" d="100"/>
        <a:sy n="75" d="100"/>
      </p:scale>
      <p:origin x="0" y="37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EB3DC06-4601-4AFD-994E-EDF64537505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3315" name="Rectangle 3">
            <a:extLst>
              <a:ext uri="{FF2B5EF4-FFF2-40B4-BE49-F238E27FC236}">
                <a16:creationId xmlns:a16="http://schemas.microsoft.com/office/drawing/2014/main" id="{B5DF6C3E-B706-45B9-B45C-0ABBF0658097}"/>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3316" name="Rectangle 4">
            <a:extLst>
              <a:ext uri="{FF2B5EF4-FFF2-40B4-BE49-F238E27FC236}">
                <a16:creationId xmlns:a16="http://schemas.microsoft.com/office/drawing/2014/main" id="{83C1B147-8B22-4231-91A1-D6EEBBFC4C87}"/>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3317" name="Rectangle 5">
            <a:extLst>
              <a:ext uri="{FF2B5EF4-FFF2-40B4-BE49-F238E27FC236}">
                <a16:creationId xmlns:a16="http://schemas.microsoft.com/office/drawing/2014/main" id="{801A12BB-4C43-482E-8D94-9123CDD9B09E}"/>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183208A7-B523-4373-99F5-585F08B6E7A6}" type="slidenum">
              <a:rPr lang="en-US" altLang="de-DE"/>
              <a:pPr/>
              <a:t>‹#›</a:t>
            </a:fld>
            <a:endParaRPr lang="en-US"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DC239174-4855-41C7-BF4E-EB5E2ABE22C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2291" name="Rectangle 3">
            <a:extLst>
              <a:ext uri="{FF2B5EF4-FFF2-40B4-BE49-F238E27FC236}">
                <a16:creationId xmlns:a16="http://schemas.microsoft.com/office/drawing/2014/main" id="{10EE63A6-2825-4369-A7FC-D76A844568AD}"/>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7412" name="Rectangle 4">
            <a:extLst>
              <a:ext uri="{FF2B5EF4-FFF2-40B4-BE49-F238E27FC236}">
                <a16:creationId xmlns:a16="http://schemas.microsoft.com/office/drawing/2014/main" id="{EBD3C579-E0B2-4E85-BC25-09CB84824B64}"/>
              </a:ext>
            </a:extLst>
          </p:cNvPr>
          <p:cNvSpPr>
            <a:spLocks noRo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a:extLst>
              <a:ext uri="{FF2B5EF4-FFF2-40B4-BE49-F238E27FC236}">
                <a16:creationId xmlns:a16="http://schemas.microsoft.com/office/drawing/2014/main" id="{FB60864B-2D28-4542-9F46-DD9006DC192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a:extLst>
              <a:ext uri="{FF2B5EF4-FFF2-40B4-BE49-F238E27FC236}">
                <a16:creationId xmlns:a16="http://schemas.microsoft.com/office/drawing/2014/main" id="{742459A8-96C5-477B-A43F-946AA38DFE39}"/>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2295" name="Rectangle 7">
            <a:extLst>
              <a:ext uri="{FF2B5EF4-FFF2-40B4-BE49-F238E27FC236}">
                <a16:creationId xmlns:a16="http://schemas.microsoft.com/office/drawing/2014/main" id="{8219111F-DD47-49F5-9320-E90B08444C47}"/>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F0820B61-C031-4FA6-BCDC-9ED8DB697AE6}" type="slidenum">
              <a:rPr lang="en-US" altLang="de-DE"/>
              <a:pPr/>
              <a:t>‹#›</a:t>
            </a:fld>
            <a:endParaRPr lang="en-US"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A6E92C78-7C7F-4A00-8A9C-33B3B95154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E07FE2-63FD-4A04-8EC6-351DA475112B}" type="slidenum">
              <a:rPr lang="en-US" altLang="de-DE"/>
              <a:pPr>
                <a:spcBef>
                  <a:spcPct val="0"/>
                </a:spcBef>
              </a:pPr>
              <a:t>1</a:t>
            </a:fld>
            <a:endParaRPr lang="en-US" altLang="de-DE"/>
          </a:p>
        </p:txBody>
      </p:sp>
      <p:sp>
        <p:nvSpPr>
          <p:cNvPr id="20483" name="Rectangle 2">
            <a:extLst>
              <a:ext uri="{FF2B5EF4-FFF2-40B4-BE49-F238E27FC236}">
                <a16:creationId xmlns:a16="http://schemas.microsoft.com/office/drawing/2014/main" id="{FA40E2CA-BFAF-440E-91E3-1367B080CA81}"/>
              </a:ext>
            </a:extLst>
          </p:cNvPr>
          <p:cNvSpPr>
            <a:spLocks noRot="1" noChangeArrowheads="1" noTextEdit="1"/>
          </p:cNvSpPr>
          <p:nvPr>
            <p:ph type="sldImg"/>
          </p:nvPr>
        </p:nvSpPr>
        <p:spPr>
          <a:ln/>
        </p:spPr>
      </p:sp>
      <p:sp>
        <p:nvSpPr>
          <p:cNvPr id="20484" name="Rectangle 3">
            <a:extLst>
              <a:ext uri="{FF2B5EF4-FFF2-40B4-BE49-F238E27FC236}">
                <a16:creationId xmlns:a16="http://schemas.microsoft.com/office/drawing/2014/main" id="{38B4171C-D47F-4848-9336-6169D1AB34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6D347F5D-828E-4C76-848D-2F943A94BF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2A9EB0B-DF83-43EA-8C4C-A97BF51C5B4C}" type="slidenum">
              <a:rPr lang="en-US" altLang="de-DE"/>
              <a:pPr>
                <a:spcBef>
                  <a:spcPct val="0"/>
                </a:spcBef>
              </a:pPr>
              <a:t>30</a:t>
            </a:fld>
            <a:endParaRPr lang="en-US" altLang="de-DE"/>
          </a:p>
        </p:txBody>
      </p:sp>
      <p:sp>
        <p:nvSpPr>
          <p:cNvPr id="59395" name="Rectangle 2">
            <a:extLst>
              <a:ext uri="{FF2B5EF4-FFF2-40B4-BE49-F238E27FC236}">
                <a16:creationId xmlns:a16="http://schemas.microsoft.com/office/drawing/2014/main" id="{90ED5052-73E6-4421-918F-D6F16A308C5E}"/>
              </a:ext>
            </a:extLst>
          </p:cNvPr>
          <p:cNvSpPr>
            <a:spLocks noRot="1" noChangeArrowheads="1" noTextEdit="1"/>
          </p:cNvSpPr>
          <p:nvPr>
            <p:ph type="sldImg"/>
          </p:nvPr>
        </p:nvSpPr>
        <p:spPr>
          <a:ln/>
        </p:spPr>
      </p:sp>
      <p:sp>
        <p:nvSpPr>
          <p:cNvPr id="59396" name="Rectangle 3">
            <a:extLst>
              <a:ext uri="{FF2B5EF4-FFF2-40B4-BE49-F238E27FC236}">
                <a16:creationId xmlns:a16="http://schemas.microsoft.com/office/drawing/2014/main" id="{3D615BF7-8C61-4536-A306-8660FC6E6C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850F9D61-74FD-4195-BD98-65C9D933A0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0D5910C-97F6-4C8A-9035-40C7E24B397F}" type="slidenum">
              <a:rPr lang="en-US" altLang="en-US">
                <a:latin typeface="Tahoma" panose="020B0604030504040204" pitchFamily="34" charset="0"/>
              </a:rPr>
              <a:pPr>
                <a:spcBef>
                  <a:spcPct val="0"/>
                </a:spcBef>
              </a:pPr>
              <a:t>36</a:t>
            </a:fld>
            <a:endParaRPr lang="en-US" altLang="en-US">
              <a:latin typeface="Tahoma" panose="020B0604030504040204" pitchFamily="34" charset="0"/>
            </a:endParaRPr>
          </a:p>
        </p:txBody>
      </p:sp>
      <p:sp>
        <p:nvSpPr>
          <p:cNvPr id="66563" name="Rectangle 2">
            <a:extLst>
              <a:ext uri="{FF2B5EF4-FFF2-40B4-BE49-F238E27FC236}">
                <a16:creationId xmlns:a16="http://schemas.microsoft.com/office/drawing/2014/main" id="{8111DBAF-6848-451B-B8FB-2D7156BE8B11}"/>
              </a:ext>
            </a:extLst>
          </p:cNvPr>
          <p:cNvSpPr>
            <a:spLocks noChangeArrowheads="1" noTextEdit="1"/>
          </p:cNvSpPr>
          <p:nvPr>
            <p:ph type="sldImg"/>
          </p:nvPr>
        </p:nvSpPr>
        <p:spPr>
          <a:ln/>
        </p:spPr>
      </p:sp>
      <p:sp>
        <p:nvSpPr>
          <p:cNvPr id="66564" name="Rectangle 3">
            <a:extLst>
              <a:ext uri="{FF2B5EF4-FFF2-40B4-BE49-F238E27FC236}">
                <a16:creationId xmlns:a16="http://schemas.microsoft.com/office/drawing/2014/main" id="{6142BF42-46E5-403A-B0A1-29EDD4C2CD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In this contemporary colored lithograph, the revolutionaries of Berlin celebrate on the barricades on the Breite Strasse on the evening of March 18, 1848.  King Frederick William IV, in the royal palace glimpsed in the background, had just ordered his troops to cease fire, and they evacuated the city on March 19 (much to the dismay of the king’s brother William and the Prussian generals).</a:t>
            </a:r>
          </a:p>
          <a:p>
            <a:pPr eaLnBrk="1" hangingPunct="1"/>
            <a:r>
              <a:rPr lang="en-US" altLang="en-US">
                <a:latin typeface="Arial" panose="020B0604020202020204" pitchFamily="34" charset="0"/>
              </a:rPr>
              <a:t>SOURCE: http://www.arikah.net/enzyklopadie/Revolution_von_1848</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1710A5F8-A6DF-4DC0-B80B-7096417F7E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CB0614-69D9-47C3-AAAE-9712506980A3}" type="slidenum">
              <a:rPr lang="en-US" altLang="en-US">
                <a:latin typeface="Tahoma" panose="020B0604030504040204" pitchFamily="34" charset="0"/>
              </a:rPr>
              <a:pPr>
                <a:spcBef>
                  <a:spcPct val="0"/>
                </a:spcBef>
              </a:pPr>
              <a:t>39</a:t>
            </a:fld>
            <a:endParaRPr lang="en-US" altLang="en-US">
              <a:latin typeface="Tahoma" panose="020B0604030504040204" pitchFamily="34" charset="0"/>
            </a:endParaRPr>
          </a:p>
        </p:txBody>
      </p:sp>
      <p:sp>
        <p:nvSpPr>
          <p:cNvPr id="70659" name="Rectangle 2">
            <a:extLst>
              <a:ext uri="{FF2B5EF4-FFF2-40B4-BE49-F238E27FC236}">
                <a16:creationId xmlns:a16="http://schemas.microsoft.com/office/drawing/2014/main" id="{5782071D-5C34-4CAE-8C81-647F7779C0CE}"/>
              </a:ext>
            </a:extLst>
          </p:cNvPr>
          <p:cNvSpPr>
            <a:spLocks noChangeArrowheads="1" noTextEdit="1"/>
          </p:cNvSpPr>
          <p:nvPr>
            <p:ph type="sldImg"/>
          </p:nvPr>
        </p:nvSpPr>
        <p:spPr>
          <a:ln/>
        </p:spPr>
      </p:sp>
      <p:sp>
        <p:nvSpPr>
          <p:cNvPr id="70660" name="Rectangle 3">
            <a:extLst>
              <a:ext uri="{FF2B5EF4-FFF2-40B4-BE49-F238E27FC236}">
                <a16:creationId xmlns:a16="http://schemas.microsoft.com/office/drawing/2014/main" id="{DF9423F3-0448-4B82-9089-C1DAB245E0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“Neue Art eine Constitution zu geben,” from www.preussen-chronik.de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00FA6B3C-6A21-4CAD-A742-890D158844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lbemarle Demo" pitchFamily="2" charset="0"/>
              </a:defRPr>
            </a:lvl1pPr>
            <a:lvl2pPr marL="742950" indent="-285750">
              <a:defRPr>
                <a:solidFill>
                  <a:schemeClr val="tx1"/>
                </a:solidFill>
                <a:latin typeface="Albemarle Demo" pitchFamily="2" charset="0"/>
              </a:defRPr>
            </a:lvl2pPr>
            <a:lvl3pPr marL="1143000" indent="-228600">
              <a:defRPr>
                <a:solidFill>
                  <a:schemeClr val="tx1"/>
                </a:solidFill>
                <a:latin typeface="Albemarle Demo" pitchFamily="2" charset="0"/>
              </a:defRPr>
            </a:lvl3pPr>
            <a:lvl4pPr marL="1600200" indent="-228600">
              <a:defRPr>
                <a:solidFill>
                  <a:schemeClr val="tx1"/>
                </a:solidFill>
                <a:latin typeface="Albemarle Demo" pitchFamily="2" charset="0"/>
              </a:defRPr>
            </a:lvl4pPr>
            <a:lvl5pPr marL="2057400" indent="-228600">
              <a:defRPr>
                <a:solidFill>
                  <a:schemeClr val="tx1"/>
                </a:solidFill>
                <a:latin typeface="Albemarle Demo" pitchFamily="2" charset="0"/>
              </a:defRPr>
            </a:lvl5pPr>
            <a:lvl6pPr marL="2514600" indent="-228600" eaLnBrk="0" fontAlgn="base" hangingPunct="0">
              <a:spcBef>
                <a:spcPct val="0"/>
              </a:spcBef>
              <a:spcAft>
                <a:spcPct val="0"/>
              </a:spcAft>
              <a:defRPr>
                <a:solidFill>
                  <a:schemeClr val="tx1"/>
                </a:solidFill>
                <a:latin typeface="Albemarle Demo" pitchFamily="2" charset="0"/>
              </a:defRPr>
            </a:lvl6pPr>
            <a:lvl7pPr marL="2971800" indent="-228600" eaLnBrk="0" fontAlgn="base" hangingPunct="0">
              <a:spcBef>
                <a:spcPct val="0"/>
              </a:spcBef>
              <a:spcAft>
                <a:spcPct val="0"/>
              </a:spcAft>
              <a:defRPr>
                <a:solidFill>
                  <a:schemeClr val="tx1"/>
                </a:solidFill>
                <a:latin typeface="Albemarle Demo" pitchFamily="2" charset="0"/>
              </a:defRPr>
            </a:lvl7pPr>
            <a:lvl8pPr marL="3429000" indent="-228600" eaLnBrk="0" fontAlgn="base" hangingPunct="0">
              <a:spcBef>
                <a:spcPct val="0"/>
              </a:spcBef>
              <a:spcAft>
                <a:spcPct val="0"/>
              </a:spcAft>
              <a:defRPr>
                <a:solidFill>
                  <a:schemeClr val="tx1"/>
                </a:solidFill>
                <a:latin typeface="Albemarle Demo" pitchFamily="2" charset="0"/>
              </a:defRPr>
            </a:lvl8pPr>
            <a:lvl9pPr marL="3886200" indent="-228600" eaLnBrk="0" fontAlgn="base" hangingPunct="0">
              <a:spcBef>
                <a:spcPct val="0"/>
              </a:spcBef>
              <a:spcAft>
                <a:spcPct val="0"/>
              </a:spcAft>
              <a:defRPr>
                <a:solidFill>
                  <a:schemeClr val="tx1"/>
                </a:solidFill>
                <a:latin typeface="Albemarle Demo" pitchFamily="2" charset="0"/>
              </a:defRPr>
            </a:lvl9pPr>
          </a:lstStyle>
          <a:p>
            <a:fld id="{120F03C3-AF06-4F13-B8AC-D59494D815A5}" type="slidenum">
              <a:rPr lang="en-US" altLang="de-DE">
                <a:solidFill>
                  <a:srgbClr val="000000"/>
                </a:solidFill>
                <a:latin typeface="Arial" panose="020B0604020202020204" pitchFamily="34" charset="0"/>
              </a:rPr>
              <a:pPr/>
              <a:t>51</a:t>
            </a:fld>
            <a:endParaRPr lang="en-US" altLang="de-DE">
              <a:solidFill>
                <a:srgbClr val="000000"/>
              </a:solidFill>
              <a:latin typeface="Arial" panose="020B0604020202020204" pitchFamily="34" charset="0"/>
            </a:endParaRPr>
          </a:p>
        </p:txBody>
      </p:sp>
      <p:sp>
        <p:nvSpPr>
          <p:cNvPr id="83971" name="Rectangle 2">
            <a:extLst>
              <a:ext uri="{FF2B5EF4-FFF2-40B4-BE49-F238E27FC236}">
                <a16:creationId xmlns:a16="http://schemas.microsoft.com/office/drawing/2014/main" id="{7877A45A-F359-4C6D-A761-D1807DCF9137}"/>
              </a:ext>
            </a:extLst>
          </p:cNvPr>
          <p:cNvSpPr>
            <a:spLocks noGrp="1" noRot="1" noChangeAspect="1" noChangeArrowheads="1" noTextEdit="1"/>
          </p:cNvSpPr>
          <p:nvPr>
            <p:ph type="sldImg"/>
          </p:nvPr>
        </p:nvSpPr>
        <p:spPr>
          <a:xfrm>
            <a:off x="382588" y="695325"/>
            <a:ext cx="6091237" cy="3427413"/>
          </a:xfrm>
          <a:ln/>
        </p:spPr>
      </p:sp>
      <p:sp>
        <p:nvSpPr>
          <p:cNvPr id="83972" name="Rectangle 3">
            <a:extLst>
              <a:ext uri="{FF2B5EF4-FFF2-40B4-BE49-F238E27FC236}">
                <a16:creationId xmlns:a16="http://schemas.microsoft.com/office/drawing/2014/main" id="{92A60B12-E4B6-42E7-B7B4-9653E2FA5D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de-DE" altLang="de-DE">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2E673517-034F-41DF-BD4A-54F118BEE0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B5020A-F58D-4437-84AB-5EE04DFB3380}" type="slidenum">
              <a:rPr lang="en-US" altLang="en-US">
                <a:latin typeface="Tahoma" panose="020B0604030504040204" pitchFamily="34" charset="0"/>
              </a:rPr>
              <a:pPr>
                <a:spcBef>
                  <a:spcPct val="0"/>
                </a:spcBef>
              </a:pPr>
              <a:t>59</a:t>
            </a:fld>
            <a:endParaRPr lang="en-US" altLang="en-US">
              <a:latin typeface="Tahoma" panose="020B0604030504040204" pitchFamily="34" charset="0"/>
            </a:endParaRPr>
          </a:p>
        </p:txBody>
      </p:sp>
      <p:sp>
        <p:nvSpPr>
          <p:cNvPr id="93187" name="Rectangle 2">
            <a:extLst>
              <a:ext uri="{FF2B5EF4-FFF2-40B4-BE49-F238E27FC236}">
                <a16:creationId xmlns:a16="http://schemas.microsoft.com/office/drawing/2014/main" id="{58380E22-20C5-4E71-9D9F-3CAB812C7C6A}"/>
              </a:ext>
            </a:extLst>
          </p:cNvPr>
          <p:cNvSpPr>
            <a:spLocks noChangeArrowheads="1" noTextEdit="1"/>
          </p:cNvSpPr>
          <p:nvPr>
            <p:ph type="sldImg"/>
          </p:nvPr>
        </p:nvSpPr>
        <p:spPr>
          <a:ln/>
        </p:spPr>
      </p:sp>
      <p:sp>
        <p:nvSpPr>
          <p:cNvPr id="93188" name="Rectangle 3">
            <a:extLst>
              <a:ext uri="{FF2B5EF4-FFF2-40B4-BE49-F238E27FC236}">
                <a16:creationId xmlns:a16="http://schemas.microsoft.com/office/drawing/2014/main" id="{43B131DA-2E7F-4367-A7B4-40F77E8ED2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 cheerful Frederick William works with Louis Napoleon and Franz Joseph to sweep the revolutionaries out of Europe in this cartoon published by F. Schroeder in the </a:t>
            </a:r>
            <a:r>
              <a:rPr lang="en-US" altLang="en-US" i="1">
                <a:latin typeface="Arial" panose="020B0604020202020204" pitchFamily="34" charset="0"/>
              </a:rPr>
              <a:t>Duesseldorf Monthly</a:t>
            </a:r>
            <a:r>
              <a:rPr lang="en-US" altLang="en-US">
                <a:latin typeface="Arial" panose="020B0604020202020204" pitchFamily="34" charset="0"/>
              </a:rPr>
              <a:t> in 1849.</a:t>
            </a:r>
          </a:p>
          <a:p>
            <a:pPr eaLnBrk="1" hangingPunct="1"/>
            <a:r>
              <a:rPr lang="en-US" altLang="en-US">
                <a:latin typeface="Arial" panose="020B0604020202020204" pitchFamily="34" charset="0"/>
              </a:rPr>
              <a:t>SOURCE: Deutscher Bundestag, ed., </a:t>
            </a:r>
            <a:r>
              <a:rPr lang="en-US" altLang="en-US" i="1">
                <a:latin typeface="Arial" panose="020B0604020202020204" pitchFamily="34" charset="0"/>
              </a:rPr>
              <a:t>Fragen an die deutsche Geschichte.  Katalog: Historische Ausstellung im Reichstagsgebaeude in Berlin</a:t>
            </a:r>
            <a:r>
              <a:rPr lang="en-US" altLang="en-US">
                <a:latin typeface="Arial" panose="020B0604020202020204" pitchFamily="34" charset="0"/>
              </a:rPr>
              <a:t> 7th edn (Bonn, 1981), p. 176.</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E476DFC5-7FCF-42CF-A4EE-807476B2AD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391B64B-2882-488F-8BCE-F4D346F2F48A}" type="slidenum">
              <a:rPr lang="en-US" altLang="en-US">
                <a:latin typeface="Tahoma" panose="020B0604030504040204" pitchFamily="34" charset="0"/>
              </a:rPr>
              <a:pPr>
                <a:spcBef>
                  <a:spcPct val="0"/>
                </a:spcBef>
              </a:pPr>
              <a:t>7</a:t>
            </a:fld>
            <a:endParaRPr lang="en-US" altLang="en-US">
              <a:latin typeface="Tahoma" panose="020B0604030504040204" pitchFamily="34" charset="0"/>
            </a:endParaRPr>
          </a:p>
        </p:txBody>
      </p:sp>
      <p:sp>
        <p:nvSpPr>
          <p:cNvPr id="27651" name="Rectangle 2">
            <a:extLst>
              <a:ext uri="{FF2B5EF4-FFF2-40B4-BE49-F238E27FC236}">
                <a16:creationId xmlns:a16="http://schemas.microsoft.com/office/drawing/2014/main" id="{BD673B35-02C2-4450-99F1-61795FC9FC23}"/>
              </a:ext>
            </a:extLst>
          </p:cNvPr>
          <p:cNvSpPr>
            <a:spLocks noChangeArrowheads="1" noTextEdit="1"/>
          </p:cNvSpPr>
          <p:nvPr>
            <p:ph type="sldImg"/>
          </p:nvPr>
        </p:nvSpPr>
        <p:spPr>
          <a:ln/>
        </p:spPr>
      </p:sp>
      <p:sp>
        <p:nvSpPr>
          <p:cNvPr id="27652" name="Rectangle 3">
            <a:extLst>
              <a:ext uri="{FF2B5EF4-FFF2-40B4-BE49-F238E27FC236}">
                <a16:creationId xmlns:a16="http://schemas.microsoft.com/office/drawing/2014/main" id="{C38005C4-8429-499D-9511-6BA658789B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Charles Joseph TRAVIES DE VILLERS, "A 'Free' People whose Happiness Begins" (cartoon published in LA CARICATURE, 1831, in the Carnavalet Museum).  SOURCE: www.histoire-image.org</a:t>
            </a:r>
          </a:p>
          <a:p>
            <a:pPr eaLnBrk="1" hangingPunct="1"/>
            <a:r>
              <a:rPr lang="en-US" altLang="en-US">
                <a:latin typeface="Arial" panose="020B0604020202020204" pitchFamily="34" charset="0"/>
              </a:rPr>
              <a:t>“ Peuple affranchi ”  Workers remained vulnerable after the July Revolution to unemployment and hardship.  Martin Nadaud described the labor exchange on the Place de Grève during a slump in the building trade as "the last remnant of the old slave markets of antiquity," with people held in bondage by the fear of hunger.  Here we see masons, artisans, and other kinds of manual workers hoping desperately that someone will hire them for the day.  In this cartoon published in 27 October 1831, the young Charles-Joseph Traviès de Villers (1804-1859) showed himself to be a careful observer of the dress and behavior of the workers of Paris.  The cartoon is intended as a sardonic commentary on celebrations of the revolution of 1830 by Delacroix and others for having created a "free" people --these people are free only of property and free of steady employment.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93E6E058-FAEE-462B-AF69-B0F10F304A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8BAF0BB-EDE0-4922-8BC3-BB5EB8F40517}" type="slidenum">
              <a:rPr lang="en-US" altLang="en-US">
                <a:latin typeface="Tahoma" panose="020B0604030504040204" pitchFamily="34" charset="0"/>
              </a:rPr>
              <a:pPr>
                <a:spcBef>
                  <a:spcPct val="0"/>
                </a:spcBef>
              </a:pPr>
              <a:t>8</a:t>
            </a:fld>
            <a:endParaRPr lang="en-US" altLang="en-US">
              <a:latin typeface="Tahoma" panose="020B0604030504040204" pitchFamily="34" charset="0"/>
            </a:endParaRPr>
          </a:p>
        </p:txBody>
      </p:sp>
      <p:sp>
        <p:nvSpPr>
          <p:cNvPr id="29699" name="Rectangle 2">
            <a:extLst>
              <a:ext uri="{FF2B5EF4-FFF2-40B4-BE49-F238E27FC236}">
                <a16:creationId xmlns:a16="http://schemas.microsoft.com/office/drawing/2014/main" id="{3AE641DD-1786-44D1-98BD-1231FA607FEC}"/>
              </a:ext>
            </a:extLst>
          </p:cNvPr>
          <p:cNvSpPr>
            <a:spLocks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id="{E9515952-8CB1-4565-AAA0-53EC0F15DFBB}"/>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An engraving from the "Fliegenden Blättern,” published clandestinely on the eve of the revolution of 1848, reminds its audience of the governments response to the distress of the Silesian weavers.  From www.preussen-chronik.de.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109B0CA4-613D-4F2B-8DF9-3653340BD9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625B3B-1225-4279-8CF7-5F66777D4995}" type="slidenum">
              <a:rPr lang="en-US" altLang="en-US">
                <a:latin typeface="Tahoma" panose="020B0604030504040204" pitchFamily="34" charset="0"/>
              </a:rPr>
              <a:pPr>
                <a:spcBef>
                  <a:spcPct val="0"/>
                </a:spcBef>
              </a:pPr>
              <a:t>9</a:t>
            </a:fld>
            <a:endParaRPr lang="en-US" altLang="en-US">
              <a:latin typeface="Tahoma" panose="020B0604030504040204" pitchFamily="34" charset="0"/>
            </a:endParaRPr>
          </a:p>
        </p:txBody>
      </p:sp>
      <p:sp>
        <p:nvSpPr>
          <p:cNvPr id="31747" name="Rectangle 2">
            <a:extLst>
              <a:ext uri="{FF2B5EF4-FFF2-40B4-BE49-F238E27FC236}">
                <a16:creationId xmlns:a16="http://schemas.microsoft.com/office/drawing/2014/main" id="{F571DE19-0D9D-46EA-B8E3-844D6586F8A9}"/>
              </a:ext>
            </a:extLst>
          </p:cNvPr>
          <p:cNvSpPr>
            <a:spLocks noChangeArrowheads="1" noTextEdit="1"/>
          </p:cNvSpPr>
          <p:nvPr>
            <p:ph type="sldImg"/>
          </p:nvPr>
        </p:nvSpPr>
        <p:spPr>
          <a:ln/>
        </p:spPr>
      </p:sp>
      <p:sp>
        <p:nvSpPr>
          <p:cNvPr id="31748" name="Rectangle 3">
            <a:extLst>
              <a:ext uri="{FF2B5EF4-FFF2-40B4-BE49-F238E27FC236}">
                <a16:creationId xmlns:a16="http://schemas.microsoft.com/office/drawing/2014/main" id="{6C8FF37D-BBF7-4679-BC7E-B74817AC4A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SOURCE: http://www.uiowa.edu/~c016003a/map1848.jpg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7A1647B7-80D7-4DEC-8E86-537E069A42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D5D5D8-8A93-4FF2-80E1-3FC8A9632290}" type="slidenum">
              <a:rPr lang="en-US" altLang="en-US">
                <a:latin typeface="Tahoma" panose="020B0604030504040204" pitchFamily="34" charset="0"/>
              </a:rPr>
              <a:pPr>
                <a:spcBef>
                  <a:spcPct val="0"/>
                </a:spcBef>
              </a:pPr>
              <a:t>10</a:t>
            </a:fld>
            <a:endParaRPr lang="en-US" altLang="en-US">
              <a:latin typeface="Tahoma" panose="020B0604030504040204" pitchFamily="34" charset="0"/>
            </a:endParaRPr>
          </a:p>
        </p:txBody>
      </p:sp>
      <p:sp>
        <p:nvSpPr>
          <p:cNvPr id="33795" name="Rectangle 2">
            <a:extLst>
              <a:ext uri="{FF2B5EF4-FFF2-40B4-BE49-F238E27FC236}">
                <a16:creationId xmlns:a16="http://schemas.microsoft.com/office/drawing/2014/main" id="{EA72ACEC-2403-444A-9CD5-383BCAF57503}"/>
              </a:ext>
            </a:extLst>
          </p:cNvPr>
          <p:cNvSpPr>
            <a:spLocks noChangeArrowheads="1" noTextEdit="1"/>
          </p:cNvSpPr>
          <p:nvPr>
            <p:ph type="sldImg"/>
          </p:nvPr>
        </p:nvSpPr>
        <p:spPr>
          <a:ln/>
        </p:spPr>
      </p:sp>
      <p:sp>
        <p:nvSpPr>
          <p:cNvPr id="33796" name="Rectangle 3">
            <a:extLst>
              <a:ext uri="{FF2B5EF4-FFF2-40B4-BE49-F238E27FC236}">
                <a16:creationId xmlns:a16="http://schemas.microsoft.com/office/drawing/2014/main" id="{7234BBAD-C1E1-4162-8F7C-1776182D81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Johann Christian Schoeller, "Caricature of Metternich's Flight," 1848, watercolor in the Historical Museum of the City of Vienna (from Waissenberger, VIENNA, 1815-1848, p. 49).  Metternich's villa was destroyed on 14 March 1848, and he and his family were compelled to flee through Prague, Dresden, Hanover, and Amsterdam; everywhere they encountered jeering crowds until they were able to reach England five weeks later.  The caption notes that there will be no more champagne for this famous bon vivant.  The hostile crowds wave the new colors of a united Germany, an image of Metternich hanged in effigy, and a banner saying "Long live the constitution!"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D90DF5A0-1D32-46E9-B842-5E80D54530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403D46-E0C1-4FEF-B1B2-A909CC8741C9}" type="slidenum">
              <a:rPr lang="en-US" altLang="en-US">
                <a:latin typeface="Tahoma" panose="020B0604030504040204" pitchFamily="34" charset="0"/>
              </a:rPr>
              <a:pPr>
                <a:spcBef>
                  <a:spcPct val="0"/>
                </a:spcBef>
              </a:pPr>
              <a:t>11</a:t>
            </a:fld>
            <a:endParaRPr lang="en-US" altLang="en-US">
              <a:latin typeface="Tahoma" panose="020B0604030504040204" pitchFamily="34" charset="0"/>
            </a:endParaRPr>
          </a:p>
        </p:txBody>
      </p:sp>
      <p:sp>
        <p:nvSpPr>
          <p:cNvPr id="35843" name="Rectangle 2">
            <a:extLst>
              <a:ext uri="{FF2B5EF4-FFF2-40B4-BE49-F238E27FC236}">
                <a16:creationId xmlns:a16="http://schemas.microsoft.com/office/drawing/2014/main" id="{05454540-4725-49B2-BBEC-C36CB7DB3247}"/>
              </a:ext>
            </a:extLst>
          </p:cNvPr>
          <p:cNvSpPr>
            <a:spLocks noChangeArrowheads="1" noTextEdit="1"/>
          </p:cNvSpPr>
          <p:nvPr>
            <p:ph type="sldImg"/>
          </p:nvPr>
        </p:nvSpPr>
        <p:spPr>
          <a:ln/>
        </p:spPr>
      </p:sp>
      <p:sp>
        <p:nvSpPr>
          <p:cNvPr id="35844" name="Rectangle 3">
            <a:extLst>
              <a:ext uri="{FF2B5EF4-FFF2-40B4-BE49-F238E27FC236}">
                <a16:creationId xmlns:a16="http://schemas.microsoft.com/office/drawing/2014/main" id="{7AAE3AC2-72F2-457F-A9BC-D77E74353C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Frédéric SORRIEU, “La République universelle démocratique et sociale - Le Pacte.”  Musée Carnavalet (www.histoire-image.org).  Christ blesses the union of all the feuding nations of Europe, who march past a liberty tree to assemble around the statue of the republic.  The artist correctly guesses the colors adopted shortly thereafter by the Frankfurt Assembly for a flag for a united Germany, but it is followed by the flags of the three largest Italian states; the flags of Hungary and Bohemia follow.</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9F3B93C9-89D3-4726-9CAA-E1611FDBA6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A65052-BD4E-4B55-9298-59723F39B4A4}" type="slidenum">
              <a:rPr lang="en-US" altLang="en-US">
                <a:latin typeface="Tahoma" panose="020B0604030504040204" pitchFamily="34" charset="0"/>
              </a:rPr>
              <a:pPr>
                <a:spcBef>
                  <a:spcPct val="0"/>
                </a:spcBef>
              </a:pPr>
              <a:t>12</a:t>
            </a:fld>
            <a:endParaRPr lang="en-US" altLang="en-US">
              <a:latin typeface="Tahoma" panose="020B0604030504040204" pitchFamily="34" charset="0"/>
            </a:endParaRPr>
          </a:p>
        </p:txBody>
      </p:sp>
      <p:sp>
        <p:nvSpPr>
          <p:cNvPr id="37891" name="Rectangle 2">
            <a:extLst>
              <a:ext uri="{FF2B5EF4-FFF2-40B4-BE49-F238E27FC236}">
                <a16:creationId xmlns:a16="http://schemas.microsoft.com/office/drawing/2014/main" id="{E69D5D32-28FF-4EC0-A89F-BAD97C6BEA77}"/>
              </a:ext>
            </a:extLst>
          </p:cNvPr>
          <p:cNvSpPr>
            <a:spLocks noChangeArrowheads="1" noTextEdit="1"/>
          </p:cNvSpPr>
          <p:nvPr>
            <p:ph type="sldImg"/>
          </p:nvPr>
        </p:nvSpPr>
        <p:spPr>
          <a:ln/>
        </p:spPr>
      </p:sp>
      <p:sp>
        <p:nvSpPr>
          <p:cNvPr id="37892" name="Rectangle 3">
            <a:extLst>
              <a:ext uri="{FF2B5EF4-FFF2-40B4-BE49-F238E27FC236}">
                <a16:creationId xmlns:a16="http://schemas.microsoft.com/office/drawing/2014/main" id="{A22DFA84-594F-4A89-9C09-437A9B6166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From the Carnavalet Museum in Paris (www.histoire-image.org).  The universal republic is a goddess on a chariot whose reins are held by children from the four major continents.  The procession leaves from Paris toward an imaginary monument celebrating the three French revolutions.  At the foot of the monument a slave rejoices in his freedom, finally decreed for all French colonies on 27 April 1848, and a lion, representing the mighty People, crushes the agents of militarism.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40203482-1564-40F4-B7B3-F4E271AE9A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9E62A8-23BF-4388-9007-BE806C01E3FF}" type="slidenum">
              <a:rPr lang="en-US" altLang="de-DE"/>
              <a:pPr>
                <a:spcBef>
                  <a:spcPct val="0"/>
                </a:spcBef>
              </a:pPr>
              <a:t>14</a:t>
            </a:fld>
            <a:endParaRPr lang="en-US" altLang="de-DE"/>
          </a:p>
        </p:txBody>
      </p:sp>
      <p:sp>
        <p:nvSpPr>
          <p:cNvPr id="40963" name="Rectangle 2">
            <a:extLst>
              <a:ext uri="{FF2B5EF4-FFF2-40B4-BE49-F238E27FC236}">
                <a16:creationId xmlns:a16="http://schemas.microsoft.com/office/drawing/2014/main" id="{D2869A8C-A656-459D-9308-EBA73A4CFB5E}"/>
              </a:ext>
            </a:extLst>
          </p:cNvPr>
          <p:cNvSpPr>
            <a:spLocks noRot="1" noChangeArrowheads="1" noTextEdit="1"/>
          </p:cNvSpPr>
          <p:nvPr>
            <p:ph type="sldImg"/>
          </p:nvPr>
        </p:nvSpPr>
        <p:spPr>
          <a:ln/>
        </p:spPr>
      </p:sp>
      <p:sp>
        <p:nvSpPr>
          <p:cNvPr id="40964" name="Rectangle 3">
            <a:extLst>
              <a:ext uri="{FF2B5EF4-FFF2-40B4-BE49-F238E27FC236}">
                <a16:creationId xmlns:a16="http://schemas.microsoft.com/office/drawing/2014/main" id="{C7AD61AF-E1F2-4B2E-85A1-6F6A292122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F589A861-BE03-4C90-885A-9DFA8D1796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E47D88-E9AB-43AE-BCD3-E7E97F40A70D}" type="slidenum">
              <a:rPr lang="en-US" altLang="en-US">
                <a:latin typeface="Tahoma" panose="020B0604030504040204" pitchFamily="34" charset="0"/>
              </a:rPr>
              <a:pPr>
                <a:spcBef>
                  <a:spcPct val="0"/>
                </a:spcBef>
              </a:pPr>
              <a:t>27</a:t>
            </a:fld>
            <a:endParaRPr lang="en-US" altLang="en-US">
              <a:latin typeface="Tahoma" panose="020B0604030504040204" pitchFamily="34" charset="0"/>
            </a:endParaRPr>
          </a:p>
        </p:txBody>
      </p:sp>
      <p:sp>
        <p:nvSpPr>
          <p:cNvPr id="55299" name="Rectangle 2">
            <a:extLst>
              <a:ext uri="{FF2B5EF4-FFF2-40B4-BE49-F238E27FC236}">
                <a16:creationId xmlns:a16="http://schemas.microsoft.com/office/drawing/2014/main" id="{22A0FDBC-4F14-4BED-B794-0EC5D6352BAD}"/>
              </a:ext>
            </a:extLst>
          </p:cNvPr>
          <p:cNvSpPr>
            <a:spLocks noChangeArrowheads="1" noTextEdit="1"/>
          </p:cNvSpPr>
          <p:nvPr>
            <p:ph type="sldImg"/>
          </p:nvPr>
        </p:nvSpPr>
        <p:spPr>
          <a:ln/>
        </p:spPr>
      </p:sp>
      <p:sp>
        <p:nvSpPr>
          <p:cNvPr id="55300" name="Rectangle 3">
            <a:extLst>
              <a:ext uri="{FF2B5EF4-FFF2-40B4-BE49-F238E27FC236}">
                <a16:creationId xmlns:a16="http://schemas.microsoft.com/office/drawing/2014/main" id="{19CB0C4A-0DBD-4AD9-BE34-A9015F3259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 artist was appalled by what he witnessed of the suppression of the June Days.  He asked one officer of the Mobile Guard who was carrying out summary executions, "Are all of them guilty then?"  The reply: "I can assure you that not more than one-fourth of them are innocent."  This painting suggests a terrible reproach, since none of those just shot is bearing arms.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DDC1D4-63C7-45EC-A24A-9147D5B8B389}"/>
              </a:ext>
            </a:extLst>
          </p:cNvPr>
          <p:cNvSpPr>
            <a:spLocks noGrp="1"/>
          </p:cNvSpPr>
          <p:nvPr>
            <p:ph type="dt" sz="half" idx="10"/>
          </p:nvPr>
        </p:nvSpPr>
        <p:spPr/>
        <p:txBody>
          <a:bodyPr/>
          <a:lstStyle>
            <a:lvl1pPr eaLnBrk="0" fontAlgn="base" hangingPunct="0">
              <a:spcBef>
                <a:spcPct val="0"/>
              </a:spcBef>
              <a:spcAft>
                <a:spcPct val="0"/>
              </a:spcAft>
              <a:defRPr>
                <a:latin typeface="Albemarle Demo" pitchFamily="2" charset="0"/>
              </a:defRPr>
            </a:lvl1pPr>
          </a:lstStyle>
          <a:p>
            <a:pPr>
              <a:defRPr/>
            </a:pPr>
            <a:fld id="{45AF7A2E-1083-4208-A3CE-EC458F365880}" type="datetimeFigureOut">
              <a:rPr lang="en-US"/>
              <a:pPr>
                <a:defRPr/>
              </a:pPr>
              <a:t>9/4/2021</a:t>
            </a:fld>
            <a:endParaRPr lang="en-US"/>
          </a:p>
        </p:txBody>
      </p:sp>
      <p:sp>
        <p:nvSpPr>
          <p:cNvPr id="5" name="Footer Placeholder 4">
            <a:extLst>
              <a:ext uri="{FF2B5EF4-FFF2-40B4-BE49-F238E27FC236}">
                <a16:creationId xmlns:a16="http://schemas.microsoft.com/office/drawing/2014/main" id="{79B71BBF-4811-4DF8-BA74-6FEEA27DC5F1}"/>
              </a:ext>
            </a:extLst>
          </p:cNvPr>
          <p:cNvSpPr>
            <a:spLocks noGrp="1"/>
          </p:cNvSpPr>
          <p:nvPr>
            <p:ph type="ftr" sz="quarter" idx="11"/>
          </p:nvPr>
        </p:nvSpPr>
        <p:spPr/>
        <p:txBody>
          <a:bodyPr/>
          <a:lstStyle>
            <a:lvl1pPr eaLnBrk="0" fontAlgn="base" hangingPunct="0">
              <a:spcBef>
                <a:spcPct val="0"/>
              </a:spcBef>
              <a:spcAft>
                <a:spcPct val="0"/>
              </a:spcAft>
              <a:defRPr>
                <a:latin typeface="Albemarle Demo" pitchFamily="2" charset="0"/>
              </a:defRPr>
            </a:lvl1pPr>
          </a:lstStyle>
          <a:p>
            <a:pPr>
              <a:defRPr/>
            </a:pPr>
            <a:endParaRPr lang="en-US"/>
          </a:p>
        </p:txBody>
      </p:sp>
      <p:sp>
        <p:nvSpPr>
          <p:cNvPr id="6" name="Slide Number Placeholder 5">
            <a:extLst>
              <a:ext uri="{FF2B5EF4-FFF2-40B4-BE49-F238E27FC236}">
                <a16:creationId xmlns:a16="http://schemas.microsoft.com/office/drawing/2014/main" id="{DA393855-E9B2-47F1-8574-0A3B472F84B7}"/>
              </a:ext>
            </a:extLst>
          </p:cNvPr>
          <p:cNvSpPr>
            <a:spLocks noGrp="1"/>
          </p:cNvSpPr>
          <p:nvPr>
            <p:ph type="sldNum" sz="quarter" idx="12"/>
          </p:nvPr>
        </p:nvSpPr>
        <p:spPr/>
        <p:txBody>
          <a:bodyPr/>
          <a:lstStyle>
            <a:lvl1pPr eaLnBrk="0" hangingPunct="0">
              <a:defRPr>
                <a:latin typeface="Albemarle Demo" pitchFamily="2" charset="0"/>
              </a:defRPr>
            </a:lvl1pPr>
          </a:lstStyle>
          <a:p>
            <a:fld id="{245E2688-31C0-4E67-B8AA-2A2998071C81}" type="slidenum">
              <a:rPr lang="en-US" altLang="en-US"/>
              <a:pPr/>
              <a:t>‹#›</a:t>
            </a:fld>
            <a:endParaRPr lang="en-US" altLang="en-US"/>
          </a:p>
        </p:txBody>
      </p:sp>
    </p:spTree>
    <p:extLst>
      <p:ext uri="{BB962C8B-B14F-4D97-AF65-F5344CB8AC3E}">
        <p14:creationId xmlns:p14="http://schemas.microsoft.com/office/powerpoint/2010/main" val="3987322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A30F59-F163-48E7-A24A-97E8E540D13E}"/>
              </a:ext>
            </a:extLst>
          </p:cNvPr>
          <p:cNvSpPr>
            <a:spLocks noGrp="1"/>
          </p:cNvSpPr>
          <p:nvPr>
            <p:ph type="dt" sz="half" idx="10"/>
          </p:nvPr>
        </p:nvSpPr>
        <p:spPr/>
        <p:txBody>
          <a:bodyPr/>
          <a:lstStyle>
            <a:lvl1pPr eaLnBrk="0" fontAlgn="base" hangingPunct="0">
              <a:spcBef>
                <a:spcPct val="0"/>
              </a:spcBef>
              <a:spcAft>
                <a:spcPct val="0"/>
              </a:spcAft>
              <a:defRPr>
                <a:latin typeface="Albemarle Demo" pitchFamily="2" charset="0"/>
              </a:defRPr>
            </a:lvl1pPr>
          </a:lstStyle>
          <a:p>
            <a:pPr>
              <a:defRPr/>
            </a:pPr>
            <a:fld id="{39E95A8F-9705-4125-A1AB-1B27A002F17E}" type="datetimeFigureOut">
              <a:rPr lang="en-US"/>
              <a:pPr>
                <a:defRPr/>
              </a:pPr>
              <a:t>9/4/2021</a:t>
            </a:fld>
            <a:endParaRPr lang="en-US"/>
          </a:p>
        </p:txBody>
      </p:sp>
      <p:sp>
        <p:nvSpPr>
          <p:cNvPr id="5" name="Footer Placeholder 4">
            <a:extLst>
              <a:ext uri="{FF2B5EF4-FFF2-40B4-BE49-F238E27FC236}">
                <a16:creationId xmlns:a16="http://schemas.microsoft.com/office/drawing/2014/main" id="{B3C89D81-FF09-4571-BE2B-CADE573393D8}"/>
              </a:ext>
            </a:extLst>
          </p:cNvPr>
          <p:cNvSpPr>
            <a:spLocks noGrp="1"/>
          </p:cNvSpPr>
          <p:nvPr>
            <p:ph type="ftr" sz="quarter" idx="11"/>
          </p:nvPr>
        </p:nvSpPr>
        <p:spPr/>
        <p:txBody>
          <a:bodyPr/>
          <a:lstStyle>
            <a:lvl1pPr eaLnBrk="0" fontAlgn="base" hangingPunct="0">
              <a:spcBef>
                <a:spcPct val="0"/>
              </a:spcBef>
              <a:spcAft>
                <a:spcPct val="0"/>
              </a:spcAft>
              <a:defRPr>
                <a:latin typeface="Albemarle Demo" pitchFamily="2" charset="0"/>
              </a:defRPr>
            </a:lvl1pPr>
          </a:lstStyle>
          <a:p>
            <a:pPr>
              <a:defRPr/>
            </a:pPr>
            <a:endParaRPr lang="en-US"/>
          </a:p>
        </p:txBody>
      </p:sp>
      <p:sp>
        <p:nvSpPr>
          <p:cNvPr id="6" name="Slide Number Placeholder 5">
            <a:extLst>
              <a:ext uri="{FF2B5EF4-FFF2-40B4-BE49-F238E27FC236}">
                <a16:creationId xmlns:a16="http://schemas.microsoft.com/office/drawing/2014/main" id="{86110410-1B9D-4310-849B-5CB6D7F92635}"/>
              </a:ext>
            </a:extLst>
          </p:cNvPr>
          <p:cNvSpPr>
            <a:spLocks noGrp="1"/>
          </p:cNvSpPr>
          <p:nvPr>
            <p:ph type="sldNum" sz="quarter" idx="12"/>
          </p:nvPr>
        </p:nvSpPr>
        <p:spPr/>
        <p:txBody>
          <a:bodyPr/>
          <a:lstStyle>
            <a:lvl1pPr eaLnBrk="0" hangingPunct="0">
              <a:defRPr>
                <a:latin typeface="Albemarle Demo" pitchFamily="2" charset="0"/>
              </a:defRPr>
            </a:lvl1pPr>
          </a:lstStyle>
          <a:p>
            <a:fld id="{0A1EACD0-8E8D-49E5-87D5-603FC4F33E86}" type="slidenum">
              <a:rPr lang="en-US" altLang="en-US"/>
              <a:pPr/>
              <a:t>‹#›</a:t>
            </a:fld>
            <a:endParaRPr lang="en-US" altLang="en-US"/>
          </a:p>
        </p:txBody>
      </p:sp>
    </p:spTree>
    <p:extLst>
      <p:ext uri="{BB962C8B-B14F-4D97-AF65-F5344CB8AC3E}">
        <p14:creationId xmlns:p14="http://schemas.microsoft.com/office/powerpoint/2010/main" val="320144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5C3DF-3337-4914-9430-8E46763E4778}"/>
              </a:ext>
            </a:extLst>
          </p:cNvPr>
          <p:cNvSpPr>
            <a:spLocks noGrp="1"/>
          </p:cNvSpPr>
          <p:nvPr>
            <p:ph type="dt" sz="half" idx="10"/>
          </p:nvPr>
        </p:nvSpPr>
        <p:spPr/>
        <p:txBody>
          <a:bodyPr/>
          <a:lstStyle>
            <a:lvl1pPr eaLnBrk="0" fontAlgn="base" hangingPunct="0">
              <a:spcBef>
                <a:spcPct val="0"/>
              </a:spcBef>
              <a:spcAft>
                <a:spcPct val="0"/>
              </a:spcAft>
              <a:defRPr>
                <a:latin typeface="Albemarle Demo" pitchFamily="2" charset="0"/>
              </a:defRPr>
            </a:lvl1pPr>
          </a:lstStyle>
          <a:p>
            <a:pPr>
              <a:defRPr/>
            </a:pPr>
            <a:fld id="{8F15CFDE-67D9-4E61-8A64-A69000984124}" type="datetimeFigureOut">
              <a:rPr lang="en-US"/>
              <a:pPr>
                <a:defRPr/>
              </a:pPr>
              <a:t>9/4/2021</a:t>
            </a:fld>
            <a:endParaRPr lang="en-US"/>
          </a:p>
        </p:txBody>
      </p:sp>
      <p:sp>
        <p:nvSpPr>
          <p:cNvPr id="5" name="Footer Placeholder 4">
            <a:extLst>
              <a:ext uri="{FF2B5EF4-FFF2-40B4-BE49-F238E27FC236}">
                <a16:creationId xmlns:a16="http://schemas.microsoft.com/office/drawing/2014/main" id="{A9E4FD99-4BCB-4D95-9E82-5459C85DF1BE}"/>
              </a:ext>
            </a:extLst>
          </p:cNvPr>
          <p:cNvSpPr>
            <a:spLocks noGrp="1"/>
          </p:cNvSpPr>
          <p:nvPr>
            <p:ph type="ftr" sz="quarter" idx="11"/>
          </p:nvPr>
        </p:nvSpPr>
        <p:spPr/>
        <p:txBody>
          <a:bodyPr/>
          <a:lstStyle>
            <a:lvl1pPr eaLnBrk="0" fontAlgn="base" hangingPunct="0">
              <a:spcBef>
                <a:spcPct val="0"/>
              </a:spcBef>
              <a:spcAft>
                <a:spcPct val="0"/>
              </a:spcAft>
              <a:defRPr>
                <a:latin typeface="Albemarle Demo" pitchFamily="2" charset="0"/>
              </a:defRPr>
            </a:lvl1pPr>
          </a:lstStyle>
          <a:p>
            <a:pPr>
              <a:defRPr/>
            </a:pPr>
            <a:endParaRPr lang="en-US"/>
          </a:p>
        </p:txBody>
      </p:sp>
      <p:sp>
        <p:nvSpPr>
          <p:cNvPr id="6" name="Slide Number Placeholder 5">
            <a:extLst>
              <a:ext uri="{FF2B5EF4-FFF2-40B4-BE49-F238E27FC236}">
                <a16:creationId xmlns:a16="http://schemas.microsoft.com/office/drawing/2014/main" id="{71F30C01-D3C1-461B-B700-6EF55FDE028A}"/>
              </a:ext>
            </a:extLst>
          </p:cNvPr>
          <p:cNvSpPr>
            <a:spLocks noGrp="1"/>
          </p:cNvSpPr>
          <p:nvPr>
            <p:ph type="sldNum" sz="quarter" idx="12"/>
          </p:nvPr>
        </p:nvSpPr>
        <p:spPr/>
        <p:txBody>
          <a:bodyPr/>
          <a:lstStyle>
            <a:lvl1pPr eaLnBrk="0" hangingPunct="0">
              <a:defRPr>
                <a:latin typeface="Albemarle Demo" pitchFamily="2" charset="0"/>
              </a:defRPr>
            </a:lvl1pPr>
          </a:lstStyle>
          <a:p>
            <a:fld id="{D37E1FFB-6482-4D6D-93AC-58C8AB7BA9CE}" type="slidenum">
              <a:rPr lang="en-US" altLang="en-US"/>
              <a:pPr/>
              <a:t>‹#›</a:t>
            </a:fld>
            <a:endParaRPr lang="en-US" altLang="en-US"/>
          </a:p>
        </p:txBody>
      </p:sp>
    </p:spTree>
    <p:extLst>
      <p:ext uri="{BB962C8B-B14F-4D97-AF65-F5344CB8AC3E}">
        <p14:creationId xmlns:p14="http://schemas.microsoft.com/office/powerpoint/2010/main" val="2567591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3077D04E-4E15-4184-B672-064B83D9E53F}"/>
              </a:ext>
            </a:extLst>
          </p:cNvPr>
          <p:cNvSpPr>
            <a:spLocks noGrp="1"/>
          </p:cNvSpPr>
          <p:nvPr>
            <p:ph type="dt" sz="half" idx="10"/>
          </p:nvPr>
        </p:nvSpPr>
        <p:spPr>
          <a:xfrm>
            <a:off x="609600" y="6245225"/>
            <a:ext cx="2844800" cy="476250"/>
          </a:xfrm>
        </p:spPr>
        <p:txBody>
          <a:bodyPr/>
          <a:lstStyle>
            <a:lvl1pPr eaLnBrk="0" fontAlgn="base" hangingPunct="0">
              <a:spcBef>
                <a:spcPct val="0"/>
              </a:spcBef>
              <a:spcAft>
                <a:spcPct val="0"/>
              </a:spcAft>
              <a:defRPr>
                <a:latin typeface="Albemarle Demo" pitchFamily="2" charset="0"/>
              </a:defRPr>
            </a:lvl1pPr>
          </a:lstStyle>
          <a:p>
            <a:pPr>
              <a:defRPr/>
            </a:pPr>
            <a:endParaRPr lang="en-US"/>
          </a:p>
        </p:txBody>
      </p:sp>
      <p:sp>
        <p:nvSpPr>
          <p:cNvPr id="4" name="Footer Placeholder 3">
            <a:extLst>
              <a:ext uri="{FF2B5EF4-FFF2-40B4-BE49-F238E27FC236}">
                <a16:creationId xmlns:a16="http://schemas.microsoft.com/office/drawing/2014/main" id="{EF1E6800-2A20-476D-8F58-C799CC9B3EAF}"/>
              </a:ext>
            </a:extLst>
          </p:cNvPr>
          <p:cNvSpPr>
            <a:spLocks noGrp="1"/>
          </p:cNvSpPr>
          <p:nvPr>
            <p:ph type="ftr" sz="quarter" idx="11"/>
          </p:nvPr>
        </p:nvSpPr>
        <p:spPr>
          <a:xfrm>
            <a:off x="4165600" y="6245225"/>
            <a:ext cx="3860800" cy="476250"/>
          </a:xfrm>
        </p:spPr>
        <p:txBody>
          <a:bodyPr/>
          <a:lstStyle>
            <a:lvl1pPr eaLnBrk="0" fontAlgn="base" hangingPunct="0">
              <a:spcBef>
                <a:spcPct val="0"/>
              </a:spcBef>
              <a:spcAft>
                <a:spcPct val="0"/>
              </a:spcAft>
              <a:defRPr>
                <a:latin typeface="Albemarle Demo" pitchFamily="2" charset="0"/>
              </a:defRPr>
            </a:lvl1pPr>
          </a:lstStyle>
          <a:p>
            <a:pPr>
              <a:defRPr/>
            </a:pPr>
            <a:endParaRPr lang="en-US"/>
          </a:p>
        </p:txBody>
      </p:sp>
      <p:sp>
        <p:nvSpPr>
          <p:cNvPr id="5" name="Slide Number Placeholder 4">
            <a:extLst>
              <a:ext uri="{FF2B5EF4-FFF2-40B4-BE49-F238E27FC236}">
                <a16:creationId xmlns:a16="http://schemas.microsoft.com/office/drawing/2014/main" id="{3AB47C9B-53AE-4BA4-8CE8-9300F6CAB1E1}"/>
              </a:ext>
            </a:extLst>
          </p:cNvPr>
          <p:cNvSpPr>
            <a:spLocks noGrp="1"/>
          </p:cNvSpPr>
          <p:nvPr>
            <p:ph type="sldNum" sz="quarter" idx="12"/>
          </p:nvPr>
        </p:nvSpPr>
        <p:spPr>
          <a:xfrm>
            <a:off x="8737600" y="6245225"/>
            <a:ext cx="2844800" cy="476250"/>
          </a:xfrm>
        </p:spPr>
        <p:txBody>
          <a:bodyPr/>
          <a:lstStyle>
            <a:lvl1pPr eaLnBrk="0" hangingPunct="0">
              <a:defRPr>
                <a:latin typeface="Albemarle Demo" pitchFamily="2" charset="0"/>
              </a:defRPr>
            </a:lvl1pPr>
          </a:lstStyle>
          <a:p>
            <a:fld id="{319F55C2-D753-467B-A2D5-C50A3034CD2A}" type="slidenum">
              <a:rPr lang="en-US" altLang="en-US"/>
              <a:pPr/>
              <a:t>‹#›</a:t>
            </a:fld>
            <a:endParaRPr lang="en-US" altLang="en-US"/>
          </a:p>
        </p:txBody>
      </p:sp>
    </p:spTree>
    <p:extLst>
      <p:ext uri="{BB962C8B-B14F-4D97-AF65-F5344CB8AC3E}">
        <p14:creationId xmlns:p14="http://schemas.microsoft.com/office/powerpoint/2010/main" val="3987635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609600" y="5875080"/>
            <a:ext cx="10972800" cy="692693"/>
          </a:xfrm>
          <a:prstGeom prst="rect">
            <a:avLst/>
          </a:prstGeom>
        </p:spPr>
        <p:txBody>
          <a:bodyPr lIns="91425" tIns="91425" rIns="91425" bIns="91425"/>
          <a:lstStyle>
            <a:lvl1pPr algn="ctr">
              <a:spcBef>
                <a:spcPts val="360"/>
              </a:spcBef>
              <a:buSzPct val="100000"/>
              <a:buNone/>
              <a:defRPr sz="1800"/>
            </a:lvl1pPr>
          </a:lstStyle>
          <a:p>
            <a:endParaRPr/>
          </a:p>
        </p:txBody>
      </p:sp>
    </p:spTree>
    <p:extLst>
      <p:ext uri="{BB962C8B-B14F-4D97-AF65-F5344CB8AC3E}">
        <p14:creationId xmlns:p14="http://schemas.microsoft.com/office/powerpoint/2010/main" val="3579815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609600" y="274637"/>
            <a:ext cx="10972800" cy="1143000"/>
          </a:xfrm>
          <a:prstGeom prst="rect">
            <a:avLst/>
          </a:prstGeom>
        </p:spPr>
        <p:txBody>
          <a:bodyPr lIns="91425" tIns="91425" rIns="91425" bIns="91425" anchor="b"/>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609600" y="1600201"/>
            <a:ext cx="10972800" cy="4967573"/>
          </a:xfrm>
          <a:prstGeom prst="rect">
            <a:avLst/>
          </a:prstGeom>
        </p:spPr>
        <p:txBody>
          <a:bodyPr lIns="91425" tIns="91425" rIns="91425" b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2354383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27E65EE3-EAEA-4920-A9FB-4EBD1026CA1B}"/>
              </a:ext>
            </a:extLst>
          </p:cNvPr>
          <p:cNvSpPr>
            <a:spLocks noGrp="1" noChangeArrowheads="1"/>
          </p:cNvSpPr>
          <p:nvPr>
            <p:ph type="dt" sz="half" idx="10"/>
          </p:nvPr>
        </p:nvSpPr>
        <p:spPr/>
        <p:txBody>
          <a:bodyPr/>
          <a:lstStyle>
            <a:lvl1pPr eaLnBrk="0" fontAlgn="base" hangingPunct="0">
              <a:spcBef>
                <a:spcPct val="0"/>
              </a:spcBef>
              <a:spcAft>
                <a:spcPct val="0"/>
              </a:spcAft>
              <a:defRPr>
                <a:latin typeface="Albemarle Demo" pitchFamily="2" charset="0"/>
              </a:defRPr>
            </a:lvl1pPr>
          </a:lstStyle>
          <a:p>
            <a:pPr>
              <a:defRPr/>
            </a:pPr>
            <a:endParaRPr lang="en-GB"/>
          </a:p>
        </p:txBody>
      </p:sp>
      <p:sp>
        <p:nvSpPr>
          <p:cNvPr id="6" name="Rectangle 3">
            <a:extLst>
              <a:ext uri="{FF2B5EF4-FFF2-40B4-BE49-F238E27FC236}">
                <a16:creationId xmlns:a16="http://schemas.microsoft.com/office/drawing/2014/main" id="{AC7E39B0-0E3B-41D8-B0C6-DA9BEA72C012}"/>
              </a:ext>
            </a:extLst>
          </p:cNvPr>
          <p:cNvSpPr>
            <a:spLocks noGrp="1" noChangeArrowheads="1"/>
          </p:cNvSpPr>
          <p:nvPr>
            <p:ph type="sldNum" sz="quarter" idx="11"/>
          </p:nvPr>
        </p:nvSpPr>
        <p:spPr/>
        <p:txBody>
          <a:bodyPr/>
          <a:lstStyle>
            <a:lvl1pPr eaLnBrk="0" hangingPunct="0">
              <a:defRPr>
                <a:latin typeface="Albemarle Demo" pitchFamily="2" charset="0"/>
              </a:defRPr>
            </a:lvl1pPr>
          </a:lstStyle>
          <a:p>
            <a:fld id="{00D3663B-D68F-4D0B-8C26-DD9558102CC3}" type="slidenum">
              <a:rPr lang="en-GB" altLang="en-US"/>
              <a:pPr/>
              <a:t>‹#›</a:t>
            </a:fld>
            <a:endParaRPr lang="en-GB" altLang="en-US"/>
          </a:p>
        </p:txBody>
      </p:sp>
      <p:sp>
        <p:nvSpPr>
          <p:cNvPr id="7" name="Rectangle 14">
            <a:extLst>
              <a:ext uri="{FF2B5EF4-FFF2-40B4-BE49-F238E27FC236}">
                <a16:creationId xmlns:a16="http://schemas.microsoft.com/office/drawing/2014/main" id="{CB762B23-4AB2-46F3-BF71-B9251273C377}"/>
              </a:ext>
            </a:extLst>
          </p:cNvPr>
          <p:cNvSpPr>
            <a:spLocks noGrp="1" noChangeArrowheads="1"/>
          </p:cNvSpPr>
          <p:nvPr>
            <p:ph type="ftr" sz="quarter" idx="12"/>
          </p:nvPr>
        </p:nvSpPr>
        <p:spPr/>
        <p:txBody>
          <a:bodyPr/>
          <a:lstStyle>
            <a:lvl1pPr eaLnBrk="0" fontAlgn="base" hangingPunct="0">
              <a:spcBef>
                <a:spcPct val="0"/>
              </a:spcBef>
              <a:spcAft>
                <a:spcPct val="0"/>
              </a:spcAft>
              <a:defRPr>
                <a:latin typeface="Albemarle Demo" pitchFamily="2" charset="0"/>
              </a:defRPr>
            </a:lvl1pPr>
          </a:lstStyle>
          <a:p>
            <a:pPr>
              <a:defRPr/>
            </a:pPr>
            <a:endParaRPr lang="en-GB"/>
          </a:p>
        </p:txBody>
      </p:sp>
    </p:spTree>
    <p:extLst>
      <p:ext uri="{BB962C8B-B14F-4D97-AF65-F5344CB8AC3E}">
        <p14:creationId xmlns:p14="http://schemas.microsoft.com/office/powerpoint/2010/main" val="137021239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974A25-D31E-469D-898D-9BD12A2ADBC3}"/>
              </a:ext>
            </a:extLst>
          </p:cNvPr>
          <p:cNvSpPr>
            <a:spLocks noGrp="1"/>
          </p:cNvSpPr>
          <p:nvPr>
            <p:ph type="dt" sz="half" idx="10"/>
          </p:nvPr>
        </p:nvSpPr>
        <p:spPr/>
        <p:txBody>
          <a:bodyPr/>
          <a:lstStyle>
            <a:lvl1pPr eaLnBrk="0" fontAlgn="base" hangingPunct="0">
              <a:spcBef>
                <a:spcPct val="0"/>
              </a:spcBef>
              <a:spcAft>
                <a:spcPct val="0"/>
              </a:spcAft>
              <a:defRPr>
                <a:latin typeface="Albemarle Demo" pitchFamily="2" charset="0"/>
              </a:defRPr>
            </a:lvl1pPr>
          </a:lstStyle>
          <a:p>
            <a:pPr>
              <a:defRPr/>
            </a:pPr>
            <a:fld id="{5505B9CF-FE03-4090-858A-6BFA15B500D3}" type="datetimeFigureOut">
              <a:rPr lang="en-US"/>
              <a:pPr>
                <a:defRPr/>
              </a:pPr>
              <a:t>9/4/2021</a:t>
            </a:fld>
            <a:endParaRPr lang="en-US"/>
          </a:p>
        </p:txBody>
      </p:sp>
      <p:sp>
        <p:nvSpPr>
          <p:cNvPr id="5" name="Footer Placeholder 4">
            <a:extLst>
              <a:ext uri="{FF2B5EF4-FFF2-40B4-BE49-F238E27FC236}">
                <a16:creationId xmlns:a16="http://schemas.microsoft.com/office/drawing/2014/main" id="{58E0753D-7301-4F57-BB54-0047AB3A1874}"/>
              </a:ext>
            </a:extLst>
          </p:cNvPr>
          <p:cNvSpPr>
            <a:spLocks noGrp="1"/>
          </p:cNvSpPr>
          <p:nvPr>
            <p:ph type="ftr" sz="quarter" idx="11"/>
          </p:nvPr>
        </p:nvSpPr>
        <p:spPr/>
        <p:txBody>
          <a:bodyPr/>
          <a:lstStyle>
            <a:lvl1pPr eaLnBrk="0" fontAlgn="base" hangingPunct="0">
              <a:spcBef>
                <a:spcPct val="0"/>
              </a:spcBef>
              <a:spcAft>
                <a:spcPct val="0"/>
              </a:spcAft>
              <a:defRPr>
                <a:latin typeface="Albemarle Demo" pitchFamily="2" charset="0"/>
              </a:defRPr>
            </a:lvl1pPr>
          </a:lstStyle>
          <a:p>
            <a:pPr>
              <a:defRPr/>
            </a:pPr>
            <a:endParaRPr lang="en-US"/>
          </a:p>
        </p:txBody>
      </p:sp>
      <p:sp>
        <p:nvSpPr>
          <p:cNvPr id="6" name="Slide Number Placeholder 5">
            <a:extLst>
              <a:ext uri="{FF2B5EF4-FFF2-40B4-BE49-F238E27FC236}">
                <a16:creationId xmlns:a16="http://schemas.microsoft.com/office/drawing/2014/main" id="{BC6EF530-93C4-4A44-BC2F-D4070D71AC5D}"/>
              </a:ext>
            </a:extLst>
          </p:cNvPr>
          <p:cNvSpPr>
            <a:spLocks noGrp="1"/>
          </p:cNvSpPr>
          <p:nvPr>
            <p:ph type="sldNum" sz="quarter" idx="12"/>
          </p:nvPr>
        </p:nvSpPr>
        <p:spPr/>
        <p:txBody>
          <a:bodyPr/>
          <a:lstStyle>
            <a:lvl1pPr eaLnBrk="0" hangingPunct="0">
              <a:defRPr>
                <a:latin typeface="Albemarle Demo" pitchFamily="2" charset="0"/>
              </a:defRPr>
            </a:lvl1pPr>
          </a:lstStyle>
          <a:p>
            <a:fld id="{CD0EF3C0-0ABE-4542-BB1A-80EB1C560AC3}" type="slidenum">
              <a:rPr lang="en-US" altLang="en-US"/>
              <a:pPr/>
              <a:t>‹#›</a:t>
            </a:fld>
            <a:endParaRPr lang="en-US" altLang="en-US"/>
          </a:p>
        </p:txBody>
      </p:sp>
    </p:spTree>
    <p:extLst>
      <p:ext uri="{BB962C8B-B14F-4D97-AF65-F5344CB8AC3E}">
        <p14:creationId xmlns:p14="http://schemas.microsoft.com/office/powerpoint/2010/main" val="1809776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2E9240-2E26-41EE-AD2A-1AED168E38B7}"/>
              </a:ext>
            </a:extLst>
          </p:cNvPr>
          <p:cNvSpPr>
            <a:spLocks noGrp="1"/>
          </p:cNvSpPr>
          <p:nvPr>
            <p:ph type="dt" sz="half" idx="10"/>
          </p:nvPr>
        </p:nvSpPr>
        <p:spPr/>
        <p:txBody>
          <a:bodyPr/>
          <a:lstStyle>
            <a:lvl1pPr eaLnBrk="0" fontAlgn="base" hangingPunct="0">
              <a:spcBef>
                <a:spcPct val="0"/>
              </a:spcBef>
              <a:spcAft>
                <a:spcPct val="0"/>
              </a:spcAft>
              <a:defRPr>
                <a:latin typeface="Albemarle Demo" pitchFamily="2" charset="0"/>
              </a:defRPr>
            </a:lvl1pPr>
          </a:lstStyle>
          <a:p>
            <a:pPr>
              <a:defRPr/>
            </a:pPr>
            <a:fld id="{DDCBE90E-253F-4B30-8A7C-2777341425AF}" type="datetimeFigureOut">
              <a:rPr lang="en-US"/>
              <a:pPr>
                <a:defRPr/>
              </a:pPr>
              <a:t>9/4/2021</a:t>
            </a:fld>
            <a:endParaRPr lang="en-US"/>
          </a:p>
        </p:txBody>
      </p:sp>
      <p:sp>
        <p:nvSpPr>
          <p:cNvPr id="5" name="Footer Placeholder 4">
            <a:extLst>
              <a:ext uri="{FF2B5EF4-FFF2-40B4-BE49-F238E27FC236}">
                <a16:creationId xmlns:a16="http://schemas.microsoft.com/office/drawing/2014/main" id="{8A0887FC-08C8-4CD3-8326-00546390CA94}"/>
              </a:ext>
            </a:extLst>
          </p:cNvPr>
          <p:cNvSpPr>
            <a:spLocks noGrp="1"/>
          </p:cNvSpPr>
          <p:nvPr>
            <p:ph type="ftr" sz="quarter" idx="11"/>
          </p:nvPr>
        </p:nvSpPr>
        <p:spPr/>
        <p:txBody>
          <a:bodyPr/>
          <a:lstStyle>
            <a:lvl1pPr eaLnBrk="0" fontAlgn="base" hangingPunct="0">
              <a:spcBef>
                <a:spcPct val="0"/>
              </a:spcBef>
              <a:spcAft>
                <a:spcPct val="0"/>
              </a:spcAft>
              <a:defRPr>
                <a:latin typeface="Albemarle Demo" pitchFamily="2" charset="0"/>
              </a:defRPr>
            </a:lvl1pPr>
          </a:lstStyle>
          <a:p>
            <a:pPr>
              <a:defRPr/>
            </a:pPr>
            <a:endParaRPr lang="en-US"/>
          </a:p>
        </p:txBody>
      </p:sp>
      <p:sp>
        <p:nvSpPr>
          <p:cNvPr id="6" name="Slide Number Placeholder 5">
            <a:extLst>
              <a:ext uri="{FF2B5EF4-FFF2-40B4-BE49-F238E27FC236}">
                <a16:creationId xmlns:a16="http://schemas.microsoft.com/office/drawing/2014/main" id="{00A7079A-BA7D-4F0D-A2E9-940EA6B2AA1B}"/>
              </a:ext>
            </a:extLst>
          </p:cNvPr>
          <p:cNvSpPr>
            <a:spLocks noGrp="1"/>
          </p:cNvSpPr>
          <p:nvPr>
            <p:ph type="sldNum" sz="quarter" idx="12"/>
          </p:nvPr>
        </p:nvSpPr>
        <p:spPr/>
        <p:txBody>
          <a:bodyPr/>
          <a:lstStyle>
            <a:lvl1pPr eaLnBrk="0" hangingPunct="0">
              <a:defRPr>
                <a:latin typeface="Albemarle Demo" pitchFamily="2" charset="0"/>
              </a:defRPr>
            </a:lvl1pPr>
          </a:lstStyle>
          <a:p>
            <a:fld id="{C8766507-6F52-4A97-A469-F64B40CFBD01}" type="slidenum">
              <a:rPr lang="en-US" altLang="en-US"/>
              <a:pPr/>
              <a:t>‹#›</a:t>
            </a:fld>
            <a:endParaRPr lang="en-US" altLang="en-US"/>
          </a:p>
        </p:txBody>
      </p:sp>
    </p:spTree>
    <p:extLst>
      <p:ext uri="{BB962C8B-B14F-4D97-AF65-F5344CB8AC3E}">
        <p14:creationId xmlns:p14="http://schemas.microsoft.com/office/powerpoint/2010/main" val="3638594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BB7B51-987E-484A-92A4-4E58EB4AA53E}"/>
              </a:ext>
            </a:extLst>
          </p:cNvPr>
          <p:cNvSpPr>
            <a:spLocks noGrp="1"/>
          </p:cNvSpPr>
          <p:nvPr>
            <p:ph type="dt" sz="half" idx="10"/>
          </p:nvPr>
        </p:nvSpPr>
        <p:spPr/>
        <p:txBody>
          <a:bodyPr/>
          <a:lstStyle>
            <a:lvl1pPr eaLnBrk="0" fontAlgn="base" hangingPunct="0">
              <a:spcBef>
                <a:spcPct val="0"/>
              </a:spcBef>
              <a:spcAft>
                <a:spcPct val="0"/>
              </a:spcAft>
              <a:defRPr>
                <a:latin typeface="Albemarle Demo" pitchFamily="2" charset="0"/>
              </a:defRPr>
            </a:lvl1pPr>
          </a:lstStyle>
          <a:p>
            <a:pPr>
              <a:defRPr/>
            </a:pPr>
            <a:fld id="{7F730702-F152-4B64-ACAE-AB7518AD5784}" type="datetimeFigureOut">
              <a:rPr lang="en-US"/>
              <a:pPr>
                <a:defRPr/>
              </a:pPr>
              <a:t>9/4/2021</a:t>
            </a:fld>
            <a:endParaRPr lang="en-US"/>
          </a:p>
        </p:txBody>
      </p:sp>
      <p:sp>
        <p:nvSpPr>
          <p:cNvPr id="6" name="Footer Placeholder 5">
            <a:extLst>
              <a:ext uri="{FF2B5EF4-FFF2-40B4-BE49-F238E27FC236}">
                <a16:creationId xmlns:a16="http://schemas.microsoft.com/office/drawing/2014/main" id="{7C953143-45B8-4430-83BD-8B8ABC86E1D6}"/>
              </a:ext>
            </a:extLst>
          </p:cNvPr>
          <p:cNvSpPr>
            <a:spLocks noGrp="1"/>
          </p:cNvSpPr>
          <p:nvPr>
            <p:ph type="ftr" sz="quarter" idx="11"/>
          </p:nvPr>
        </p:nvSpPr>
        <p:spPr/>
        <p:txBody>
          <a:bodyPr/>
          <a:lstStyle>
            <a:lvl1pPr eaLnBrk="0" fontAlgn="base" hangingPunct="0">
              <a:spcBef>
                <a:spcPct val="0"/>
              </a:spcBef>
              <a:spcAft>
                <a:spcPct val="0"/>
              </a:spcAft>
              <a:defRPr>
                <a:latin typeface="Albemarle Demo" pitchFamily="2" charset="0"/>
              </a:defRPr>
            </a:lvl1pPr>
          </a:lstStyle>
          <a:p>
            <a:pPr>
              <a:defRPr/>
            </a:pPr>
            <a:endParaRPr lang="en-US"/>
          </a:p>
        </p:txBody>
      </p:sp>
      <p:sp>
        <p:nvSpPr>
          <p:cNvPr id="7" name="Slide Number Placeholder 6">
            <a:extLst>
              <a:ext uri="{FF2B5EF4-FFF2-40B4-BE49-F238E27FC236}">
                <a16:creationId xmlns:a16="http://schemas.microsoft.com/office/drawing/2014/main" id="{932A1A8F-283F-4584-8785-C4B1A3295412}"/>
              </a:ext>
            </a:extLst>
          </p:cNvPr>
          <p:cNvSpPr>
            <a:spLocks noGrp="1"/>
          </p:cNvSpPr>
          <p:nvPr>
            <p:ph type="sldNum" sz="quarter" idx="12"/>
          </p:nvPr>
        </p:nvSpPr>
        <p:spPr/>
        <p:txBody>
          <a:bodyPr/>
          <a:lstStyle>
            <a:lvl1pPr eaLnBrk="0" hangingPunct="0">
              <a:defRPr>
                <a:latin typeface="Albemarle Demo" pitchFamily="2" charset="0"/>
              </a:defRPr>
            </a:lvl1pPr>
          </a:lstStyle>
          <a:p>
            <a:fld id="{0B8F62AF-770F-4982-B12E-116649BAAF16}" type="slidenum">
              <a:rPr lang="en-US" altLang="en-US"/>
              <a:pPr/>
              <a:t>‹#›</a:t>
            </a:fld>
            <a:endParaRPr lang="en-US" altLang="en-US"/>
          </a:p>
        </p:txBody>
      </p:sp>
    </p:spTree>
    <p:extLst>
      <p:ext uri="{BB962C8B-B14F-4D97-AF65-F5344CB8AC3E}">
        <p14:creationId xmlns:p14="http://schemas.microsoft.com/office/powerpoint/2010/main" val="2597291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2933D9-181E-45F9-A4AD-DAA8461E04DA}"/>
              </a:ext>
            </a:extLst>
          </p:cNvPr>
          <p:cNvSpPr>
            <a:spLocks noGrp="1"/>
          </p:cNvSpPr>
          <p:nvPr>
            <p:ph type="dt" sz="half" idx="10"/>
          </p:nvPr>
        </p:nvSpPr>
        <p:spPr/>
        <p:txBody>
          <a:bodyPr/>
          <a:lstStyle>
            <a:lvl1pPr eaLnBrk="0" fontAlgn="base" hangingPunct="0">
              <a:spcBef>
                <a:spcPct val="0"/>
              </a:spcBef>
              <a:spcAft>
                <a:spcPct val="0"/>
              </a:spcAft>
              <a:defRPr>
                <a:latin typeface="Albemarle Demo" pitchFamily="2" charset="0"/>
              </a:defRPr>
            </a:lvl1pPr>
          </a:lstStyle>
          <a:p>
            <a:pPr>
              <a:defRPr/>
            </a:pPr>
            <a:fld id="{C1E16E13-26FB-4561-95BF-D5A28E7C55AC}" type="datetimeFigureOut">
              <a:rPr lang="en-US"/>
              <a:pPr>
                <a:defRPr/>
              </a:pPr>
              <a:t>9/4/2021</a:t>
            </a:fld>
            <a:endParaRPr lang="en-US"/>
          </a:p>
        </p:txBody>
      </p:sp>
      <p:sp>
        <p:nvSpPr>
          <p:cNvPr id="8" name="Footer Placeholder 7">
            <a:extLst>
              <a:ext uri="{FF2B5EF4-FFF2-40B4-BE49-F238E27FC236}">
                <a16:creationId xmlns:a16="http://schemas.microsoft.com/office/drawing/2014/main" id="{5E46CE90-9571-42AC-9C17-D348BEEE094D}"/>
              </a:ext>
            </a:extLst>
          </p:cNvPr>
          <p:cNvSpPr>
            <a:spLocks noGrp="1"/>
          </p:cNvSpPr>
          <p:nvPr>
            <p:ph type="ftr" sz="quarter" idx="11"/>
          </p:nvPr>
        </p:nvSpPr>
        <p:spPr/>
        <p:txBody>
          <a:bodyPr/>
          <a:lstStyle>
            <a:lvl1pPr eaLnBrk="0" fontAlgn="base" hangingPunct="0">
              <a:spcBef>
                <a:spcPct val="0"/>
              </a:spcBef>
              <a:spcAft>
                <a:spcPct val="0"/>
              </a:spcAft>
              <a:defRPr>
                <a:latin typeface="Albemarle Demo" pitchFamily="2" charset="0"/>
              </a:defRPr>
            </a:lvl1pPr>
          </a:lstStyle>
          <a:p>
            <a:pPr>
              <a:defRPr/>
            </a:pPr>
            <a:endParaRPr lang="en-US"/>
          </a:p>
        </p:txBody>
      </p:sp>
      <p:sp>
        <p:nvSpPr>
          <p:cNvPr id="9" name="Slide Number Placeholder 8">
            <a:extLst>
              <a:ext uri="{FF2B5EF4-FFF2-40B4-BE49-F238E27FC236}">
                <a16:creationId xmlns:a16="http://schemas.microsoft.com/office/drawing/2014/main" id="{C882AC87-6709-454B-B309-C5C228048E52}"/>
              </a:ext>
            </a:extLst>
          </p:cNvPr>
          <p:cNvSpPr>
            <a:spLocks noGrp="1"/>
          </p:cNvSpPr>
          <p:nvPr>
            <p:ph type="sldNum" sz="quarter" idx="12"/>
          </p:nvPr>
        </p:nvSpPr>
        <p:spPr/>
        <p:txBody>
          <a:bodyPr/>
          <a:lstStyle>
            <a:lvl1pPr eaLnBrk="0" hangingPunct="0">
              <a:defRPr>
                <a:latin typeface="Albemarle Demo" pitchFamily="2" charset="0"/>
              </a:defRPr>
            </a:lvl1pPr>
          </a:lstStyle>
          <a:p>
            <a:fld id="{287ECBA2-45F3-4F47-AB54-B313AB05663B}" type="slidenum">
              <a:rPr lang="en-US" altLang="en-US"/>
              <a:pPr/>
              <a:t>‹#›</a:t>
            </a:fld>
            <a:endParaRPr lang="en-US" altLang="en-US"/>
          </a:p>
        </p:txBody>
      </p:sp>
    </p:spTree>
    <p:extLst>
      <p:ext uri="{BB962C8B-B14F-4D97-AF65-F5344CB8AC3E}">
        <p14:creationId xmlns:p14="http://schemas.microsoft.com/office/powerpoint/2010/main" val="4036709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7FF832-0235-4FCF-A366-4E1B61DAC088}"/>
              </a:ext>
            </a:extLst>
          </p:cNvPr>
          <p:cNvSpPr>
            <a:spLocks noGrp="1"/>
          </p:cNvSpPr>
          <p:nvPr>
            <p:ph type="dt" sz="half" idx="10"/>
          </p:nvPr>
        </p:nvSpPr>
        <p:spPr/>
        <p:txBody>
          <a:bodyPr/>
          <a:lstStyle>
            <a:lvl1pPr eaLnBrk="0" fontAlgn="base" hangingPunct="0">
              <a:spcBef>
                <a:spcPct val="0"/>
              </a:spcBef>
              <a:spcAft>
                <a:spcPct val="0"/>
              </a:spcAft>
              <a:defRPr>
                <a:latin typeface="Albemarle Demo" pitchFamily="2" charset="0"/>
              </a:defRPr>
            </a:lvl1pPr>
          </a:lstStyle>
          <a:p>
            <a:pPr>
              <a:defRPr/>
            </a:pPr>
            <a:fld id="{24BF0BF0-58A4-4C02-88BF-F1218D4B268E}" type="datetimeFigureOut">
              <a:rPr lang="en-US"/>
              <a:pPr>
                <a:defRPr/>
              </a:pPr>
              <a:t>9/4/2021</a:t>
            </a:fld>
            <a:endParaRPr lang="en-US"/>
          </a:p>
        </p:txBody>
      </p:sp>
      <p:sp>
        <p:nvSpPr>
          <p:cNvPr id="4" name="Footer Placeholder 3">
            <a:extLst>
              <a:ext uri="{FF2B5EF4-FFF2-40B4-BE49-F238E27FC236}">
                <a16:creationId xmlns:a16="http://schemas.microsoft.com/office/drawing/2014/main" id="{6E5851D5-03A0-40E9-9A6E-88EE4925A8F4}"/>
              </a:ext>
            </a:extLst>
          </p:cNvPr>
          <p:cNvSpPr>
            <a:spLocks noGrp="1"/>
          </p:cNvSpPr>
          <p:nvPr>
            <p:ph type="ftr" sz="quarter" idx="11"/>
          </p:nvPr>
        </p:nvSpPr>
        <p:spPr/>
        <p:txBody>
          <a:bodyPr/>
          <a:lstStyle>
            <a:lvl1pPr eaLnBrk="0" fontAlgn="base" hangingPunct="0">
              <a:spcBef>
                <a:spcPct val="0"/>
              </a:spcBef>
              <a:spcAft>
                <a:spcPct val="0"/>
              </a:spcAft>
              <a:defRPr>
                <a:latin typeface="Albemarle Demo" pitchFamily="2" charset="0"/>
              </a:defRPr>
            </a:lvl1pPr>
          </a:lstStyle>
          <a:p>
            <a:pPr>
              <a:defRPr/>
            </a:pPr>
            <a:endParaRPr lang="en-US"/>
          </a:p>
        </p:txBody>
      </p:sp>
      <p:sp>
        <p:nvSpPr>
          <p:cNvPr id="5" name="Slide Number Placeholder 4">
            <a:extLst>
              <a:ext uri="{FF2B5EF4-FFF2-40B4-BE49-F238E27FC236}">
                <a16:creationId xmlns:a16="http://schemas.microsoft.com/office/drawing/2014/main" id="{3FA34E38-63D5-4115-AAE8-6BD5E5851B1E}"/>
              </a:ext>
            </a:extLst>
          </p:cNvPr>
          <p:cNvSpPr>
            <a:spLocks noGrp="1"/>
          </p:cNvSpPr>
          <p:nvPr>
            <p:ph type="sldNum" sz="quarter" idx="12"/>
          </p:nvPr>
        </p:nvSpPr>
        <p:spPr/>
        <p:txBody>
          <a:bodyPr/>
          <a:lstStyle>
            <a:lvl1pPr eaLnBrk="0" hangingPunct="0">
              <a:defRPr>
                <a:latin typeface="Albemarle Demo" pitchFamily="2" charset="0"/>
              </a:defRPr>
            </a:lvl1pPr>
          </a:lstStyle>
          <a:p>
            <a:fld id="{A05B8C70-19A8-48B2-BD30-D1C002F5D955}" type="slidenum">
              <a:rPr lang="en-US" altLang="en-US"/>
              <a:pPr/>
              <a:t>‹#›</a:t>
            </a:fld>
            <a:endParaRPr lang="en-US" altLang="en-US"/>
          </a:p>
        </p:txBody>
      </p:sp>
    </p:spTree>
    <p:extLst>
      <p:ext uri="{BB962C8B-B14F-4D97-AF65-F5344CB8AC3E}">
        <p14:creationId xmlns:p14="http://schemas.microsoft.com/office/powerpoint/2010/main" val="2032853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4C0F11-66AC-4E6B-9AAE-B615AA406DEF}"/>
              </a:ext>
            </a:extLst>
          </p:cNvPr>
          <p:cNvSpPr>
            <a:spLocks noGrp="1"/>
          </p:cNvSpPr>
          <p:nvPr>
            <p:ph type="dt" sz="half" idx="10"/>
          </p:nvPr>
        </p:nvSpPr>
        <p:spPr/>
        <p:txBody>
          <a:bodyPr/>
          <a:lstStyle>
            <a:lvl1pPr eaLnBrk="0" fontAlgn="base" hangingPunct="0">
              <a:spcBef>
                <a:spcPct val="0"/>
              </a:spcBef>
              <a:spcAft>
                <a:spcPct val="0"/>
              </a:spcAft>
              <a:defRPr>
                <a:latin typeface="Albemarle Demo" pitchFamily="2" charset="0"/>
              </a:defRPr>
            </a:lvl1pPr>
          </a:lstStyle>
          <a:p>
            <a:pPr>
              <a:defRPr/>
            </a:pPr>
            <a:fld id="{66456638-06DC-40E8-B147-EF1639EAF0C5}" type="datetimeFigureOut">
              <a:rPr lang="en-US"/>
              <a:pPr>
                <a:defRPr/>
              </a:pPr>
              <a:t>9/4/2021</a:t>
            </a:fld>
            <a:endParaRPr lang="en-US"/>
          </a:p>
        </p:txBody>
      </p:sp>
      <p:sp>
        <p:nvSpPr>
          <p:cNvPr id="3" name="Footer Placeholder 2">
            <a:extLst>
              <a:ext uri="{FF2B5EF4-FFF2-40B4-BE49-F238E27FC236}">
                <a16:creationId xmlns:a16="http://schemas.microsoft.com/office/drawing/2014/main" id="{AE021987-EBFD-4693-8A70-39AA5B765938}"/>
              </a:ext>
            </a:extLst>
          </p:cNvPr>
          <p:cNvSpPr>
            <a:spLocks noGrp="1"/>
          </p:cNvSpPr>
          <p:nvPr>
            <p:ph type="ftr" sz="quarter" idx="11"/>
          </p:nvPr>
        </p:nvSpPr>
        <p:spPr/>
        <p:txBody>
          <a:bodyPr/>
          <a:lstStyle>
            <a:lvl1pPr eaLnBrk="0" fontAlgn="base" hangingPunct="0">
              <a:spcBef>
                <a:spcPct val="0"/>
              </a:spcBef>
              <a:spcAft>
                <a:spcPct val="0"/>
              </a:spcAft>
              <a:defRPr>
                <a:latin typeface="Albemarle Demo" pitchFamily="2" charset="0"/>
              </a:defRPr>
            </a:lvl1pPr>
          </a:lstStyle>
          <a:p>
            <a:pPr>
              <a:defRPr/>
            </a:pPr>
            <a:endParaRPr lang="en-US"/>
          </a:p>
        </p:txBody>
      </p:sp>
      <p:sp>
        <p:nvSpPr>
          <p:cNvPr id="4" name="Slide Number Placeholder 3">
            <a:extLst>
              <a:ext uri="{FF2B5EF4-FFF2-40B4-BE49-F238E27FC236}">
                <a16:creationId xmlns:a16="http://schemas.microsoft.com/office/drawing/2014/main" id="{2EB156D2-86D4-459F-984A-CD3338C86F02}"/>
              </a:ext>
            </a:extLst>
          </p:cNvPr>
          <p:cNvSpPr>
            <a:spLocks noGrp="1"/>
          </p:cNvSpPr>
          <p:nvPr>
            <p:ph type="sldNum" sz="quarter" idx="12"/>
          </p:nvPr>
        </p:nvSpPr>
        <p:spPr/>
        <p:txBody>
          <a:bodyPr/>
          <a:lstStyle>
            <a:lvl1pPr eaLnBrk="0" hangingPunct="0">
              <a:defRPr>
                <a:latin typeface="Albemarle Demo" pitchFamily="2" charset="0"/>
              </a:defRPr>
            </a:lvl1pPr>
          </a:lstStyle>
          <a:p>
            <a:fld id="{09CCEA66-C1F8-4551-94D3-78096DDDD1E3}" type="slidenum">
              <a:rPr lang="en-US" altLang="en-US"/>
              <a:pPr/>
              <a:t>‹#›</a:t>
            </a:fld>
            <a:endParaRPr lang="en-US" altLang="en-US"/>
          </a:p>
        </p:txBody>
      </p:sp>
    </p:spTree>
    <p:extLst>
      <p:ext uri="{BB962C8B-B14F-4D97-AF65-F5344CB8AC3E}">
        <p14:creationId xmlns:p14="http://schemas.microsoft.com/office/powerpoint/2010/main" val="2322805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C944B9-7FA8-4B3D-BDEA-4079E7726F11}"/>
              </a:ext>
            </a:extLst>
          </p:cNvPr>
          <p:cNvSpPr>
            <a:spLocks noGrp="1"/>
          </p:cNvSpPr>
          <p:nvPr>
            <p:ph type="dt" sz="half" idx="10"/>
          </p:nvPr>
        </p:nvSpPr>
        <p:spPr/>
        <p:txBody>
          <a:bodyPr/>
          <a:lstStyle>
            <a:lvl1pPr eaLnBrk="0" fontAlgn="base" hangingPunct="0">
              <a:spcBef>
                <a:spcPct val="0"/>
              </a:spcBef>
              <a:spcAft>
                <a:spcPct val="0"/>
              </a:spcAft>
              <a:defRPr>
                <a:latin typeface="Albemarle Demo" pitchFamily="2" charset="0"/>
              </a:defRPr>
            </a:lvl1pPr>
          </a:lstStyle>
          <a:p>
            <a:pPr>
              <a:defRPr/>
            </a:pPr>
            <a:fld id="{F1B0664C-406E-420F-B3AD-A6AF60CF4622}" type="datetimeFigureOut">
              <a:rPr lang="en-US"/>
              <a:pPr>
                <a:defRPr/>
              </a:pPr>
              <a:t>9/4/2021</a:t>
            </a:fld>
            <a:endParaRPr lang="en-US"/>
          </a:p>
        </p:txBody>
      </p:sp>
      <p:sp>
        <p:nvSpPr>
          <p:cNvPr id="6" name="Footer Placeholder 5">
            <a:extLst>
              <a:ext uri="{FF2B5EF4-FFF2-40B4-BE49-F238E27FC236}">
                <a16:creationId xmlns:a16="http://schemas.microsoft.com/office/drawing/2014/main" id="{8D3C1178-568C-4A39-91F7-FF5645B220EF}"/>
              </a:ext>
            </a:extLst>
          </p:cNvPr>
          <p:cNvSpPr>
            <a:spLocks noGrp="1"/>
          </p:cNvSpPr>
          <p:nvPr>
            <p:ph type="ftr" sz="quarter" idx="11"/>
          </p:nvPr>
        </p:nvSpPr>
        <p:spPr/>
        <p:txBody>
          <a:bodyPr/>
          <a:lstStyle>
            <a:lvl1pPr eaLnBrk="0" fontAlgn="base" hangingPunct="0">
              <a:spcBef>
                <a:spcPct val="0"/>
              </a:spcBef>
              <a:spcAft>
                <a:spcPct val="0"/>
              </a:spcAft>
              <a:defRPr>
                <a:latin typeface="Albemarle Demo" pitchFamily="2" charset="0"/>
              </a:defRPr>
            </a:lvl1pPr>
          </a:lstStyle>
          <a:p>
            <a:pPr>
              <a:defRPr/>
            </a:pPr>
            <a:endParaRPr lang="en-US"/>
          </a:p>
        </p:txBody>
      </p:sp>
      <p:sp>
        <p:nvSpPr>
          <p:cNvPr id="7" name="Slide Number Placeholder 6">
            <a:extLst>
              <a:ext uri="{FF2B5EF4-FFF2-40B4-BE49-F238E27FC236}">
                <a16:creationId xmlns:a16="http://schemas.microsoft.com/office/drawing/2014/main" id="{00B97352-3185-4B91-9EAA-7E4E5A756BCB}"/>
              </a:ext>
            </a:extLst>
          </p:cNvPr>
          <p:cNvSpPr>
            <a:spLocks noGrp="1"/>
          </p:cNvSpPr>
          <p:nvPr>
            <p:ph type="sldNum" sz="quarter" idx="12"/>
          </p:nvPr>
        </p:nvSpPr>
        <p:spPr/>
        <p:txBody>
          <a:bodyPr/>
          <a:lstStyle>
            <a:lvl1pPr eaLnBrk="0" hangingPunct="0">
              <a:defRPr>
                <a:latin typeface="Albemarle Demo" pitchFamily="2" charset="0"/>
              </a:defRPr>
            </a:lvl1pPr>
          </a:lstStyle>
          <a:p>
            <a:fld id="{25BA027C-65E6-44DD-89E6-B671B609E299}" type="slidenum">
              <a:rPr lang="en-US" altLang="en-US"/>
              <a:pPr/>
              <a:t>‹#›</a:t>
            </a:fld>
            <a:endParaRPr lang="en-US" altLang="en-US"/>
          </a:p>
        </p:txBody>
      </p:sp>
    </p:spTree>
    <p:extLst>
      <p:ext uri="{BB962C8B-B14F-4D97-AF65-F5344CB8AC3E}">
        <p14:creationId xmlns:p14="http://schemas.microsoft.com/office/powerpoint/2010/main" val="2788175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5CE1A5-7B7B-4EC3-9162-0665B24B6AD7}"/>
              </a:ext>
            </a:extLst>
          </p:cNvPr>
          <p:cNvSpPr>
            <a:spLocks noGrp="1"/>
          </p:cNvSpPr>
          <p:nvPr>
            <p:ph type="dt" sz="half" idx="10"/>
          </p:nvPr>
        </p:nvSpPr>
        <p:spPr/>
        <p:txBody>
          <a:bodyPr/>
          <a:lstStyle>
            <a:lvl1pPr eaLnBrk="0" fontAlgn="base" hangingPunct="0">
              <a:spcBef>
                <a:spcPct val="0"/>
              </a:spcBef>
              <a:spcAft>
                <a:spcPct val="0"/>
              </a:spcAft>
              <a:defRPr>
                <a:latin typeface="Albemarle Demo" pitchFamily="2" charset="0"/>
              </a:defRPr>
            </a:lvl1pPr>
          </a:lstStyle>
          <a:p>
            <a:pPr>
              <a:defRPr/>
            </a:pPr>
            <a:fld id="{C744902D-3618-4CFC-BEC6-ABB468FF2865}" type="datetimeFigureOut">
              <a:rPr lang="en-US"/>
              <a:pPr>
                <a:defRPr/>
              </a:pPr>
              <a:t>9/4/2021</a:t>
            </a:fld>
            <a:endParaRPr lang="en-US"/>
          </a:p>
        </p:txBody>
      </p:sp>
      <p:sp>
        <p:nvSpPr>
          <p:cNvPr id="6" name="Footer Placeholder 5">
            <a:extLst>
              <a:ext uri="{FF2B5EF4-FFF2-40B4-BE49-F238E27FC236}">
                <a16:creationId xmlns:a16="http://schemas.microsoft.com/office/drawing/2014/main" id="{FB5FF181-36B2-4708-8C9E-E30D677F7CA7}"/>
              </a:ext>
            </a:extLst>
          </p:cNvPr>
          <p:cNvSpPr>
            <a:spLocks noGrp="1"/>
          </p:cNvSpPr>
          <p:nvPr>
            <p:ph type="ftr" sz="quarter" idx="11"/>
          </p:nvPr>
        </p:nvSpPr>
        <p:spPr/>
        <p:txBody>
          <a:bodyPr/>
          <a:lstStyle>
            <a:lvl1pPr eaLnBrk="0" fontAlgn="base" hangingPunct="0">
              <a:spcBef>
                <a:spcPct val="0"/>
              </a:spcBef>
              <a:spcAft>
                <a:spcPct val="0"/>
              </a:spcAft>
              <a:defRPr>
                <a:latin typeface="Albemarle Demo" pitchFamily="2" charset="0"/>
              </a:defRPr>
            </a:lvl1pPr>
          </a:lstStyle>
          <a:p>
            <a:pPr>
              <a:defRPr/>
            </a:pPr>
            <a:endParaRPr lang="en-US"/>
          </a:p>
        </p:txBody>
      </p:sp>
      <p:sp>
        <p:nvSpPr>
          <p:cNvPr id="7" name="Slide Number Placeholder 6">
            <a:extLst>
              <a:ext uri="{FF2B5EF4-FFF2-40B4-BE49-F238E27FC236}">
                <a16:creationId xmlns:a16="http://schemas.microsoft.com/office/drawing/2014/main" id="{F66DA207-81FF-4D5E-942C-F20DCA174565}"/>
              </a:ext>
            </a:extLst>
          </p:cNvPr>
          <p:cNvSpPr>
            <a:spLocks noGrp="1"/>
          </p:cNvSpPr>
          <p:nvPr>
            <p:ph type="sldNum" sz="quarter" idx="12"/>
          </p:nvPr>
        </p:nvSpPr>
        <p:spPr/>
        <p:txBody>
          <a:bodyPr/>
          <a:lstStyle>
            <a:lvl1pPr eaLnBrk="0" hangingPunct="0">
              <a:defRPr>
                <a:latin typeface="Albemarle Demo" pitchFamily="2" charset="0"/>
              </a:defRPr>
            </a:lvl1pPr>
          </a:lstStyle>
          <a:p>
            <a:fld id="{FE66ABDE-48B4-49E6-B078-ADF9D91CC5CA}" type="slidenum">
              <a:rPr lang="en-US" altLang="en-US"/>
              <a:pPr/>
              <a:t>‹#›</a:t>
            </a:fld>
            <a:endParaRPr lang="en-US" altLang="en-US"/>
          </a:p>
        </p:txBody>
      </p:sp>
    </p:spTree>
    <p:extLst>
      <p:ext uri="{BB962C8B-B14F-4D97-AF65-F5344CB8AC3E}">
        <p14:creationId xmlns:p14="http://schemas.microsoft.com/office/powerpoint/2010/main" val="727715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7FAFD"/>
            </a:gs>
            <a:gs pos="61000">
              <a:srgbClr val="B5D2EC"/>
            </a:gs>
            <a:gs pos="83000">
              <a:srgbClr val="B5D2EC"/>
            </a:gs>
            <a:gs pos="100000">
              <a:srgbClr val="CEE1F2"/>
            </a:gs>
          </a:gsLst>
          <a:path path="rect">
            <a:fillToRect l="100000" t="100000"/>
          </a:path>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846FE22-E878-425F-9842-ED61C932F028}"/>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p>
        </p:txBody>
      </p:sp>
      <p:sp>
        <p:nvSpPr>
          <p:cNvPr id="1027" name="Text Placeholder 2">
            <a:extLst>
              <a:ext uri="{FF2B5EF4-FFF2-40B4-BE49-F238E27FC236}">
                <a16:creationId xmlns:a16="http://schemas.microsoft.com/office/drawing/2014/main" id="{45081F6B-DD7C-4B2E-8590-ADA05CB7C7A7}"/>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4" name="Date Placeholder 3">
            <a:extLst>
              <a:ext uri="{FF2B5EF4-FFF2-40B4-BE49-F238E27FC236}">
                <a16:creationId xmlns:a16="http://schemas.microsoft.com/office/drawing/2014/main" id="{83AE55F9-D2B3-4EC6-8D7C-5C6DD6153D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a:defRPr/>
            </a:pPr>
            <a:fld id="{A2877ED4-8B9A-451A-A963-183FB21E1F5E}" type="datetimeFigureOut">
              <a:rPr lang="en-US"/>
              <a:pPr>
                <a:defRPr/>
              </a:pPr>
              <a:t>9/4/2021</a:t>
            </a:fld>
            <a:endParaRPr lang="en-US"/>
          </a:p>
        </p:txBody>
      </p:sp>
      <p:sp>
        <p:nvSpPr>
          <p:cNvPr id="5" name="Footer Placeholder 4">
            <a:extLst>
              <a:ext uri="{FF2B5EF4-FFF2-40B4-BE49-F238E27FC236}">
                <a16:creationId xmlns:a16="http://schemas.microsoft.com/office/drawing/2014/main" id="{D469B4EC-1A70-458B-8A70-C1691FE547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en-US"/>
          </a:p>
        </p:txBody>
      </p:sp>
      <p:sp>
        <p:nvSpPr>
          <p:cNvPr id="6" name="Slide Number Placeholder 5">
            <a:extLst>
              <a:ext uri="{FF2B5EF4-FFF2-40B4-BE49-F238E27FC236}">
                <a16:creationId xmlns:a16="http://schemas.microsoft.com/office/drawing/2014/main" id="{FB9BE3BA-7371-4653-829E-5571FF5ECC8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3E03BB00-5A39-426F-ADC3-25B1843D6B9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ext Box 4">
            <a:extLst>
              <a:ext uri="{FF2B5EF4-FFF2-40B4-BE49-F238E27FC236}">
                <a16:creationId xmlns:a16="http://schemas.microsoft.com/office/drawing/2014/main" id="{741097FA-8BB6-47D0-BD42-0B0B1296C110}"/>
              </a:ext>
            </a:extLst>
          </p:cNvPr>
          <p:cNvSpPr txBox="1">
            <a:spLocks noChangeArrowheads="1"/>
          </p:cNvSpPr>
          <p:nvPr/>
        </p:nvSpPr>
        <p:spPr bwMode="auto">
          <a:xfrm>
            <a:off x="525463" y="609600"/>
            <a:ext cx="11110912" cy="3416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de-DE" sz="7200">
                <a:solidFill>
                  <a:srgbClr val="EA0000"/>
                </a:solidFill>
                <a:latin typeface="CheshireBroad"/>
              </a:rPr>
              <a:t>The</a:t>
            </a:r>
            <a:br>
              <a:rPr lang="en-US" altLang="de-DE" sz="7200">
                <a:solidFill>
                  <a:srgbClr val="EA0000"/>
                </a:solidFill>
                <a:latin typeface="CheshireBroad"/>
              </a:rPr>
            </a:br>
            <a:r>
              <a:rPr lang="en-US" altLang="de-DE" sz="7200">
                <a:solidFill>
                  <a:srgbClr val="EA0000"/>
                </a:solidFill>
                <a:latin typeface="CheshireBroad"/>
              </a:rPr>
              <a:t>Revolutions</a:t>
            </a:r>
            <a:br>
              <a:rPr lang="en-US" altLang="de-DE" sz="7200">
                <a:solidFill>
                  <a:srgbClr val="EA0000"/>
                </a:solidFill>
                <a:latin typeface="CheshireBroad"/>
              </a:rPr>
            </a:br>
            <a:r>
              <a:rPr lang="en-US" altLang="de-DE" sz="7200">
                <a:solidFill>
                  <a:srgbClr val="EA0000"/>
                </a:solidFill>
                <a:latin typeface="CheshireBroad"/>
              </a:rPr>
              <a:t>Of 1848</a:t>
            </a:r>
          </a:p>
        </p:txBody>
      </p:sp>
      <p:sp>
        <p:nvSpPr>
          <p:cNvPr id="19459" name="Text Box 8">
            <a:extLst>
              <a:ext uri="{FF2B5EF4-FFF2-40B4-BE49-F238E27FC236}">
                <a16:creationId xmlns:a16="http://schemas.microsoft.com/office/drawing/2014/main" id="{22B2F512-7DBE-469B-B8C3-5784C572CA93}"/>
              </a:ext>
            </a:extLst>
          </p:cNvPr>
          <p:cNvSpPr txBox="1">
            <a:spLocks noChangeArrowheads="1"/>
          </p:cNvSpPr>
          <p:nvPr/>
        </p:nvSpPr>
        <p:spPr bwMode="auto">
          <a:xfrm>
            <a:off x="525463" y="4144963"/>
            <a:ext cx="11110912" cy="1816100"/>
          </a:xfrm>
          <a:prstGeom prst="rect">
            <a:avLst/>
          </a:prstGeom>
          <a:noFill/>
          <a:ln>
            <a:noFill/>
          </a:ln>
          <a:effectLst>
            <a:outerShdw dist="17961" dir="81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Clr>
                <a:srgbClr val="CC9900"/>
              </a:buClr>
              <a:buFont typeface="Cut Outs for 3D FX" pitchFamily="2" charset="0"/>
              <a:buNone/>
            </a:pPr>
            <a:r>
              <a:rPr lang="en-US" altLang="de-DE" sz="3200">
                <a:latin typeface="Arial" panose="020B0604020202020204" pitchFamily="34" charset="0"/>
                <a:cs typeface="Arial" panose="020B0604020202020204" pitchFamily="34" charset="0"/>
              </a:rPr>
              <a:t>“The turning point at which history failed to turn.”</a:t>
            </a:r>
          </a:p>
          <a:p>
            <a:pPr algn="ctr" eaLnBrk="1" hangingPunct="1">
              <a:lnSpc>
                <a:spcPct val="100000"/>
              </a:lnSpc>
              <a:spcBef>
                <a:spcPct val="50000"/>
              </a:spcBef>
              <a:buClr>
                <a:srgbClr val="CC9900"/>
              </a:buClr>
              <a:buFont typeface="Cut Outs for 3D FX" pitchFamily="2" charset="0"/>
              <a:buNone/>
            </a:pPr>
            <a:r>
              <a:rPr lang="en-US" altLang="de-DE" sz="3200">
                <a:latin typeface="Arial" panose="020B0604020202020204" pitchFamily="34" charset="0"/>
                <a:cs typeface="Arial" panose="020B0604020202020204" pitchFamily="34" charset="0"/>
              </a:rPr>
              <a:t>			-George Macaulay Trevelyn, Cambridge University Historian, 1937</a:t>
            </a:r>
            <a:endParaRPr lang="en-US" altLang="de-DE" sz="3200">
              <a:latin typeface="CheshireBroa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C10C154-C975-4461-A4CD-8ACD05314B00}"/>
              </a:ext>
            </a:extLst>
          </p:cNvPr>
          <p:cNvSpPr>
            <a:spLocks noGrp="1" noChangeArrowheads="1"/>
          </p:cNvSpPr>
          <p:nvPr>
            <p:ph type="title" idx="4294967295"/>
          </p:nvPr>
        </p:nvSpPr>
        <p:spPr>
          <a:xfrm>
            <a:off x="0" y="152400"/>
            <a:ext cx="10515600" cy="1325563"/>
          </a:xfrm>
        </p:spPr>
        <p:txBody>
          <a:bodyPr/>
          <a:lstStyle/>
          <a:p>
            <a:pPr algn="ctr" eaLnBrk="1" hangingPunct="1"/>
            <a:r>
              <a:rPr lang="en-US" altLang="en-US" sz="2400">
                <a:latin typeface="Arial" panose="020B0604020202020204" pitchFamily="34" charset="0"/>
              </a:rPr>
              <a:t>J.C. Schoeller, “Caricature of Metternich’s Flight,” 1848</a:t>
            </a:r>
          </a:p>
        </p:txBody>
      </p:sp>
      <p:pic>
        <p:nvPicPr>
          <p:cNvPr id="32771" name="Picture 3" descr="1848_Vienna_Metternich2">
            <a:extLst>
              <a:ext uri="{FF2B5EF4-FFF2-40B4-BE49-F238E27FC236}">
                <a16:creationId xmlns:a16="http://schemas.microsoft.com/office/drawing/2014/main" id="{3123BDD8-3F31-4BFF-BBFE-149AA3571E87}"/>
              </a:ext>
            </a:extLst>
          </p:cNvPr>
          <p:cNvPicPr>
            <a:picLocks noChangeAspect="1" noChangeArrowheads="1"/>
          </p:cNvPicPr>
          <p:nvPr/>
        </p:nvPicPr>
        <p:blipFill>
          <a:blip r:embed="rId3">
            <a:lum bright="-14000" contrast="10000"/>
            <a:extLst>
              <a:ext uri="{28A0092B-C50C-407E-A947-70E740481C1C}">
                <a14:useLocalDpi xmlns:a14="http://schemas.microsoft.com/office/drawing/2010/main" val="0"/>
              </a:ext>
            </a:extLst>
          </a:blip>
          <a:srcRect/>
          <a:stretch>
            <a:fillRect/>
          </a:stretch>
        </p:blipFill>
        <p:spPr bwMode="auto">
          <a:xfrm>
            <a:off x="685800" y="1312863"/>
            <a:ext cx="6781800" cy="537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1">
            <a:extLst>
              <a:ext uri="{FF2B5EF4-FFF2-40B4-BE49-F238E27FC236}">
                <a16:creationId xmlns:a16="http://schemas.microsoft.com/office/drawing/2014/main" id="{6FEE246A-8AB9-4FC3-88CC-C011235B58FC}"/>
              </a:ext>
            </a:extLst>
          </p:cNvPr>
          <p:cNvSpPr txBox="1">
            <a:spLocks noChangeArrowheads="1"/>
          </p:cNvSpPr>
          <p:nvPr/>
        </p:nvSpPr>
        <p:spPr bwMode="auto">
          <a:xfrm>
            <a:off x="8077200" y="1857375"/>
            <a:ext cx="3429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a:latin typeface="Arial" panose="020B0604020202020204" pitchFamily="34" charset="0"/>
                <a:cs typeface="Arial" panose="020B0604020202020204" pitchFamily="34" charset="0"/>
              </a:rPr>
              <a:t>The caption notes that there will be no more champagne for this famous bon vivant</a:t>
            </a:r>
          </a:p>
          <a:p>
            <a:pPr>
              <a:lnSpc>
                <a:spcPct val="100000"/>
              </a:lnSpc>
              <a:spcBef>
                <a:spcPct val="0"/>
              </a:spcBef>
              <a:buFontTx/>
              <a:buNone/>
            </a:pPr>
            <a:endParaRPr lang="en-US" altLang="en-US" sz="2000">
              <a:latin typeface="Arial" panose="020B0604020202020204" pitchFamily="34" charset="0"/>
              <a:cs typeface="Arial" panose="020B0604020202020204" pitchFamily="34" charset="0"/>
            </a:endParaRPr>
          </a:p>
          <a:p>
            <a:pPr>
              <a:lnSpc>
                <a:spcPct val="100000"/>
              </a:lnSpc>
              <a:spcBef>
                <a:spcPct val="0"/>
              </a:spcBef>
              <a:buFontTx/>
              <a:buNone/>
            </a:pPr>
            <a:r>
              <a:rPr lang="en-US" altLang="en-US" sz="2000">
                <a:latin typeface="Arial" panose="020B0604020202020204" pitchFamily="34" charset="0"/>
                <a:cs typeface="Arial" panose="020B0604020202020204" pitchFamily="34" charset="0"/>
              </a:rPr>
              <a:t>Hostile crowds wave the new colors of a united Germany, an image of Metternich hanged in effigy, and a banner saying "Long live the constitution!"</a:t>
            </a:r>
          </a:p>
          <a:p>
            <a:pPr>
              <a:lnSpc>
                <a:spcPct val="100000"/>
              </a:lnSpc>
              <a:spcBef>
                <a:spcPct val="0"/>
              </a:spcBef>
              <a:buFontTx/>
              <a:buNone/>
            </a:pPr>
            <a:endParaRPr lang="en-US" altLang="en-US" sz="200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429703A0-2E7A-4DB2-B9C7-95547ECD96F2}"/>
              </a:ext>
            </a:extLst>
          </p:cNvPr>
          <p:cNvSpPr>
            <a:spLocks noGrp="1" noChangeArrowheads="1"/>
          </p:cNvSpPr>
          <p:nvPr>
            <p:ph type="title" idx="4294967295"/>
          </p:nvPr>
        </p:nvSpPr>
        <p:spPr>
          <a:xfrm>
            <a:off x="0" y="33338"/>
            <a:ext cx="10515600" cy="1325562"/>
          </a:xfrm>
        </p:spPr>
        <p:txBody>
          <a:bodyPr/>
          <a:lstStyle/>
          <a:p>
            <a:pPr eaLnBrk="1" hangingPunct="1"/>
            <a:r>
              <a:rPr lang="en-US" altLang="en-US" sz="2400">
                <a:latin typeface="Arial" panose="020B0604020202020204" pitchFamily="34" charset="0"/>
              </a:rPr>
              <a:t>“The Universal, Democratic, and Social Republic: The Pact”</a:t>
            </a:r>
            <a:br>
              <a:rPr lang="en-US" altLang="en-US" sz="2400">
                <a:latin typeface="Arial" panose="020B0604020202020204" pitchFamily="34" charset="0"/>
              </a:rPr>
            </a:br>
            <a:endParaRPr lang="en-US" altLang="en-US" sz="2400">
              <a:latin typeface="Arial" panose="020B0604020202020204" pitchFamily="34" charset="0"/>
            </a:endParaRPr>
          </a:p>
        </p:txBody>
      </p:sp>
      <p:pic>
        <p:nvPicPr>
          <p:cNvPr id="34819" name="Picture 3" descr="1848_utopia3">
            <a:extLst>
              <a:ext uri="{FF2B5EF4-FFF2-40B4-BE49-F238E27FC236}">
                <a16:creationId xmlns:a16="http://schemas.microsoft.com/office/drawing/2014/main" id="{305A4A79-FC25-41B0-BB82-75AE1A5C59E0}"/>
              </a:ext>
            </a:extLst>
          </p:cNvPr>
          <p:cNvPicPr>
            <a:picLocks noChangeAspect="1" noChangeArrowheads="1"/>
          </p:cNvPicPr>
          <p:nvPr/>
        </p:nvPicPr>
        <p:blipFill>
          <a:blip r:embed="rId3">
            <a:lum bright="-10000" contrast="2000"/>
            <a:extLst>
              <a:ext uri="{28A0092B-C50C-407E-A947-70E740481C1C}">
                <a14:useLocalDpi xmlns:a14="http://schemas.microsoft.com/office/drawing/2010/main" val="0"/>
              </a:ext>
            </a:extLst>
          </a:blip>
          <a:srcRect/>
          <a:stretch>
            <a:fillRect/>
          </a:stretch>
        </p:blipFill>
        <p:spPr bwMode="auto">
          <a:xfrm>
            <a:off x="542925" y="1143000"/>
            <a:ext cx="74676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1">
            <a:extLst>
              <a:ext uri="{FF2B5EF4-FFF2-40B4-BE49-F238E27FC236}">
                <a16:creationId xmlns:a16="http://schemas.microsoft.com/office/drawing/2014/main" id="{7BBBD23D-BE80-44D2-99D4-7C1A6D03F657}"/>
              </a:ext>
            </a:extLst>
          </p:cNvPr>
          <p:cNvSpPr txBox="1">
            <a:spLocks noChangeArrowheads="1"/>
          </p:cNvSpPr>
          <p:nvPr/>
        </p:nvSpPr>
        <p:spPr bwMode="auto">
          <a:xfrm>
            <a:off x="8504238" y="3940175"/>
            <a:ext cx="3657600"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Arial" panose="020B0604020202020204" pitchFamily="34" charset="0"/>
                <a:cs typeface="Arial" panose="020B0604020202020204" pitchFamily="34" charset="0"/>
              </a:rPr>
              <a:t>Christ blesses the union of all the feuding nations of Europe who march past a liberty tree to assemble around the statue of the Republic.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FD35EE5-EEEC-420C-8861-865DBDD80DDC}"/>
              </a:ext>
            </a:extLst>
          </p:cNvPr>
          <p:cNvSpPr>
            <a:spLocks noGrp="1" noChangeArrowheads="1"/>
          </p:cNvSpPr>
          <p:nvPr>
            <p:ph type="title"/>
          </p:nvPr>
        </p:nvSpPr>
        <p:spPr>
          <a:xfrm>
            <a:off x="838200" y="252413"/>
            <a:ext cx="10515600" cy="1325562"/>
          </a:xfrm>
        </p:spPr>
        <p:txBody>
          <a:bodyPr/>
          <a:lstStyle/>
          <a:p>
            <a:pPr algn="ctr" eaLnBrk="1" hangingPunct="1"/>
            <a:r>
              <a:rPr lang="en-US" altLang="en-US" sz="2400" b="1">
                <a:latin typeface="Arial" panose="020B0604020202020204" pitchFamily="34" charset="0"/>
                <a:cs typeface="Arial" panose="020B0604020202020204" pitchFamily="34" charset="0"/>
              </a:rPr>
              <a:t>“The Triumph of the Universal, Democratic, and Social Republic”</a:t>
            </a:r>
            <a:br>
              <a:rPr lang="en-US" altLang="en-US" sz="2400" b="1">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(children of the 4 continents drive the chariot; slaves are freed)</a:t>
            </a:r>
          </a:p>
        </p:txBody>
      </p:sp>
      <p:sp>
        <p:nvSpPr>
          <p:cNvPr id="36867" name="Content Placeholder 1">
            <a:extLst>
              <a:ext uri="{FF2B5EF4-FFF2-40B4-BE49-F238E27FC236}">
                <a16:creationId xmlns:a16="http://schemas.microsoft.com/office/drawing/2014/main" id="{132EBC1D-DC68-4E44-942B-4A99400C47B0}"/>
              </a:ext>
            </a:extLst>
          </p:cNvPr>
          <p:cNvSpPr>
            <a:spLocks noGrp="1"/>
          </p:cNvSpPr>
          <p:nvPr>
            <p:ph idx="1"/>
          </p:nvPr>
        </p:nvSpPr>
        <p:spPr/>
        <p:txBody>
          <a:bodyPr/>
          <a:lstStyle/>
          <a:p>
            <a:endParaRPr lang="en-US" altLang="en-US"/>
          </a:p>
        </p:txBody>
      </p:sp>
      <p:pic>
        <p:nvPicPr>
          <p:cNvPr id="36868" name="Picture 3" descr="1848_utopia4">
            <a:extLst>
              <a:ext uri="{FF2B5EF4-FFF2-40B4-BE49-F238E27FC236}">
                <a16:creationId xmlns:a16="http://schemas.microsoft.com/office/drawing/2014/main" id="{F5071FC1-CFA6-4E39-A709-AF0D1C200C32}"/>
              </a:ext>
            </a:extLst>
          </p:cNvPr>
          <p:cNvPicPr>
            <a:picLocks noChangeAspect="1" noChangeArrowheads="1"/>
          </p:cNvPicPr>
          <p:nvPr/>
        </p:nvPicPr>
        <p:blipFill>
          <a:blip r:embed="rId3">
            <a:lum bright="-8000" contrast="2000"/>
            <a:extLst>
              <a:ext uri="{28A0092B-C50C-407E-A947-70E740481C1C}">
                <a14:useLocalDpi xmlns:a14="http://schemas.microsoft.com/office/drawing/2010/main" val="0"/>
              </a:ext>
            </a:extLst>
          </a:blip>
          <a:srcRect/>
          <a:stretch>
            <a:fillRect/>
          </a:stretch>
        </p:blipFill>
        <p:spPr bwMode="auto">
          <a:xfrm>
            <a:off x="2209800" y="1295400"/>
            <a:ext cx="7772400" cy="541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A56A2CC-9345-498A-AD65-06E529E09A81}"/>
              </a:ext>
            </a:extLst>
          </p:cNvPr>
          <p:cNvSpPr>
            <a:spLocks noGrp="1" noChangeArrowheads="1"/>
          </p:cNvSpPr>
          <p:nvPr>
            <p:ph type="title"/>
          </p:nvPr>
        </p:nvSpPr>
        <p:spPr/>
        <p:txBody>
          <a:bodyPr/>
          <a:lstStyle/>
          <a:p>
            <a:pPr algn="ctr" eaLnBrk="1" hangingPunct="1"/>
            <a:r>
              <a:rPr lang="en-US" altLang="en-US" sz="3800">
                <a:latin typeface="Arial" panose="020B0604020202020204" pitchFamily="34" charset="0"/>
                <a:cs typeface="Arial" panose="020B0604020202020204" pitchFamily="34" charset="0"/>
              </a:rPr>
              <a:t>Not Coherent, Organized Revolutions</a:t>
            </a:r>
          </a:p>
        </p:txBody>
      </p:sp>
      <p:sp>
        <p:nvSpPr>
          <p:cNvPr id="38915" name="Rectangle 3">
            <a:extLst>
              <a:ext uri="{FF2B5EF4-FFF2-40B4-BE49-F238E27FC236}">
                <a16:creationId xmlns:a16="http://schemas.microsoft.com/office/drawing/2014/main" id="{27459BE4-8AAA-4036-B6C9-E225CF6CE1E0}"/>
              </a:ext>
            </a:extLst>
          </p:cNvPr>
          <p:cNvSpPr>
            <a:spLocks noGrp="1" noChangeArrowheads="1"/>
          </p:cNvSpPr>
          <p:nvPr>
            <p:ph idx="1"/>
          </p:nvPr>
        </p:nvSpPr>
        <p:spPr>
          <a:xfrm>
            <a:off x="381000" y="1825625"/>
            <a:ext cx="11506200" cy="4351338"/>
          </a:xfrm>
        </p:spPr>
        <p:txBody>
          <a:bodyPr/>
          <a:lstStyle/>
          <a:p>
            <a:pPr eaLnBrk="1" hangingPunct="1"/>
            <a:r>
              <a:rPr lang="en-US" altLang="de-DE" sz="3200">
                <a:latin typeface="Arial" panose="020B0604020202020204" pitchFamily="34" charset="0"/>
                <a:cs typeface="Arial" panose="020B0604020202020204" pitchFamily="34" charset="0"/>
              </a:rPr>
              <a:t>Different reasons for revolutionary activities</a:t>
            </a:r>
          </a:p>
          <a:p>
            <a:pPr lvl="1" eaLnBrk="1" hangingPunct="1"/>
            <a:r>
              <a:rPr lang="en-US" altLang="de-DE" sz="3200">
                <a:latin typeface="Arial" panose="020B0604020202020204" pitchFamily="34" charset="0"/>
                <a:cs typeface="Arial" panose="020B0604020202020204" pitchFamily="34" charset="0"/>
              </a:rPr>
              <a:t>Reactions to long and short-term causes</a:t>
            </a:r>
          </a:p>
          <a:p>
            <a:pPr eaLnBrk="1" hangingPunct="1"/>
            <a:r>
              <a:rPr lang="en-US" altLang="de-DE" sz="3200">
                <a:latin typeface="Arial" panose="020B0604020202020204" pitchFamily="34" charset="0"/>
                <a:cs typeface="Arial" panose="020B0604020202020204" pitchFamily="34" charset="0"/>
              </a:rPr>
              <a:t>Competing ideologies in different countries</a:t>
            </a:r>
          </a:p>
          <a:p>
            <a:pPr eaLnBrk="1" hangingPunct="1"/>
            <a:r>
              <a:rPr lang="en-US" altLang="de-DE" sz="3200">
                <a:latin typeface="Arial" panose="020B0604020202020204" pitchFamily="34" charset="0"/>
                <a:cs typeface="Arial" panose="020B0604020202020204" pitchFamily="34" charset="0"/>
              </a:rPr>
              <a:t>Different revolutionary leaders and goals in different countries</a:t>
            </a:r>
          </a:p>
          <a:p>
            <a:pPr eaLnBrk="1" hangingPunct="1"/>
            <a:r>
              <a:rPr lang="en-US" altLang="de-DE" sz="3200">
                <a:latin typeface="Arial" panose="020B0604020202020204" pitchFamily="34" charset="0"/>
                <a:cs typeface="Arial" panose="020B0604020202020204" pitchFamily="34" charset="0"/>
              </a:rPr>
              <a:t>Some countries had no revolutions:</a:t>
            </a:r>
          </a:p>
          <a:p>
            <a:pPr lvl="1" eaLnBrk="1" hangingPunct="1"/>
            <a:r>
              <a:rPr lang="en-US" altLang="de-DE" sz="3200">
                <a:latin typeface="Arial" panose="020B0604020202020204" pitchFamily="34" charset="0"/>
                <a:cs typeface="Arial" panose="020B0604020202020204" pitchFamily="34" charset="0"/>
              </a:rPr>
              <a:t>England</a:t>
            </a:r>
          </a:p>
          <a:p>
            <a:pPr lvl="1" eaLnBrk="1" hangingPunct="1"/>
            <a:r>
              <a:rPr lang="en-US" altLang="de-DE" sz="3200">
                <a:latin typeface="Arial" panose="020B0604020202020204" pitchFamily="34" charset="0"/>
                <a:cs typeface="Arial" panose="020B0604020202020204" pitchFamily="34" charset="0"/>
              </a:rPr>
              <a:t>Russia</a:t>
            </a:r>
          </a:p>
          <a:p>
            <a:pPr eaLnBrk="1" hangingPunct="1"/>
            <a:r>
              <a:rPr lang="en-US" altLang="de-DE" sz="3600">
                <a:latin typeface="Arial" panose="020B0604020202020204" pitchFamily="34" charset="0"/>
                <a:cs typeface="Arial" panose="020B0604020202020204" pitchFamily="34" charset="0"/>
              </a:rPr>
              <a:t>France had a substantial revolution….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ext Box 2">
            <a:extLst>
              <a:ext uri="{FF2B5EF4-FFF2-40B4-BE49-F238E27FC236}">
                <a16:creationId xmlns:a16="http://schemas.microsoft.com/office/drawing/2014/main" id="{43C490F6-F725-4344-91AE-41773559974A}"/>
              </a:ext>
            </a:extLst>
          </p:cNvPr>
          <p:cNvSpPr txBox="1">
            <a:spLocks noChangeArrowheads="1"/>
          </p:cNvSpPr>
          <p:nvPr/>
        </p:nvSpPr>
        <p:spPr bwMode="auto">
          <a:xfrm>
            <a:off x="3352800" y="365125"/>
            <a:ext cx="5486400" cy="1565275"/>
          </a:xfrm>
          <a:prstGeom prst="rect">
            <a:avLst/>
          </a:prstGeom>
          <a:noFill/>
          <a:ln w="9525">
            <a:solidFill>
              <a:srgbClr val="002BB4"/>
            </a:solidFill>
            <a:miter lim="800000"/>
            <a:headEnd/>
            <a:tailEnd/>
          </a:ln>
          <a:effectLst>
            <a:prstShdw prst="shdw17" dist="17961" dir="2700000">
              <a:srgbClr val="001A6C"/>
            </a:prstShdw>
          </a:effectLst>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de-DE" sz="9600">
                <a:solidFill>
                  <a:srgbClr val="FF0000"/>
                </a:solidFill>
                <a:latin typeface="CheshireBroad"/>
              </a:rPr>
              <a:t>FRANCE</a:t>
            </a:r>
          </a:p>
        </p:txBody>
      </p:sp>
      <p:pic>
        <p:nvPicPr>
          <p:cNvPr id="39939" name="Content Placeholder 3">
            <a:extLst>
              <a:ext uri="{FF2B5EF4-FFF2-40B4-BE49-F238E27FC236}">
                <a16:creationId xmlns:a16="http://schemas.microsoft.com/office/drawing/2014/main" id="{C8029102-EE18-4303-A4AF-AF8D64E247B2}"/>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590800" y="2133600"/>
            <a:ext cx="6781800" cy="45212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4">
            <a:extLst>
              <a:ext uri="{FF2B5EF4-FFF2-40B4-BE49-F238E27FC236}">
                <a16:creationId xmlns:a16="http://schemas.microsoft.com/office/drawing/2014/main" id="{F29201C7-B6F4-46F8-BE58-86181F78B6C4}"/>
              </a:ext>
            </a:extLst>
          </p:cNvPr>
          <p:cNvSpPr>
            <a:spLocks noGrp="1" noChangeArrowheads="1"/>
          </p:cNvSpPr>
          <p:nvPr>
            <p:ph type="title"/>
          </p:nvPr>
        </p:nvSpPr>
        <p:spPr/>
        <p:txBody>
          <a:bodyPr/>
          <a:lstStyle/>
          <a:p>
            <a:pPr eaLnBrk="1" hangingPunct="1"/>
            <a:r>
              <a:rPr lang="en-US" altLang="en-US" sz="3600">
                <a:latin typeface="Arial" panose="020B0604020202020204" pitchFamily="34" charset="0"/>
                <a:cs typeface="Arial" panose="020B0604020202020204" pitchFamily="34" charset="0"/>
              </a:rPr>
              <a:t>Reign of Louis-Philippe (1830-1848)</a:t>
            </a:r>
          </a:p>
        </p:txBody>
      </p:sp>
      <p:sp>
        <p:nvSpPr>
          <p:cNvPr id="41987" name="Rectangle 3">
            <a:extLst>
              <a:ext uri="{FF2B5EF4-FFF2-40B4-BE49-F238E27FC236}">
                <a16:creationId xmlns:a16="http://schemas.microsoft.com/office/drawing/2014/main" id="{4E0597AC-8F8C-40BB-8DC1-10E5C4D738C4}"/>
              </a:ext>
            </a:extLst>
          </p:cNvPr>
          <p:cNvSpPr>
            <a:spLocks noGrp="1" noChangeArrowheads="1"/>
          </p:cNvSpPr>
          <p:nvPr>
            <p:ph idx="1"/>
          </p:nvPr>
        </p:nvSpPr>
        <p:spPr/>
        <p:txBody>
          <a:bodyPr/>
          <a:lstStyle/>
          <a:p>
            <a:pPr eaLnBrk="1" hangingPunct="1">
              <a:lnSpc>
                <a:spcPct val="80000"/>
              </a:lnSpc>
            </a:pPr>
            <a:r>
              <a:rPr lang="en-US" altLang="en-US">
                <a:latin typeface="Arial" panose="020B0604020202020204" pitchFamily="34" charset="0"/>
                <a:cs typeface="Arial" panose="020B0604020202020204" pitchFamily="34" charset="0"/>
              </a:rPr>
              <a:t>Post-Rev French government lost stability in 1814, after Louis XVIII died</a:t>
            </a:r>
          </a:p>
          <a:p>
            <a:pPr lvl="1" eaLnBrk="1" hangingPunct="1">
              <a:lnSpc>
                <a:spcPct val="80000"/>
              </a:lnSpc>
            </a:pPr>
            <a:r>
              <a:rPr lang="en-US" altLang="de-DE" sz="2800">
                <a:latin typeface="Arial" panose="020B0604020202020204" pitchFamily="34" charset="0"/>
                <a:cs typeface="Arial" panose="020B0604020202020204" pitchFamily="34" charset="0"/>
              </a:rPr>
              <a:t>“Three Glorious Days” of 26–29 July 1830: Charles X forced to abdicate</a:t>
            </a:r>
          </a:p>
          <a:p>
            <a:pPr eaLnBrk="1" hangingPunct="1">
              <a:lnSpc>
                <a:spcPct val="80000"/>
              </a:lnSpc>
            </a:pPr>
            <a:r>
              <a:rPr lang="en-US" altLang="en-US">
                <a:latin typeface="Arial" panose="020B0604020202020204" pitchFamily="34" charset="0"/>
                <a:cs typeface="Arial" panose="020B0604020202020204" pitchFamily="34" charset="0"/>
              </a:rPr>
              <a:t>Under the “Bourgeoisie Monarch” </a:t>
            </a:r>
            <a:r>
              <a:rPr lang="en-US" altLang="en-US">
                <a:solidFill>
                  <a:srgbClr val="FF0000"/>
                </a:solidFill>
                <a:latin typeface="Arial" panose="020B0604020202020204" pitchFamily="34" charset="0"/>
                <a:cs typeface="Arial" panose="020B0604020202020204" pitchFamily="34" charset="0"/>
              </a:rPr>
              <a:t>Louis-Philippe</a:t>
            </a:r>
            <a:r>
              <a:rPr lang="en-US" altLang="en-US">
                <a:latin typeface="Arial" panose="020B0604020202020204" pitchFamily="34" charset="0"/>
                <a:cs typeface="Arial" panose="020B0604020202020204" pitchFamily="34" charset="0"/>
              </a:rPr>
              <a:t>, industrialization flourished. BUT… </a:t>
            </a:r>
          </a:p>
          <a:p>
            <a:pPr lvl="1" eaLnBrk="1" hangingPunct="1">
              <a:lnSpc>
                <a:spcPct val="80000"/>
              </a:lnSpc>
            </a:pPr>
            <a:r>
              <a:rPr lang="en-US" altLang="en-US" sz="2800">
                <a:latin typeface="Arial" panose="020B0604020202020204" pitchFamily="34" charset="0"/>
                <a:cs typeface="Arial" panose="020B0604020202020204" pitchFamily="34" charset="0"/>
              </a:rPr>
              <a:t>Urban workers suffered </a:t>
            </a:r>
          </a:p>
          <a:p>
            <a:pPr lvl="1" eaLnBrk="1" hangingPunct="1">
              <a:lnSpc>
                <a:spcPct val="80000"/>
              </a:lnSpc>
            </a:pPr>
            <a:r>
              <a:rPr lang="en-US" altLang="en-US" sz="2800">
                <a:latin typeface="Arial" panose="020B0604020202020204" pitchFamily="34" charset="0"/>
                <a:cs typeface="Arial" panose="020B0604020202020204" pitchFamily="34" charset="0"/>
              </a:rPr>
              <a:t>Only landholders, a mere 1%, could vote </a:t>
            </a:r>
          </a:p>
          <a:p>
            <a:pPr lvl="1" eaLnBrk="1" hangingPunct="1">
              <a:lnSpc>
                <a:spcPct val="80000"/>
              </a:lnSpc>
            </a:pPr>
            <a:r>
              <a:rPr lang="en-US" altLang="de-DE" sz="2800">
                <a:latin typeface="Arial" panose="020B0604020202020204" pitchFamily="34" charset="0"/>
                <a:cs typeface="Arial" panose="020B0604020202020204" pitchFamily="34" charset="0"/>
              </a:rPr>
              <a:t>Alexis de Tocqueville: "We are sleeping together in a volcano... A wind of revolution blows, the storm is on the horizon." </a:t>
            </a:r>
            <a:endParaRPr lang="en-US" altLang="en-US" sz="2800">
              <a:latin typeface="Arial" panose="020B0604020202020204" pitchFamily="34" charset="0"/>
              <a:cs typeface="Arial" panose="020B0604020202020204" pitchFamily="34" charset="0"/>
            </a:endParaRPr>
          </a:p>
          <a:p>
            <a:pPr eaLnBrk="1" hangingPunct="1">
              <a:lnSpc>
                <a:spcPct val="80000"/>
              </a:lnSpc>
            </a:pPr>
            <a:r>
              <a:rPr lang="en-US" altLang="en-US">
                <a:latin typeface="Arial" panose="020B0604020202020204" pitchFamily="34" charset="0"/>
                <a:cs typeface="Arial" panose="020B0604020202020204" pitchFamily="34" charset="0"/>
              </a:rPr>
              <a:t>Frustration finally erupted in February 1848 when a cross-class alliance overthrew Louis-Philippe</a:t>
            </a:r>
            <a:endParaRPr lang="en-US" altLang="de-DE">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4">
            <a:extLst>
              <a:ext uri="{FF2B5EF4-FFF2-40B4-BE49-F238E27FC236}">
                <a16:creationId xmlns:a16="http://schemas.microsoft.com/office/drawing/2014/main" id="{D074E46B-93E3-4401-BCCA-41C6FB06F4EC}"/>
              </a:ext>
            </a:extLst>
          </p:cNvPr>
          <p:cNvSpPr>
            <a:spLocks noGrp="1" noChangeArrowheads="1"/>
          </p:cNvSpPr>
          <p:nvPr>
            <p:ph type="title"/>
          </p:nvPr>
        </p:nvSpPr>
        <p:spPr/>
        <p:txBody>
          <a:bodyPr/>
          <a:lstStyle/>
          <a:p>
            <a:pPr eaLnBrk="1" hangingPunct="1"/>
            <a:r>
              <a:rPr lang="en-US" altLang="en-US" sz="3800">
                <a:latin typeface="Arial" panose="020B0604020202020204" pitchFamily="34" charset="0"/>
                <a:cs typeface="Arial" panose="020B0604020202020204" pitchFamily="34" charset="0"/>
              </a:rPr>
              <a:t>The February Revolution</a:t>
            </a:r>
          </a:p>
        </p:txBody>
      </p:sp>
      <p:sp>
        <p:nvSpPr>
          <p:cNvPr id="43011" name="Rectangle 6">
            <a:extLst>
              <a:ext uri="{FF2B5EF4-FFF2-40B4-BE49-F238E27FC236}">
                <a16:creationId xmlns:a16="http://schemas.microsoft.com/office/drawing/2014/main" id="{4530E412-F3AC-4C39-B98E-A07BC261D012}"/>
              </a:ext>
            </a:extLst>
          </p:cNvPr>
          <p:cNvSpPr>
            <a:spLocks noGrp="1" noChangeArrowheads="1"/>
          </p:cNvSpPr>
          <p:nvPr>
            <p:ph idx="1"/>
          </p:nvPr>
        </p:nvSpPr>
        <p:spPr>
          <a:xfrm>
            <a:off x="838200" y="1524000"/>
            <a:ext cx="10515600" cy="4652963"/>
          </a:xfrm>
        </p:spPr>
        <p:txBody>
          <a:bodyPr/>
          <a:lstStyle/>
          <a:p>
            <a:pPr eaLnBrk="1" hangingPunct="1"/>
            <a:r>
              <a:rPr lang="en-US" altLang="de-DE">
                <a:latin typeface="Arial" panose="020B0604020202020204" pitchFamily="34" charset="0"/>
                <a:cs typeface="Arial" panose="020B0604020202020204" pitchFamily="34" charset="0"/>
              </a:rPr>
              <a:t>Working class &amp; liberals unhappy with King Louis </a:t>
            </a:r>
            <a:br>
              <a:rPr lang="en-US" altLang="de-DE">
                <a:latin typeface="Arial" panose="020B0604020202020204" pitchFamily="34" charset="0"/>
                <a:cs typeface="Arial" panose="020B0604020202020204" pitchFamily="34" charset="0"/>
              </a:rPr>
            </a:br>
            <a:r>
              <a:rPr lang="en-US" altLang="de-DE">
                <a:latin typeface="Arial" panose="020B0604020202020204" pitchFamily="34" charset="0"/>
                <a:cs typeface="Arial" panose="020B0604020202020204" pitchFamily="34" charset="0"/>
              </a:rPr>
              <a:t>Philippe, esp. with his minister, </a:t>
            </a:r>
            <a:r>
              <a:rPr lang="en-US" altLang="de-DE">
                <a:solidFill>
                  <a:srgbClr val="FF0000"/>
                </a:solidFill>
                <a:latin typeface="Arial" panose="020B0604020202020204" pitchFamily="34" charset="0"/>
                <a:cs typeface="Arial" panose="020B0604020202020204" pitchFamily="34" charset="0"/>
              </a:rPr>
              <a:t>Francois Guizot</a:t>
            </a:r>
            <a:r>
              <a:rPr lang="en-US" altLang="de-DE">
                <a:latin typeface="Arial" panose="020B0604020202020204" pitchFamily="34" charset="0"/>
                <a:cs typeface="Arial" panose="020B0604020202020204" pitchFamily="34" charset="0"/>
              </a:rPr>
              <a:t>, who opposed electoral reform</a:t>
            </a:r>
          </a:p>
          <a:p>
            <a:pPr eaLnBrk="1" hangingPunct="1"/>
            <a:r>
              <a:rPr lang="en-US" altLang="de-DE">
                <a:latin typeface="Arial" panose="020B0604020202020204" pitchFamily="34" charset="0"/>
                <a:cs typeface="Arial" panose="020B0604020202020204" pitchFamily="34" charset="0"/>
              </a:rPr>
              <a:t>Since political protest was illegal, “</a:t>
            </a:r>
            <a:r>
              <a:rPr lang="en-US" altLang="de-DE">
                <a:solidFill>
                  <a:srgbClr val="FF0000"/>
                </a:solidFill>
                <a:latin typeface="Arial" panose="020B0604020202020204" pitchFamily="34" charset="0"/>
                <a:cs typeface="Arial" panose="020B0604020202020204" pitchFamily="34" charset="0"/>
              </a:rPr>
              <a:t>Reform Banquets</a:t>
            </a:r>
            <a:r>
              <a:rPr lang="en-US" altLang="de-DE">
                <a:latin typeface="Arial" panose="020B0604020202020204" pitchFamily="34" charset="0"/>
                <a:cs typeface="Arial" panose="020B0604020202020204" pitchFamily="34" charset="0"/>
              </a:rPr>
              <a:t>” were created among the middle class to raise funds for an opposition. Naturally, they were outlawed. </a:t>
            </a:r>
          </a:p>
          <a:p>
            <a:pPr eaLnBrk="1" hangingPunct="1"/>
            <a:r>
              <a:rPr lang="en-US" altLang="de-DE">
                <a:solidFill>
                  <a:srgbClr val="FF0000"/>
                </a:solidFill>
                <a:latin typeface="Arial" panose="020B0604020202020204" pitchFamily="34" charset="0"/>
                <a:cs typeface="Arial" panose="020B0604020202020204" pitchFamily="34" charset="0"/>
              </a:rPr>
              <a:t>Paris Banquet</a:t>
            </a:r>
            <a:r>
              <a:rPr lang="en-US" altLang="de-DE">
                <a:latin typeface="Arial" panose="020B0604020202020204" pitchFamily="34" charset="0"/>
                <a:cs typeface="Arial" panose="020B0604020202020204" pitchFamily="34" charset="0"/>
              </a:rPr>
              <a:t> banned</a:t>
            </a:r>
          </a:p>
          <a:p>
            <a:pPr lvl="1" eaLnBrk="1" hangingPunct="1"/>
            <a:r>
              <a:rPr lang="en-US" altLang="de-DE" sz="2800">
                <a:latin typeface="Arial" panose="020B0604020202020204" pitchFamily="34" charset="0"/>
                <a:cs typeface="Arial" panose="020B0604020202020204" pitchFamily="34" charset="0"/>
              </a:rPr>
              <a:t>Troops opened fire on peaceful protestors</a:t>
            </a:r>
          </a:p>
          <a:p>
            <a:pPr lvl="1" eaLnBrk="1" hangingPunct="1"/>
            <a:r>
              <a:rPr lang="en-US" altLang="de-DE" sz="2800">
                <a:latin typeface="Arial" panose="020B0604020202020204" pitchFamily="34" charset="0"/>
                <a:cs typeface="Arial" panose="020B0604020202020204" pitchFamily="34" charset="0"/>
              </a:rPr>
              <a:t>Barricades erected; looting</a:t>
            </a:r>
          </a:p>
          <a:p>
            <a:pPr lvl="1" eaLnBrk="1" hangingPunct="1"/>
            <a:r>
              <a:rPr lang="en-US" altLang="de-DE" sz="2800">
                <a:latin typeface="Arial" panose="020B0604020202020204" pitchFamily="34" charset="0"/>
                <a:cs typeface="Arial" panose="020B0604020202020204" pitchFamily="34" charset="0"/>
              </a:rPr>
              <a:t>National Guard defected to the radicals</a:t>
            </a:r>
          </a:p>
          <a:p>
            <a:pPr lvl="1" eaLnBrk="1" hangingPunct="1"/>
            <a:r>
              <a:rPr lang="en-US" altLang="de-DE" sz="2800">
                <a:latin typeface="Arial" panose="020B0604020202020204" pitchFamily="34" charset="0"/>
                <a:cs typeface="Arial" panose="020B0604020202020204" pitchFamily="34" charset="0"/>
              </a:rPr>
              <a:t>Louis Philippe lost Paris and abdicated on 24 Feb 1848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01F1ECEE-A4AB-4DF2-BF93-3AA83C121F37}"/>
              </a:ext>
            </a:extLst>
          </p:cNvPr>
          <p:cNvSpPr>
            <a:spLocks noGrp="1" noChangeArrowheads="1"/>
          </p:cNvSpPr>
          <p:nvPr>
            <p:ph type="title"/>
          </p:nvPr>
        </p:nvSpPr>
        <p:spPr/>
        <p:txBody>
          <a:bodyPr/>
          <a:lstStyle/>
          <a:p>
            <a:pPr algn="ctr" eaLnBrk="1" hangingPunct="1"/>
            <a:r>
              <a:rPr lang="en-US" altLang="en-US" sz="3800">
                <a:latin typeface="Arial" panose="020B0604020202020204" pitchFamily="34" charset="0"/>
                <a:cs typeface="Arial" panose="020B0604020202020204" pitchFamily="34" charset="0"/>
              </a:rPr>
              <a:t>Paris: To the Barricades Again!</a:t>
            </a:r>
          </a:p>
        </p:txBody>
      </p:sp>
      <p:pic>
        <p:nvPicPr>
          <p:cNvPr id="44035" name="Picture 6" descr="Horace_Vernet-Barricade_rue_Soufflot">
            <a:extLst>
              <a:ext uri="{FF2B5EF4-FFF2-40B4-BE49-F238E27FC236}">
                <a16:creationId xmlns:a16="http://schemas.microsoft.com/office/drawing/2014/main" id="{A057FD71-6FB2-41C4-A8FE-A8AF0A046BBB}"/>
              </a:ext>
            </a:extLst>
          </p:cNvPr>
          <p:cNvPicPr>
            <a:picLocks noGrp="1" noChangeAspect="1" noChangeArrowheads="1"/>
          </p:cNvPicPr>
          <p:nvPr>
            <p:ph idx="1"/>
          </p:nvPr>
        </p:nvPicPr>
        <p:blipFill>
          <a:blip r:embed="rId2">
            <a:lum contrast="6000"/>
            <a:extLst>
              <a:ext uri="{28A0092B-C50C-407E-A947-70E740481C1C}">
                <a14:useLocalDpi xmlns:a14="http://schemas.microsoft.com/office/drawing/2010/main" val="0"/>
              </a:ext>
            </a:extLst>
          </a:blip>
          <a:srcRect/>
          <a:stretch>
            <a:fillRect/>
          </a:stretch>
        </p:blipFill>
        <p:spPr>
          <a:xfrm>
            <a:off x="2743200" y="1825625"/>
            <a:ext cx="6138863" cy="4794250"/>
          </a:xfrm>
          <a:noFill/>
          <a:ln>
            <a:solidFill>
              <a:schemeClr val="tx1"/>
            </a:solid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1F3914C-43F3-43BD-95B9-DB929304F226}"/>
              </a:ext>
            </a:extLst>
          </p:cNvPr>
          <p:cNvSpPr>
            <a:spLocks noGrp="1" noChangeArrowheads="1"/>
          </p:cNvSpPr>
          <p:nvPr>
            <p:ph type="title"/>
          </p:nvPr>
        </p:nvSpPr>
        <p:spPr/>
        <p:txBody>
          <a:bodyPr/>
          <a:lstStyle/>
          <a:p>
            <a:pPr eaLnBrk="1" hangingPunct="1"/>
            <a:r>
              <a:rPr lang="en-US" altLang="en-US" sz="3800">
                <a:latin typeface="Arial" panose="020B0604020202020204" pitchFamily="34" charset="0"/>
                <a:cs typeface="Arial" panose="020B0604020202020204" pitchFamily="34" charset="0"/>
              </a:rPr>
              <a:t>Prince Louis: </a:t>
            </a:r>
            <a:r>
              <a:rPr lang="en-US" altLang="en-US" sz="3800" i="1">
                <a:latin typeface="Arial" panose="020B0604020202020204" pitchFamily="34" charset="0"/>
                <a:cs typeface="Arial" panose="020B0604020202020204" pitchFamily="34" charset="0"/>
              </a:rPr>
              <a:t>Not Too Steady!</a:t>
            </a:r>
          </a:p>
        </p:txBody>
      </p:sp>
      <p:pic>
        <p:nvPicPr>
          <p:cNvPr id="45059" name="Picture 4" descr="DaumerHugoLouisNapoleon1848">
            <a:extLst>
              <a:ext uri="{FF2B5EF4-FFF2-40B4-BE49-F238E27FC236}">
                <a16:creationId xmlns:a16="http://schemas.microsoft.com/office/drawing/2014/main" id="{E617916F-4BA8-4005-A606-F83C71BED736}"/>
              </a:ext>
            </a:extLst>
          </p:cNvPr>
          <p:cNvPicPr>
            <a:picLocks noGrp="1" noChangeAspect="1" noChangeArrowheads="1"/>
          </p:cNvPicPr>
          <p:nvPr>
            <p:ph idx="1"/>
          </p:nvPr>
        </p:nvPicPr>
        <p:blipFill>
          <a:blip r:embed="rId2">
            <a:lum bright="-6000" contrast="12000"/>
            <a:extLst>
              <a:ext uri="{28A0092B-C50C-407E-A947-70E740481C1C}">
                <a14:useLocalDpi xmlns:a14="http://schemas.microsoft.com/office/drawing/2010/main" val="0"/>
              </a:ext>
            </a:extLst>
          </a:blip>
          <a:srcRect/>
          <a:stretch>
            <a:fillRect/>
          </a:stretch>
        </p:blipFill>
        <p:spPr>
          <a:xfrm>
            <a:off x="830263" y="1492250"/>
            <a:ext cx="3741737" cy="5126038"/>
          </a:xfrm>
          <a:noFill/>
          <a:ln>
            <a:solidFill>
              <a:schemeClr val="tx2"/>
            </a:solidFill>
            <a:miter lim="800000"/>
            <a:headEnd/>
            <a:tailEnd/>
          </a:ln>
        </p:spPr>
      </p:pic>
      <p:sp>
        <p:nvSpPr>
          <p:cNvPr id="45060" name="Text Box 5">
            <a:extLst>
              <a:ext uri="{FF2B5EF4-FFF2-40B4-BE49-F238E27FC236}">
                <a16:creationId xmlns:a16="http://schemas.microsoft.com/office/drawing/2014/main" id="{797B44C6-2B86-48E3-904C-8EBB6D7BD98B}"/>
              </a:ext>
            </a:extLst>
          </p:cNvPr>
          <p:cNvSpPr txBox="1">
            <a:spLocks noChangeArrowheads="1"/>
          </p:cNvSpPr>
          <p:nvPr/>
        </p:nvSpPr>
        <p:spPr bwMode="auto">
          <a:xfrm>
            <a:off x="5562600" y="5059363"/>
            <a:ext cx="632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de-DE" sz="2400" b="1">
                <a:latin typeface="Arial" panose="020B0604020202020204" pitchFamily="34" charset="0"/>
                <a:cs typeface="Arial" panose="020B0604020202020204" pitchFamily="34" charset="0"/>
              </a:rPr>
              <a:t>Victor Hugo &amp; Miguel de Girardin try to raise Louis upon a shield, December 11, 1848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5498A9FD-E531-403F-9EB5-8E1655B6B89B}"/>
              </a:ext>
            </a:extLst>
          </p:cNvPr>
          <p:cNvSpPr>
            <a:spLocks noGrp="1" noChangeArrowheads="1"/>
          </p:cNvSpPr>
          <p:nvPr>
            <p:ph type="title"/>
          </p:nvPr>
        </p:nvSpPr>
        <p:spPr>
          <a:xfrm>
            <a:off x="2003425" y="33338"/>
            <a:ext cx="10515600" cy="1325562"/>
          </a:xfrm>
        </p:spPr>
        <p:txBody>
          <a:bodyPr/>
          <a:lstStyle/>
          <a:p>
            <a:pPr eaLnBrk="1" hangingPunct="1"/>
            <a:r>
              <a:rPr lang="en-US" altLang="en-US" sz="3800">
                <a:latin typeface="Arial" panose="020B0604020202020204" pitchFamily="34" charset="0"/>
                <a:cs typeface="Arial" panose="020B0604020202020204" pitchFamily="34" charset="0"/>
              </a:rPr>
              <a:t>Louis Philippe, “The Pear,” 1848</a:t>
            </a:r>
          </a:p>
        </p:txBody>
      </p:sp>
      <p:pic>
        <p:nvPicPr>
          <p:cNvPr id="46083" name="Picture 4" descr="Louis Philippe the Pear">
            <a:extLst>
              <a:ext uri="{FF2B5EF4-FFF2-40B4-BE49-F238E27FC236}">
                <a16:creationId xmlns:a16="http://schemas.microsoft.com/office/drawing/2014/main" id="{3B2DCA1D-D599-4D5D-8ABF-9B56FBF550E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662738" y="1239838"/>
            <a:ext cx="4767262" cy="5257800"/>
          </a:xfrm>
          <a:noFill/>
          <a:ln>
            <a:solidFill>
              <a:schemeClr val="tx2"/>
            </a:solidFill>
            <a:miter lim="800000"/>
            <a:headEnd/>
            <a:tailEnd/>
          </a:ln>
        </p:spPr>
      </p:pic>
      <p:pic>
        <p:nvPicPr>
          <p:cNvPr id="46084" name="Picture 1">
            <a:extLst>
              <a:ext uri="{FF2B5EF4-FFF2-40B4-BE49-F238E27FC236}">
                <a16:creationId xmlns:a16="http://schemas.microsoft.com/office/drawing/2014/main" id="{BB4A1A35-0ABD-4B91-9EBA-A9082D9C46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638" y="1239838"/>
            <a:ext cx="34020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2">
            <a:extLst>
              <a:ext uri="{FF2B5EF4-FFF2-40B4-BE49-F238E27FC236}">
                <a16:creationId xmlns:a16="http://schemas.microsoft.com/office/drawing/2014/main" id="{BF4E9A80-49A9-463C-B9D2-5F84A9221702}"/>
              </a:ext>
            </a:extLst>
          </p:cNvPr>
          <p:cNvSpPr txBox="1">
            <a:spLocks noChangeArrowheads="1"/>
          </p:cNvSpPr>
          <p:nvPr/>
        </p:nvSpPr>
        <p:spPr bwMode="auto">
          <a:xfrm>
            <a:off x="5095875" y="2473325"/>
            <a:ext cx="4905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de-DE" sz="4800">
                <a:latin typeface="Albemarle Demo" pitchFamily="2" charset="0"/>
                <a:sym typeface="Wingdings" panose="05000000000000000000" pitchFamily="2" charset="2"/>
              </a:rPr>
              <a:t></a:t>
            </a:r>
            <a:endParaRPr lang="en-US" altLang="de-DE" sz="4800">
              <a:latin typeface="Albemarle Demo" pitchFamily="2" charset="0"/>
            </a:endParaRPr>
          </a:p>
        </p:txBody>
      </p:sp>
      <p:sp>
        <p:nvSpPr>
          <p:cNvPr id="46086" name="TextBox 3">
            <a:extLst>
              <a:ext uri="{FF2B5EF4-FFF2-40B4-BE49-F238E27FC236}">
                <a16:creationId xmlns:a16="http://schemas.microsoft.com/office/drawing/2014/main" id="{BA8F16D8-4991-4317-B1DA-8B429694AC9C}"/>
              </a:ext>
            </a:extLst>
          </p:cNvPr>
          <p:cNvSpPr txBox="1">
            <a:spLocks noChangeArrowheads="1"/>
          </p:cNvSpPr>
          <p:nvPr/>
        </p:nvSpPr>
        <p:spPr bwMode="auto">
          <a:xfrm>
            <a:off x="4610100" y="36830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de-DE" sz="1800">
                <a:latin typeface="Arial" panose="020B0604020202020204" pitchFamily="34" charset="0"/>
                <a:cs typeface="Arial" panose="020B0604020202020204" pitchFamily="34" charset="0"/>
              </a:rPr>
              <a:t>Deteriorating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ext Placeholder 1">
            <a:extLst>
              <a:ext uri="{FF2B5EF4-FFF2-40B4-BE49-F238E27FC236}">
                <a16:creationId xmlns:a16="http://schemas.microsoft.com/office/drawing/2014/main" id="{FA01618A-A390-4E5A-A8AF-B454AADEADD6}"/>
              </a:ext>
            </a:extLst>
          </p:cNvPr>
          <p:cNvSpPr>
            <a:spLocks noGrp="1"/>
          </p:cNvSpPr>
          <p:nvPr>
            <p:ph type="body" idx="1"/>
          </p:nvPr>
        </p:nvSpPr>
        <p:spPr>
          <a:xfrm>
            <a:off x="815975" y="304800"/>
            <a:ext cx="5157788" cy="823913"/>
          </a:xfrm>
        </p:spPr>
        <p:txBody>
          <a:bodyPr/>
          <a:lstStyle/>
          <a:p>
            <a:pPr algn="ctr"/>
            <a:r>
              <a:rPr lang="en-US" altLang="de-DE">
                <a:latin typeface="Arial" panose="020B0604020202020204" pitchFamily="34" charset="0"/>
                <a:cs typeface="Arial" panose="020B0604020202020204" pitchFamily="34" charset="0"/>
              </a:rPr>
              <a:t>Key Questions</a:t>
            </a:r>
            <a:endParaRPr lang="en-US" altLang="en-US"/>
          </a:p>
        </p:txBody>
      </p:sp>
      <p:sp>
        <p:nvSpPr>
          <p:cNvPr id="21507" name="Content Placeholder 2">
            <a:extLst>
              <a:ext uri="{FF2B5EF4-FFF2-40B4-BE49-F238E27FC236}">
                <a16:creationId xmlns:a16="http://schemas.microsoft.com/office/drawing/2014/main" id="{2AD108BF-56D9-4092-BE30-4FDD5ADDEE2D}"/>
              </a:ext>
            </a:extLst>
          </p:cNvPr>
          <p:cNvSpPr>
            <a:spLocks noGrp="1"/>
          </p:cNvSpPr>
          <p:nvPr>
            <p:ph sz="half" idx="2"/>
          </p:nvPr>
        </p:nvSpPr>
        <p:spPr>
          <a:xfrm>
            <a:off x="839788" y="1371600"/>
            <a:ext cx="5157787" cy="4818063"/>
          </a:xfrm>
        </p:spPr>
        <p:txBody>
          <a:bodyPr/>
          <a:lstStyle/>
          <a:p>
            <a:pPr eaLnBrk="1" hangingPunct="1">
              <a:spcBef>
                <a:spcPct val="0"/>
              </a:spcBef>
              <a:buFontTx/>
              <a:buChar char="•"/>
            </a:pPr>
            <a:r>
              <a:rPr lang="en-US" altLang="de-DE">
                <a:latin typeface="Arial" panose="020B0604020202020204" pitchFamily="34" charset="0"/>
                <a:cs typeface="Arial" panose="020B0604020202020204" pitchFamily="34" charset="0"/>
              </a:rPr>
              <a:t>Why Revolutions in 1848? </a:t>
            </a:r>
          </a:p>
          <a:p>
            <a:pPr eaLnBrk="1" hangingPunct="1">
              <a:spcBef>
                <a:spcPct val="0"/>
              </a:spcBef>
              <a:buFontTx/>
              <a:buChar char="•"/>
            </a:pPr>
            <a:r>
              <a:rPr lang="en-US" altLang="de-DE">
                <a:latin typeface="Arial" panose="020B0604020202020204" pitchFamily="34" charset="0"/>
                <a:cs typeface="Arial" panose="020B0604020202020204" pitchFamily="34" charset="0"/>
              </a:rPr>
              <a:t>What were the goals?</a:t>
            </a:r>
          </a:p>
          <a:p>
            <a:pPr eaLnBrk="1" hangingPunct="1">
              <a:spcBef>
                <a:spcPct val="0"/>
              </a:spcBef>
              <a:buFontTx/>
              <a:buChar char="•"/>
            </a:pPr>
            <a:r>
              <a:rPr lang="en-US" altLang="de-DE">
                <a:latin typeface="Arial" panose="020B0604020202020204" pitchFamily="34" charset="0"/>
                <a:cs typeface="Arial" panose="020B0604020202020204" pitchFamily="34" charset="0"/>
              </a:rPr>
              <a:t>How did the revolutions play out in France and Germany?</a:t>
            </a:r>
          </a:p>
          <a:p>
            <a:pPr>
              <a:spcBef>
                <a:spcPct val="0"/>
              </a:spcBef>
              <a:buFontTx/>
              <a:buChar char="•"/>
            </a:pPr>
            <a:r>
              <a:rPr lang="en-US" altLang="de-DE">
                <a:latin typeface="Arial" panose="020B0604020202020204" pitchFamily="34" charset="0"/>
                <a:cs typeface="Arial" panose="020B0604020202020204" pitchFamily="34" charset="0"/>
              </a:rPr>
              <a:t>Why did the revolutions fail? Where did they succeed? </a:t>
            </a:r>
          </a:p>
          <a:p>
            <a:pPr>
              <a:spcBef>
                <a:spcPct val="0"/>
              </a:spcBef>
              <a:buFontTx/>
              <a:buChar char="•"/>
            </a:pPr>
            <a:r>
              <a:rPr lang="en-US" altLang="de-DE">
                <a:latin typeface="Arial" panose="020B0604020202020204" pitchFamily="34" charset="0"/>
                <a:cs typeface="Arial" panose="020B0604020202020204" pitchFamily="34" charset="0"/>
              </a:rPr>
              <a:t>What lasting impact did revolutions have on Europe…and the world?</a:t>
            </a:r>
          </a:p>
          <a:p>
            <a:endParaRPr lang="en-US" altLang="de-DE">
              <a:latin typeface="Arial" panose="020B0604020202020204" pitchFamily="34" charset="0"/>
              <a:cs typeface="Arial" panose="020B0604020202020204" pitchFamily="34" charset="0"/>
            </a:endParaRPr>
          </a:p>
        </p:txBody>
      </p:sp>
      <p:sp>
        <p:nvSpPr>
          <p:cNvPr id="21508" name="Text Placeholder 2">
            <a:extLst>
              <a:ext uri="{FF2B5EF4-FFF2-40B4-BE49-F238E27FC236}">
                <a16:creationId xmlns:a16="http://schemas.microsoft.com/office/drawing/2014/main" id="{12F2E651-08D3-4E46-A56C-E43DB771B566}"/>
              </a:ext>
            </a:extLst>
          </p:cNvPr>
          <p:cNvSpPr>
            <a:spLocks noGrp="1"/>
          </p:cNvSpPr>
          <p:nvPr>
            <p:ph type="body" sz="quarter" idx="3"/>
          </p:nvPr>
        </p:nvSpPr>
        <p:spPr>
          <a:xfrm>
            <a:off x="6172200" y="379413"/>
            <a:ext cx="5183188" cy="749300"/>
          </a:xfrm>
        </p:spPr>
        <p:txBody>
          <a:bodyPr/>
          <a:lstStyle/>
          <a:p>
            <a:pPr algn="ctr"/>
            <a:r>
              <a:rPr lang="en-US" altLang="en-US">
                <a:latin typeface="Arial" panose="020B0604020202020204" pitchFamily="34" charset="0"/>
                <a:cs typeface="Arial" panose="020B0604020202020204" pitchFamily="34" charset="0"/>
              </a:rPr>
              <a:t>Lecture Outline</a:t>
            </a:r>
          </a:p>
        </p:txBody>
      </p:sp>
      <p:sp>
        <p:nvSpPr>
          <p:cNvPr id="21509" name="Content Placeholder 3">
            <a:extLst>
              <a:ext uri="{FF2B5EF4-FFF2-40B4-BE49-F238E27FC236}">
                <a16:creationId xmlns:a16="http://schemas.microsoft.com/office/drawing/2014/main" id="{478CEF87-DC14-4005-825B-800144F28BA8}"/>
              </a:ext>
            </a:extLst>
          </p:cNvPr>
          <p:cNvSpPr>
            <a:spLocks noGrp="1"/>
          </p:cNvSpPr>
          <p:nvPr>
            <p:ph sz="quarter" idx="4"/>
          </p:nvPr>
        </p:nvSpPr>
        <p:spPr>
          <a:xfrm>
            <a:off x="6172200" y="1371600"/>
            <a:ext cx="5183188" cy="4818063"/>
          </a:xfrm>
        </p:spPr>
        <p:txBody>
          <a:bodyPr/>
          <a:lstStyle/>
          <a:p>
            <a:r>
              <a:rPr lang="en-US" altLang="en-US">
                <a:latin typeface="Arial" panose="020B0604020202020204" pitchFamily="34" charset="0"/>
                <a:cs typeface="Arial" panose="020B0604020202020204" pitchFamily="34" charset="0"/>
              </a:rPr>
              <a:t>Causes of 1848 Revs</a:t>
            </a:r>
          </a:p>
          <a:p>
            <a:r>
              <a:rPr lang="en-US" altLang="en-US">
                <a:latin typeface="Arial" panose="020B0604020202020204" pitchFamily="34" charset="0"/>
                <a:cs typeface="Arial" panose="020B0604020202020204" pitchFamily="34" charset="0"/>
              </a:rPr>
              <a:t>Rev in France</a:t>
            </a:r>
          </a:p>
          <a:p>
            <a:r>
              <a:rPr lang="en-US" altLang="en-US">
                <a:latin typeface="Arial" panose="020B0604020202020204" pitchFamily="34" charset="0"/>
                <a:cs typeface="Arial" panose="020B0604020202020204" pitchFamily="34" charset="0"/>
              </a:rPr>
              <a:t>Rev in Germany</a:t>
            </a:r>
          </a:p>
          <a:p>
            <a:pPr lvl="1"/>
            <a:r>
              <a:rPr lang="en-US" altLang="en-US">
                <a:latin typeface="Arial" panose="020B0604020202020204" pitchFamily="34" charset="0"/>
                <a:cs typeface="Arial" panose="020B0604020202020204" pitchFamily="34" charset="0"/>
              </a:rPr>
              <a:t>Frankfurt Parliament </a:t>
            </a:r>
          </a:p>
          <a:p>
            <a:r>
              <a:rPr lang="en-US" altLang="en-US">
                <a:latin typeface="Arial" panose="020B0604020202020204" pitchFamily="34" charset="0"/>
                <a:cs typeface="Arial" panose="020B0604020202020204" pitchFamily="34" charset="0"/>
              </a:rPr>
              <a:t>Why did revs fail?</a:t>
            </a:r>
          </a:p>
          <a:p>
            <a:r>
              <a:rPr lang="en-US" altLang="en-US">
                <a:latin typeface="Arial" panose="020B0604020202020204" pitchFamily="34" charset="0"/>
                <a:cs typeface="Arial" panose="020B0604020202020204" pitchFamily="34" charset="0"/>
              </a:rPr>
              <a:t>Legacy</a:t>
            </a:r>
          </a:p>
          <a:p>
            <a:endParaRPr lang="en-US" altLang="en-US">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4">
            <a:extLst>
              <a:ext uri="{FF2B5EF4-FFF2-40B4-BE49-F238E27FC236}">
                <a16:creationId xmlns:a16="http://schemas.microsoft.com/office/drawing/2014/main" id="{9CD1F512-67DE-4B2E-A2AA-94C13E89F802}"/>
              </a:ext>
            </a:extLst>
          </p:cNvPr>
          <p:cNvSpPr>
            <a:spLocks noGrp="1" noChangeArrowheads="1"/>
          </p:cNvSpPr>
          <p:nvPr>
            <p:ph type="title"/>
          </p:nvPr>
        </p:nvSpPr>
        <p:spPr/>
        <p:txBody>
          <a:bodyPr/>
          <a:lstStyle/>
          <a:p>
            <a:pPr eaLnBrk="1" hangingPunct="1"/>
            <a:r>
              <a:rPr lang="en-US" altLang="de-DE" sz="4000">
                <a:latin typeface="Arial" panose="020B0604020202020204" pitchFamily="34" charset="0"/>
                <a:cs typeface="Arial" panose="020B0604020202020204" pitchFamily="34" charset="0"/>
              </a:rPr>
              <a:t>Provisional Government</a:t>
            </a:r>
            <a:br>
              <a:rPr lang="en-US" altLang="de-DE" sz="4000">
                <a:latin typeface="Arial" panose="020B0604020202020204" pitchFamily="34" charset="0"/>
                <a:cs typeface="Arial" panose="020B0604020202020204" pitchFamily="34" charset="0"/>
              </a:rPr>
            </a:br>
            <a:endParaRPr lang="en-US" altLang="en-US" sz="3800">
              <a:latin typeface="Arial" panose="020B0604020202020204" pitchFamily="34" charset="0"/>
              <a:cs typeface="Arial" panose="020B0604020202020204" pitchFamily="34" charset="0"/>
            </a:endParaRPr>
          </a:p>
        </p:txBody>
      </p:sp>
      <p:pic>
        <p:nvPicPr>
          <p:cNvPr id="47107" name="Picture 7" descr="Alphonse-Lamartine">
            <a:extLst>
              <a:ext uri="{FF2B5EF4-FFF2-40B4-BE49-F238E27FC236}">
                <a16:creationId xmlns:a16="http://schemas.microsoft.com/office/drawing/2014/main" id="{AE79C2AE-1A61-48F9-949C-4E3E6887B733}"/>
              </a:ext>
            </a:extLst>
          </p:cNvPr>
          <p:cNvPicPr>
            <a:picLocks noGrp="1" noChangeAspect="1" noChangeArrowheads="1"/>
          </p:cNvPicPr>
          <p:nvPr>
            <p:ph idx="1"/>
          </p:nvPr>
        </p:nvPicPr>
        <p:blipFill>
          <a:blip r:embed="rId2">
            <a:lum bright="-6000" contrast="6000"/>
            <a:extLst>
              <a:ext uri="{28A0092B-C50C-407E-A947-70E740481C1C}">
                <a14:useLocalDpi xmlns:a14="http://schemas.microsoft.com/office/drawing/2010/main" val="0"/>
              </a:ext>
            </a:extLst>
          </a:blip>
          <a:srcRect/>
          <a:stretch>
            <a:fillRect/>
          </a:stretch>
        </p:blipFill>
        <p:spPr>
          <a:xfrm>
            <a:off x="990600" y="1295400"/>
            <a:ext cx="3657600" cy="5346700"/>
          </a:xfrm>
          <a:noFill/>
          <a:ln>
            <a:solidFill>
              <a:schemeClr val="tx1"/>
            </a:solidFill>
            <a:miter lim="800000"/>
            <a:headEnd/>
            <a:tailEnd/>
          </a:ln>
        </p:spPr>
      </p:pic>
      <p:sp>
        <p:nvSpPr>
          <p:cNvPr id="47108" name="Rectangle 6">
            <a:extLst>
              <a:ext uri="{FF2B5EF4-FFF2-40B4-BE49-F238E27FC236}">
                <a16:creationId xmlns:a16="http://schemas.microsoft.com/office/drawing/2014/main" id="{E8FC404E-C250-4EBB-9296-850449B8FF35}"/>
              </a:ext>
            </a:extLst>
          </p:cNvPr>
          <p:cNvSpPr>
            <a:spLocks noGrp="1" noChangeArrowheads="1"/>
          </p:cNvSpPr>
          <p:nvPr>
            <p:ph type="body" sz="half" idx="4294967295"/>
          </p:nvPr>
        </p:nvSpPr>
        <p:spPr>
          <a:xfrm>
            <a:off x="5473700" y="2514600"/>
            <a:ext cx="5867400" cy="5486400"/>
          </a:xfrm>
        </p:spPr>
        <p:txBody>
          <a:bodyPr/>
          <a:lstStyle/>
          <a:p>
            <a:pPr eaLnBrk="1" hangingPunct="1"/>
            <a:r>
              <a:rPr lang="en-US" altLang="en-US" sz="3200">
                <a:latin typeface="Arial" panose="020B0604020202020204" pitchFamily="34" charset="0"/>
                <a:cs typeface="Arial" panose="020B0604020202020204" pitchFamily="34" charset="0"/>
              </a:rPr>
              <a:t>Alphonse Lamartine - </a:t>
            </a:r>
            <a:r>
              <a:rPr lang="en-US" altLang="de-DE" sz="3200">
                <a:latin typeface="Arial" panose="020B0604020202020204" pitchFamily="34" charset="0"/>
                <a:cs typeface="Arial" panose="020B0604020202020204" pitchFamily="34" charset="0"/>
              </a:rPr>
              <a:t> poet &amp; liberal, now President of the Second Republic, believed in the “Rights of Man”: </a:t>
            </a:r>
          </a:p>
          <a:p>
            <a:pPr lvl="1" eaLnBrk="1" hangingPunct="1"/>
            <a:r>
              <a:rPr lang="en-US" altLang="de-DE" sz="3200">
                <a:latin typeface="Arial" panose="020B0604020202020204" pitchFamily="34" charset="0"/>
                <a:cs typeface="Arial" panose="020B0604020202020204" pitchFamily="34" charset="0"/>
              </a:rPr>
              <a:t>Vote, free speech, property, secular education</a:t>
            </a:r>
          </a:p>
          <a:p>
            <a:pPr lvl="1" eaLnBrk="1" hangingPunct="1"/>
            <a:endParaRPr lang="en-US" altLang="de-DE" sz="320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itle 4">
            <a:extLst>
              <a:ext uri="{FF2B5EF4-FFF2-40B4-BE49-F238E27FC236}">
                <a16:creationId xmlns:a16="http://schemas.microsoft.com/office/drawing/2014/main" id="{A7619B2C-674F-4355-AD8C-586E71E1BA79}"/>
              </a:ext>
            </a:extLst>
          </p:cNvPr>
          <p:cNvSpPr>
            <a:spLocks noGrp="1"/>
          </p:cNvSpPr>
          <p:nvPr>
            <p:ph type="title"/>
          </p:nvPr>
        </p:nvSpPr>
        <p:spPr/>
        <p:txBody>
          <a:bodyPr/>
          <a:lstStyle/>
          <a:p>
            <a:r>
              <a:rPr lang="en-US" altLang="de-DE">
                <a:latin typeface="Arial" panose="020B0604020202020204" pitchFamily="34" charset="0"/>
                <a:cs typeface="Arial" panose="020B0604020202020204" pitchFamily="34" charset="0"/>
              </a:rPr>
              <a:t>Provisional Government</a:t>
            </a:r>
            <a:br>
              <a:rPr lang="en-US" altLang="de-DE">
                <a:latin typeface="Arial" panose="020B0604020202020204" pitchFamily="34" charset="0"/>
                <a:cs typeface="Arial" panose="020B0604020202020204" pitchFamily="34" charset="0"/>
              </a:rPr>
            </a:br>
            <a:endParaRPr lang="de-DE" altLang="en-US"/>
          </a:p>
        </p:txBody>
      </p:sp>
      <p:sp>
        <p:nvSpPr>
          <p:cNvPr id="48131" name="Content Placeholder 5">
            <a:extLst>
              <a:ext uri="{FF2B5EF4-FFF2-40B4-BE49-F238E27FC236}">
                <a16:creationId xmlns:a16="http://schemas.microsoft.com/office/drawing/2014/main" id="{DD6BEAE0-FEAB-436E-8407-D9B45FC7A553}"/>
              </a:ext>
            </a:extLst>
          </p:cNvPr>
          <p:cNvSpPr>
            <a:spLocks noGrp="1"/>
          </p:cNvSpPr>
          <p:nvPr>
            <p:ph idx="1"/>
          </p:nvPr>
        </p:nvSpPr>
        <p:spPr/>
        <p:txBody>
          <a:bodyPr/>
          <a:lstStyle/>
          <a:p>
            <a:pPr eaLnBrk="1" hangingPunct="1"/>
            <a:r>
              <a:rPr lang="en-US" altLang="de-DE">
                <a:latin typeface="Arial" panose="020B0604020202020204" pitchFamily="34" charset="0"/>
                <a:cs typeface="Arial" panose="020B0604020202020204" pitchFamily="34" charset="0"/>
              </a:rPr>
              <a:t>Goals of Second Republic: </a:t>
            </a:r>
          </a:p>
          <a:p>
            <a:pPr marL="1143000" lvl="1" indent="-457200" eaLnBrk="1" hangingPunct="1">
              <a:buFont typeface="Lombardic Narrow" pitchFamily="2" charset="0"/>
              <a:buAutoNum type="arabicPeriod"/>
            </a:pPr>
            <a:r>
              <a:rPr lang="en-US" altLang="de-DE" sz="2800">
                <a:latin typeface="Arial" panose="020B0604020202020204" pitchFamily="34" charset="0"/>
                <a:cs typeface="Arial" panose="020B0604020202020204" pitchFamily="34" charset="0"/>
              </a:rPr>
              <a:t>Universal suffrage: elections on 23 April 1848</a:t>
            </a:r>
          </a:p>
          <a:p>
            <a:pPr marL="1143000" lvl="1" indent="-457200" eaLnBrk="1" hangingPunct="1">
              <a:buFont typeface="Lombardic Narrow" pitchFamily="2" charset="0"/>
              <a:buAutoNum type="arabicPeriod"/>
            </a:pPr>
            <a:r>
              <a:rPr lang="en-US" altLang="de-DE" sz="2800">
                <a:latin typeface="Arial" panose="020B0604020202020204" pitchFamily="34" charset="0"/>
                <a:cs typeface="Arial" panose="020B0604020202020204" pitchFamily="34" charset="0"/>
              </a:rPr>
              <a:t>Unemployment relief – through </a:t>
            </a:r>
            <a:r>
              <a:rPr lang="en-US" altLang="de-DE" sz="2800">
                <a:solidFill>
                  <a:srgbClr val="FF0000"/>
                </a:solidFill>
                <a:latin typeface="Arial" panose="020B0604020202020204" pitchFamily="34" charset="0"/>
                <a:cs typeface="Arial" panose="020B0604020202020204" pitchFamily="34" charset="0"/>
              </a:rPr>
              <a:t>National Workshops </a:t>
            </a:r>
          </a:p>
          <a:p>
            <a:pPr marL="1143000" lvl="1" indent="-457200" eaLnBrk="1" hangingPunct="1">
              <a:lnSpc>
                <a:spcPct val="80000"/>
              </a:lnSpc>
              <a:buFont typeface="Lombardic Narrow" pitchFamily="2" charset="0"/>
              <a:buAutoNum type="arabicPeriod"/>
            </a:pPr>
            <a:r>
              <a:rPr lang="en-US" altLang="en-US" sz="2800">
                <a:latin typeface="Arial" panose="020B0604020202020204" pitchFamily="34" charset="0"/>
                <a:cs typeface="Arial" panose="020B0604020202020204" pitchFamily="34" charset="0"/>
              </a:rPr>
              <a:t>10-hour workday</a:t>
            </a:r>
          </a:p>
          <a:p>
            <a:pPr marL="1143000" lvl="1" indent="-457200" eaLnBrk="1" hangingPunct="1">
              <a:lnSpc>
                <a:spcPct val="80000"/>
              </a:lnSpc>
              <a:buFont typeface="Lombardic Narrow" pitchFamily="2" charset="0"/>
              <a:buAutoNum type="arabicPeriod"/>
            </a:pPr>
            <a:r>
              <a:rPr lang="en-US" altLang="en-US" sz="2800">
                <a:latin typeface="Arial" panose="020B0604020202020204" pitchFamily="34" charset="0"/>
                <a:cs typeface="Arial" panose="020B0604020202020204" pitchFamily="34" charset="0"/>
              </a:rPr>
              <a:t>New Republican constitution  </a:t>
            </a:r>
          </a:p>
          <a:p>
            <a:pPr marL="1143000" lvl="1" indent="-457200" eaLnBrk="1" hangingPunct="1">
              <a:lnSpc>
                <a:spcPct val="80000"/>
              </a:lnSpc>
              <a:buFont typeface="Lombardic Narrow" pitchFamily="2" charset="0"/>
              <a:buAutoNum type="arabicPeriod"/>
            </a:pPr>
            <a:r>
              <a:rPr lang="en-US" altLang="en-US" sz="2800">
                <a:latin typeface="Arial" panose="020B0604020202020204" pitchFamily="34" charset="0"/>
                <a:cs typeface="Arial" panose="020B0604020202020204" pitchFamily="34" charset="0"/>
              </a:rPr>
              <a:t>Abolish slavery </a:t>
            </a:r>
          </a:p>
          <a:p>
            <a:pPr marL="1143000" lvl="1" indent="-457200" eaLnBrk="1" hangingPunct="1">
              <a:lnSpc>
                <a:spcPct val="80000"/>
              </a:lnSpc>
              <a:buFont typeface="Lombardic Narrow" pitchFamily="2" charset="0"/>
              <a:buAutoNum type="arabicPeriod"/>
            </a:pPr>
            <a:r>
              <a:rPr lang="en-US" altLang="en-US" sz="2800">
                <a:latin typeface="Arial" panose="020B0604020202020204" pitchFamily="34" charset="0"/>
                <a:cs typeface="Arial" panose="020B0604020202020204" pitchFamily="34" charset="0"/>
              </a:rPr>
              <a:t>Abolish the death penalty</a:t>
            </a:r>
            <a:endParaRPr lang="en-US" altLang="de-DE" sz="2800">
              <a:latin typeface="Arial" panose="020B0604020202020204" pitchFamily="34" charset="0"/>
              <a:cs typeface="Arial" panose="020B0604020202020204" pitchFamily="34" charset="0"/>
            </a:endParaRPr>
          </a:p>
          <a:p>
            <a:pPr eaLnBrk="1" hangingPunct="1"/>
            <a:r>
              <a:rPr lang="en-US" altLang="de-DE">
                <a:latin typeface="Arial" panose="020B0604020202020204" pitchFamily="34" charset="0"/>
                <a:cs typeface="Arial" panose="020B0604020202020204" pitchFamily="34" charset="0"/>
              </a:rPr>
              <a:t>Conservatives &amp; liberals were suspicious of Republicanism. Reminiscent of the Reign of Terror?</a:t>
            </a:r>
          </a:p>
          <a:p>
            <a:pPr eaLnBrk="1" hangingPunct="1"/>
            <a:r>
              <a:rPr lang="en-US" altLang="de-DE">
                <a:latin typeface="Arial" panose="020B0604020202020204" pitchFamily="34" charset="0"/>
                <a:cs typeface="Arial" panose="020B0604020202020204" pitchFamily="34" charset="0"/>
              </a:rPr>
              <a:t>Urban-Rural Divide – urbanites more radical </a:t>
            </a:r>
          </a:p>
          <a:p>
            <a:endParaRPr lang="de-DE"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F743C005-8B8E-4DDE-9E11-365270F0042E}"/>
              </a:ext>
            </a:extLst>
          </p:cNvPr>
          <p:cNvSpPr>
            <a:spLocks noGrp="1" noChangeArrowheads="1"/>
          </p:cNvSpPr>
          <p:nvPr>
            <p:ph type="title"/>
          </p:nvPr>
        </p:nvSpPr>
        <p:spPr/>
        <p:txBody>
          <a:bodyPr/>
          <a:lstStyle/>
          <a:p>
            <a:pPr eaLnBrk="1" hangingPunct="1"/>
            <a:r>
              <a:rPr lang="en-US" altLang="en-US" sz="3800">
                <a:latin typeface="Arial" panose="020B0604020202020204" pitchFamily="34" charset="0"/>
                <a:cs typeface="Arial" panose="020B0604020202020204" pitchFamily="34" charset="0"/>
              </a:rPr>
              <a:t>The Coalition Splits: Mar-May</a:t>
            </a:r>
          </a:p>
        </p:txBody>
      </p:sp>
      <p:sp>
        <p:nvSpPr>
          <p:cNvPr id="82947" name="Rectangle 3">
            <a:extLst>
              <a:ext uri="{FF2B5EF4-FFF2-40B4-BE49-F238E27FC236}">
                <a16:creationId xmlns:a16="http://schemas.microsoft.com/office/drawing/2014/main" id="{820BEF0C-4636-4AFD-950E-949C06515D3A}"/>
              </a:ext>
            </a:extLst>
          </p:cNvPr>
          <p:cNvSpPr>
            <a:spLocks noGrp="1" noChangeArrowheads="1"/>
          </p:cNvSpPr>
          <p:nvPr>
            <p:ph idx="1"/>
          </p:nvPr>
        </p:nvSpPr>
        <p:spPr/>
        <p:txBody>
          <a:bodyPr/>
          <a:lstStyle/>
          <a:p>
            <a:pPr eaLnBrk="1" hangingPunct="1">
              <a:defRPr/>
            </a:pPr>
            <a:r>
              <a:rPr lang="en-US" altLang="de-DE" sz="3600" dirty="0">
                <a:latin typeface="Arial" panose="020B0604020202020204" pitchFamily="34" charset="0"/>
                <a:cs typeface="Arial" panose="020B0604020202020204" pitchFamily="34" charset="0"/>
              </a:rPr>
              <a:t>The conflicts between liberals &amp; socialists over:</a:t>
            </a:r>
          </a:p>
          <a:p>
            <a:pPr marL="1143000" lvl="1" indent="-457200" eaLnBrk="1" hangingPunct="1">
              <a:buFont typeface="+mj-lt"/>
              <a:buAutoNum type="arabicPeriod"/>
              <a:defRPr/>
            </a:pPr>
            <a:r>
              <a:rPr lang="en-US" altLang="de-DE" sz="3600" dirty="0">
                <a:latin typeface="Arial" panose="020B0604020202020204" pitchFamily="34" charset="0"/>
                <a:cs typeface="Arial" panose="020B0604020202020204" pitchFamily="34" charset="0"/>
              </a:rPr>
              <a:t>Timing of elections to Constituent Assembly</a:t>
            </a:r>
          </a:p>
          <a:p>
            <a:pPr marL="1143000" lvl="1" indent="-457200" eaLnBrk="1" hangingPunct="1">
              <a:buFont typeface="+mj-lt"/>
              <a:buAutoNum type="arabicPeriod"/>
              <a:defRPr/>
            </a:pPr>
            <a:r>
              <a:rPr lang="en-US" altLang="de-DE" sz="3600" dirty="0">
                <a:latin typeface="Arial" panose="020B0604020202020204" pitchFamily="34" charset="0"/>
                <a:cs typeface="Arial" panose="020B0604020202020204" pitchFamily="34" charset="0"/>
              </a:rPr>
              <a:t>Costs of government social programs (violating </a:t>
            </a:r>
            <a:r>
              <a:rPr lang="en-US" altLang="de-DE" sz="3600" i="1" dirty="0">
                <a:latin typeface="Arial" panose="020B0604020202020204" pitchFamily="34" charset="0"/>
                <a:cs typeface="Arial" panose="020B0604020202020204" pitchFamily="34" charset="0"/>
              </a:rPr>
              <a:t>laissez-faire</a:t>
            </a:r>
            <a:r>
              <a:rPr lang="en-US" altLang="de-DE" sz="3600" dirty="0">
                <a:latin typeface="Arial" panose="020B0604020202020204" pitchFamily="34" charset="0"/>
                <a:cs typeface="Arial" panose="020B0604020202020204" pitchFamily="34" charset="0"/>
              </a:rPr>
              <a:t>?)</a:t>
            </a:r>
          </a:p>
          <a:p>
            <a:pPr marL="1143000" lvl="1" indent="-457200" eaLnBrk="1" hangingPunct="1">
              <a:buFont typeface="+mj-lt"/>
              <a:buAutoNum type="arabicPeriod"/>
              <a:defRPr/>
            </a:pPr>
            <a:r>
              <a:rPr lang="en-US" altLang="de-DE" sz="3600" dirty="0">
                <a:latin typeface="Arial" panose="020B0604020202020204" pitchFamily="34" charset="0"/>
                <a:cs typeface="Arial" panose="020B0604020202020204" pitchFamily="34" charset="0"/>
              </a:rPr>
              <a:t>Question of whether we can have liberty for all men and still have a system based on private property</a:t>
            </a:r>
          </a:p>
          <a:p>
            <a:pPr lvl="1" indent="0" eaLnBrk="1" hangingPunct="1">
              <a:buFont typeface="Wingdings" panose="05000000000000000000" pitchFamily="2" charset="2"/>
              <a:buNone/>
              <a:defRPr/>
            </a:pPr>
            <a:endParaRPr lang="en-US" altLang="de-DE" sz="3600"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itle 4">
            <a:extLst>
              <a:ext uri="{FF2B5EF4-FFF2-40B4-BE49-F238E27FC236}">
                <a16:creationId xmlns:a16="http://schemas.microsoft.com/office/drawing/2014/main" id="{68F1F106-E3B3-443B-96EF-5125A86F2694}"/>
              </a:ext>
            </a:extLst>
          </p:cNvPr>
          <p:cNvSpPr>
            <a:spLocks noGrp="1"/>
          </p:cNvSpPr>
          <p:nvPr>
            <p:ph type="title"/>
          </p:nvPr>
        </p:nvSpPr>
        <p:spPr/>
        <p:txBody>
          <a:bodyPr/>
          <a:lstStyle/>
          <a:p>
            <a:r>
              <a:rPr lang="en-US" altLang="en-US">
                <a:latin typeface="Arial" panose="020B0604020202020204" pitchFamily="34" charset="0"/>
                <a:cs typeface="Arial" panose="020B0604020202020204" pitchFamily="34" charset="0"/>
              </a:rPr>
              <a:t>The Coalition Splits: Mar-May</a:t>
            </a:r>
            <a:endParaRPr lang="de-DE" altLang="en-US"/>
          </a:p>
        </p:txBody>
      </p:sp>
      <p:sp>
        <p:nvSpPr>
          <p:cNvPr id="50179" name="Content Placeholder 5">
            <a:extLst>
              <a:ext uri="{FF2B5EF4-FFF2-40B4-BE49-F238E27FC236}">
                <a16:creationId xmlns:a16="http://schemas.microsoft.com/office/drawing/2014/main" id="{FCACF742-DBDF-461F-A631-14BEF0507FCF}"/>
              </a:ext>
            </a:extLst>
          </p:cNvPr>
          <p:cNvSpPr>
            <a:spLocks noGrp="1"/>
          </p:cNvSpPr>
          <p:nvPr>
            <p:ph idx="1"/>
          </p:nvPr>
        </p:nvSpPr>
        <p:spPr/>
        <p:txBody>
          <a:bodyPr/>
          <a:lstStyle/>
          <a:p>
            <a:pPr eaLnBrk="1" hangingPunct="1"/>
            <a:r>
              <a:rPr lang="en-US" altLang="de-DE" sz="3600">
                <a:latin typeface="Arial" panose="020B0604020202020204" pitchFamily="34" charset="0"/>
                <a:cs typeface="Arial" panose="020B0604020202020204" pitchFamily="34" charset="0"/>
              </a:rPr>
              <a:t>Growing social tensions between the working class &amp; the bourgeois middle class regarding:</a:t>
            </a:r>
          </a:p>
          <a:p>
            <a:pPr lvl="1" eaLnBrk="1" hangingPunct="1"/>
            <a:r>
              <a:rPr lang="en-US" altLang="de-DE" sz="3600">
                <a:latin typeface="Arial" panose="020B0604020202020204" pitchFamily="34" charset="0"/>
                <a:cs typeface="Arial" panose="020B0604020202020204" pitchFamily="34" charset="0"/>
              </a:rPr>
              <a:t>The nature of work</a:t>
            </a:r>
          </a:p>
          <a:p>
            <a:pPr lvl="1" eaLnBrk="1" hangingPunct="1"/>
            <a:r>
              <a:rPr lang="en-US" altLang="de-DE" sz="3600">
                <a:latin typeface="Arial" panose="020B0604020202020204" pitchFamily="34" charset="0"/>
                <a:cs typeface="Arial" panose="020B0604020202020204" pitchFamily="34" charset="0"/>
              </a:rPr>
              <a:t>National Workshop Program </a:t>
            </a:r>
          </a:p>
          <a:p>
            <a:pPr lvl="1" eaLnBrk="1" hangingPunct="1"/>
            <a:r>
              <a:rPr lang="en-US" altLang="de-DE" sz="3600">
                <a:latin typeface="Arial" panose="020B0604020202020204" pitchFamily="34" charset="0"/>
                <a:cs typeface="Arial" panose="020B0604020202020204" pitchFamily="34" charset="0"/>
              </a:rPr>
              <a:t>The right to unionize</a:t>
            </a:r>
          </a:p>
          <a:p>
            <a:pPr lvl="1" eaLnBrk="1" hangingPunct="1"/>
            <a:r>
              <a:rPr lang="en-US" altLang="de-DE" sz="3600">
                <a:latin typeface="Arial" panose="020B0604020202020204" pitchFamily="34" charset="0"/>
                <a:cs typeface="Arial" panose="020B0604020202020204" pitchFamily="34" charset="0"/>
              </a:rPr>
              <a:t>Wages</a:t>
            </a:r>
          </a:p>
          <a:p>
            <a:endParaRPr lang="de-DE" altLang="en-US" sz="36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4CDF9AF8-0786-4853-93C0-07FD0C02796E}"/>
              </a:ext>
            </a:extLst>
          </p:cNvPr>
          <p:cNvSpPr>
            <a:spLocks noGrp="1" noChangeArrowheads="1"/>
          </p:cNvSpPr>
          <p:nvPr>
            <p:ph type="title"/>
          </p:nvPr>
        </p:nvSpPr>
        <p:spPr/>
        <p:txBody>
          <a:bodyPr/>
          <a:lstStyle/>
          <a:p>
            <a:pPr eaLnBrk="1" hangingPunct="1"/>
            <a:r>
              <a:rPr lang="en-US" altLang="en-US" sz="3200">
                <a:latin typeface="Arial" panose="020B0604020202020204" pitchFamily="34" charset="0"/>
                <a:cs typeface="Arial" panose="020B0604020202020204" pitchFamily="34" charset="0"/>
              </a:rPr>
              <a:t>The Coalition Splits: Mar-May</a:t>
            </a:r>
          </a:p>
        </p:txBody>
      </p:sp>
      <p:sp>
        <p:nvSpPr>
          <p:cNvPr id="51203" name="Rectangle 8">
            <a:extLst>
              <a:ext uri="{FF2B5EF4-FFF2-40B4-BE49-F238E27FC236}">
                <a16:creationId xmlns:a16="http://schemas.microsoft.com/office/drawing/2014/main" id="{3908FF0A-DE15-4D96-8FC8-C2C464BE366D}"/>
              </a:ext>
            </a:extLst>
          </p:cNvPr>
          <p:cNvSpPr>
            <a:spLocks noGrp="1" noChangeArrowheads="1"/>
          </p:cNvSpPr>
          <p:nvPr>
            <p:ph idx="1"/>
          </p:nvPr>
        </p:nvSpPr>
        <p:spPr/>
        <p:txBody>
          <a:bodyPr/>
          <a:lstStyle/>
          <a:p>
            <a:pPr eaLnBrk="1" hangingPunct="1">
              <a:lnSpc>
                <a:spcPct val="80000"/>
              </a:lnSpc>
            </a:pPr>
            <a:r>
              <a:rPr lang="en-US" altLang="en-US">
                <a:latin typeface="Arial" panose="020B0604020202020204" pitchFamily="34" charset="0"/>
                <a:cs typeface="Arial" panose="020B0604020202020204" pitchFamily="34" charset="0"/>
              </a:rPr>
              <a:t>23 April 1848 – Elections to National Assembly.  Moderate Republicans won. </a:t>
            </a:r>
          </a:p>
          <a:p>
            <a:pPr eaLnBrk="1" hangingPunct="1">
              <a:lnSpc>
                <a:spcPct val="80000"/>
              </a:lnSpc>
            </a:pPr>
            <a:r>
              <a:rPr lang="en-US" altLang="en-US">
                <a:latin typeface="Arial" panose="020B0604020202020204" pitchFamily="34" charset="0"/>
                <a:cs typeface="Arial" panose="020B0604020202020204" pitchFamily="34" charset="0"/>
              </a:rPr>
              <a:t>15 May 1848 – </a:t>
            </a:r>
            <a:r>
              <a:rPr lang="en-US" altLang="de-DE">
                <a:latin typeface="Arial" panose="020B0604020202020204" pitchFamily="34" charset="0"/>
                <a:cs typeface="Arial" panose="020B0604020202020204" pitchFamily="34" charset="0"/>
              </a:rPr>
              <a:t>Parisian workmen, feeling their social democracy slipping away, invaded the Assembly and proclaimed a new Provisional Government.</a:t>
            </a:r>
          </a:p>
          <a:p>
            <a:pPr lvl="1" eaLnBrk="1" hangingPunct="1">
              <a:lnSpc>
                <a:spcPct val="80000"/>
              </a:lnSpc>
            </a:pPr>
            <a:r>
              <a:rPr lang="en-US" altLang="de-DE" sz="2800">
                <a:latin typeface="Arial" panose="020B0604020202020204" pitchFamily="34" charset="0"/>
                <a:cs typeface="Arial" panose="020B0604020202020204" pitchFamily="34" charset="0"/>
              </a:rPr>
              <a:t>suppressed by the National Guard</a:t>
            </a:r>
          </a:p>
          <a:p>
            <a:pPr lvl="1" eaLnBrk="1" hangingPunct="1">
              <a:lnSpc>
                <a:spcPct val="80000"/>
              </a:lnSpc>
            </a:pPr>
            <a:r>
              <a:rPr lang="en-US" altLang="de-DE" sz="2800">
                <a:latin typeface="Arial" panose="020B0604020202020204" pitchFamily="34" charset="0"/>
                <a:cs typeface="Arial" panose="020B0604020202020204" pitchFamily="34" charset="0"/>
              </a:rPr>
              <a:t>leaders arrested </a:t>
            </a:r>
          </a:p>
          <a:p>
            <a:pPr eaLnBrk="1" hangingPunct="1">
              <a:lnSpc>
                <a:spcPct val="80000"/>
              </a:lnSpc>
            </a:pPr>
            <a:r>
              <a:rPr lang="en-US" altLang="en-US">
                <a:latin typeface="Arial" panose="020B0604020202020204" pitchFamily="34" charset="0"/>
                <a:cs typeface="Arial" panose="020B0604020202020204" pitchFamily="34" charset="0"/>
              </a:rPr>
              <a:t>May 1848 – Marked the end of the truly revolutionary period of the Revolution.</a:t>
            </a:r>
          </a:p>
          <a:p>
            <a:pPr eaLnBrk="1" hangingPunct="1">
              <a:lnSpc>
                <a:spcPct val="80000"/>
              </a:lnSpc>
            </a:pPr>
            <a:r>
              <a:rPr lang="en-US" altLang="de-DE">
                <a:solidFill>
                  <a:srgbClr val="FF0000"/>
                </a:solidFill>
                <a:latin typeface="Arial" panose="020B0604020202020204" pitchFamily="34" charset="0"/>
                <a:cs typeface="Arial" panose="020B0604020202020204" pitchFamily="34" charset="0"/>
              </a:rPr>
              <a:t>Party of Order</a:t>
            </a:r>
            <a:r>
              <a:rPr lang="en-US" altLang="de-DE">
                <a:latin typeface="Arial" panose="020B0604020202020204" pitchFamily="34" charset="0"/>
                <a:cs typeface="Arial" panose="020B0604020202020204" pitchFamily="34" charset="0"/>
              </a:rPr>
              <a:t> wins majority to turn back the clock. But to when?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3BAB7E09-06E0-445E-983D-958A3E78FC25}"/>
              </a:ext>
            </a:extLst>
          </p:cNvPr>
          <p:cNvSpPr>
            <a:spLocks noGrp="1"/>
          </p:cNvSpPr>
          <p:nvPr>
            <p:ph type="title"/>
          </p:nvPr>
        </p:nvSpPr>
        <p:spPr/>
        <p:txBody>
          <a:bodyPr/>
          <a:lstStyle/>
          <a:p>
            <a:r>
              <a:rPr lang="en-US" altLang="en-US">
                <a:latin typeface="Arial" panose="020B0604020202020204" pitchFamily="34" charset="0"/>
                <a:cs typeface="Arial" panose="020B0604020202020204" pitchFamily="34" charset="0"/>
              </a:rPr>
              <a:t>June Days: 23-26 June </a:t>
            </a:r>
          </a:p>
        </p:txBody>
      </p:sp>
      <p:sp>
        <p:nvSpPr>
          <p:cNvPr id="52227" name="Content Placeholder 2">
            <a:extLst>
              <a:ext uri="{FF2B5EF4-FFF2-40B4-BE49-F238E27FC236}">
                <a16:creationId xmlns:a16="http://schemas.microsoft.com/office/drawing/2014/main" id="{42738947-AABB-43E3-8D64-96D06BCAE380}"/>
              </a:ext>
            </a:extLst>
          </p:cNvPr>
          <p:cNvSpPr>
            <a:spLocks noGrp="1"/>
          </p:cNvSpPr>
          <p:nvPr>
            <p:ph idx="1"/>
          </p:nvPr>
        </p:nvSpPr>
        <p:spPr/>
        <p:txBody>
          <a:bodyPr/>
          <a:lstStyle/>
          <a:p>
            <a:pPr eaLnBrk="1" hangingPunct="1">
              <a:lnSpc>
                <a:spcPct val="80000"/>
              </a:lnSpc>
            </a:pPr>
            <a:r>
              <a:rPr lang="en-US" altLang="en-US" sz="3200">
                <a:latin typeface="Arial" panose="020B0604020202020204" pitchFamily="34" charset="0"/>
                <a:cs typeface="Arial" panose="020B0604020202020204" pitchFamily="34" charset="0"/>
              </a:rPr>
              <a:t>The Party of Order closed the Right to Work workshops</a:t>
            </a:r>
          </a:p>
          <a:p>
            <a:pPr eaLnBrk="1" hangingPunct="1">
              <a:lnSpc>
                <a:spcPct val="80000"/>
              </a:lnSpc>
            </a:pPr>
            <a:r>
              <a:rPr lang="en-US" altLang="en-US" sz="3200">
                <a:latin typeface="Arial" panose="020B0604020202020204" pitchFamily="34" charset="0"/>
                <a:cs typeface="Arial" panose="020B0604020202020204" pitchFamily="34" charset="0"/>
              </a:rPr>
              <a:t>23 June, 200,000 Paris proletarian protested</a:t>
            </a:r>
          </a:p>
          <a:p>
            <a:pPr eaLnBrk="1" hangingPunct="1">
              <a:lnSpc>
                <a:spcPct val="80000"/>
              </a:lnSpc>
            </a:pPr>
            <a:r>
              <a:rPr lang="en-US" altLang="en-US" sz="3200">
                <a:latin typeface="Arial" panose="020B0604020202020204" pitchFamily="34" charset="0"/>
                <a:cs typeface="Arial" panose="020B0604020202020204" pitchFamily="34" charset="0"/>
              </a:rPr>
              <a:t>General Cavaignac, who just returned from French Algeria, was given 125,000 soldiers to quell the revolt. It took him two days!</a:t>
            </a:r>
          </a:p>
          <a:p>
            <a:endParaRPr lang="en-US" altLang="de-DE">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E6E2290E-95AF-44EB-A302-9FB68959CCEC}"/>
              </a:ext>
            </a:extLst>
          </p:cNvPr>
          <p:cNvSpPr>
            <a:spLocks noGrp="1" noChangeArrowheads="1"/>
          </p:cNvSpPr>
          <p:nvPr>
            <p:ph type="title"/>
          </p:nvPr>
        </p:nvSpPr>
        <p:spPr/>
        <p:txBody>
          <a:bodyPr/>
          <a:lstStyle/>
          <a:p>
            <a:pPr eaLnBrk="1" hangingPunct="1"/>
            <a:r>
              <a:rPr lang="en-US" altLang="en-US" sz="4000">
                <a:latin typeface="Arial" panose="020B0604020202020204" pitchFamily="34" charset="0"/>
                <a:cs typeface="Arial" panose="020B0604020202020204" pitchFamily="34" charset="0"/>
              </a:rPr>
              <a:t>June Days: 23-26 June </a:t>
            </a:r>
            <a:endParaRPr lang="en-US" altLang="en-US" sz="3800">
              <a:latin typeface="Arial" panose="020B0604020202020204" pitchFamily="34" charset="0"/>
              <a:cs typeface="Arial" panose="020B0604020202020204" pitchFamily="34" charset="0"/>
            </a:endParaRPr>
          </a:p>
        </p:txBody>
      </p:sp>
      <p:sp>
        <p:nvSpPr>
          <p:cNvPr id="53251" name="Rectangle 3">
            <a:extLst>
              <a:ext uri="{FF2B5EF4-FFF2-40B4-BE49-F238E27FC236}">
                <a16:creationId xmlns:a16="http://schemas.microsoft.com/office/drawing/2014/main" id="{54921995-E49D-4F3F-9E91-FE8973567FBB}"/>
              </a:ext>
            </a:extLst>
          </p:cNvPr>
          <p:cNvSpPr>
            <a:spLocks noGrp="1" noChangeArrowheads="1"/>
          </p:cNvSpPr>
          <p:nvPr>
            <p:ph idx="1"/>
          </p:nvPr>
        </p:nvSpPr>
        <p:spPr>
          <a:xfrm>
            <a:off x="414338" y="1690688"/>
            <a:ext cx="7391400" cy="4351337"/>
          </a:xfrm>
        </p:spPr>
        <p:txBody>
          <a:bodyPr/>
          <a:lstStyle/>
          <a:p>
            <a:pPr eaLnBrk="1" hangingPunct="1"/>
            <a:r>
              <a:rPr lang="en-US" altLang="de-DE">
                <a:latin typeface="Arial" panose="020B0604020202020204" pitchFamily="34" charset="0"/>
                <a:cs typeface="Arial" panose="020B0604020202020204" pitchFamily="34" charset="0"/>
              </a:rPr>
              <a:t>Victor Hugo’s </a:t>
            </a:r>
            <a:r>
              <a:rPr lang="en-US" altLang="de-DE" i="1">
                <a:latin typeface="Arial" panose="020B0604020202020204" pitchFamily="34" charset="0"/>
                <a:cs typeface="Arial" panose="020B0604020202020204" pitchFamily="34" charset="0"/>
              </a:rPr>
              <a:t>Les  Miserables</a:t>
            </a:r>
            <a:r>
              <a:rPr lang="en-US" altLang="de-DE">
                <a:latin typeface="Arial" panose="020B0604020202020204" pitchFamily="34" charset="0"/>
                <a:cs typeface="Arial" panose="020B0604020202020204" pitchFamily="34" charset="0"/>
              </a:rPr>
              <a:t> was based on June Days </a:t>
            </a:r>
          </a:p>
          <a:p>
            <a:pPr eaLnBrk="1" hangingPunct="1">
              <a:lnSpc>
                <a:spcPct val="80000"/>
              </a:lnSpc>
            </a:pPr>
            <a:r>
              <a:rPr lang="en-US" altLang="en-US">
                <a:latin typeface="Arial" panose="020B0604020202020204" pitchFamily="34" charset="0"/>
                <a:cs typeface="Arial" panose="020B0604020202020204" pitchFamily="34" charset="0"/>
              </a:rPr>
              <a:t>June Days marked an important departure in revolutionary politics:  </a:t>
            </a:r>
          </a:p>
          <a:p>
            <a:pPr lvl="2" eaLnBrk="1" hangingPunct="1">
              <a:lnSpc>
                <a:spcPct val="80000"/>
              </a:lnSpc>
            </a:pPr>
            <a:r>
              <a:rPr lang="en-US" altLang="en-US" sz="2800">
                <a:latin typeface="Arial" panose="020B0604020202020204" pitchFamily="34" charset="0"/>
                <a:cs typeface="Arial" panose="020B0604020202020204" pitchFamily="34" charset="0"/>
              </a:rPr>
              <a:t>The new struggle: bourgeoisie vs. the working classes.</a:t>
            </a:r>
          </a:p>
          <a:p>
            <a:pPr eaLnBrk="1" hangingPunct="1">
              <a:lnSpc>
                <a:spcPct val="80000"/>
              </a:lnSpc>
            </a:pPr>
            <a:r>
              <a:rPr lang="en-US" altLang="en-US">
                <a:latin typeface="Arial" panose="020B0604020202020204" pitchFamily="34" charset="0"/>
                <a:cs typeface="Arial" panose="020B0604020202020204" pitchFamily="34" charset="0"/>
              </a:rPr>
              <a:t>Karl Marx: “Only after baptism in the blood of the June insurgents did the tricolor become the flag of the European revolution—</a:t>
            </a:r>
            <a:r>
              <a:rPr lang="en-US" altLang="en-US">
                <a:solidFill>
                  <a:srgbClr val="FF0000"/>
                </a:solidFill>
                <a:latin typeface="Arial" panose="020B0604020202020204" pitchFamily="34" charset="0"/>
                <a:cs typeface="Arial" panose="020B0604020202020204" pitchFamily="34" charset="0"/>
              </a:rPr>
              <a:t>the red flag</a:t>
            </a:r>
            <a:r>
              <a:rPr lang="en-US" altLang="en-US">
                <a:latin typeface="Arial" panose="020B0604020202020204" pitchFamily="34" charset="0"/>
                <a:cs typeface="Arial" panose="020B0604020202020204" pitchFamily="34" charset="0"/>
              </a:rPr>
              <a:t>.”</a:t>
            </a:r>
            <a:endParaRPr lang="en-US" altLang="de-DE">
              <a:latin typeface="Arial" panose="020B0604020202020204" pitchFamily="34" charset="0"/>
              <a:cs typeface="Arial" panose="020B0604020202020204" pitchFamily="34" charset="0"/>
            </a:endParaRPr>
          </a:p>
        </p:txBody>
      </p:sp>
      <p:pic>
        <p:nvPicPr>
          <p:cNvPr id="53252" name="Picture 5" descr="Les Miserables">
            <a:extLst>
              <a:ext uri="{FF2B5EF4-FFF2-40B4-BE49-F238E27FC236}">
                <a16:creationId xmlns:a16="http://schemas.microsoft.com/office/drawing/2014/main" id="{2953A7DF-6AE5-4BFB-984B-84227AC19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1311275"/>
            <a:ext cx="3363913" cy="5246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1">
            <a:extLst>
              <a:ext uri="{FF2B5EF4-FFF2-40B4-BE49-F238E27FC236}">
                <a16:creationId xmlns:a16="http://schemas.microsoft.com/office/drawing/2014/main" id="{60A6BFE9-178A-427B-BE2E-57751187E90A}"/>
              </a:ext>
            </a:extLst>
          </p:cNvPr>
          <p:cNvSpPr>
            <a:spLocks noGrp="1"/>
          </p:cNvSpPr>
          <p:nvPr>
            <p:ph idx="1"/>
          </p:nvPr>
        </p:nvSpPr>
        <p:spPr>
          <a:xfrm>
            <a:off x="304800" y="5410200"/>
            <a:ext cx="6019800" cy="4351338"/>
          </a:xfrm>
        </p:spPr>
        <p:txBody>
          <a:bodyPr/>
          <a:lstStyle/>
          <a:p>
            <a:pPr marL="0" indent="0">
              <a:buFont typeface="Arial" panose="020B0604020202020204" pitchFamily="34" charset="0"/>
              <a:buNone/>
            </a:pPr>
            <a:r>
              <a:rPr lang="en-US" altLang="en-US">
                <a:latin typeface="Arial" panose="020B0604020202020204" pitchFamily="34" charset="0"/>
                <a:cs typeface="Arial" panose="020B0604020202020204" pitchFamily="34" charset="0"/>
              </a:rPr>
              <a:t>Ernest Meissonier, “The Barricade,”</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aftermath of the June Days of 1848</a:t>
            </a:r>
          </a:p>
        </p:txBody>
      </p:sp>
      <p:pic>
        <p:nvPicPr>
          <p:cNvPr id="54275" name="Picture 3" descr="Meissonier_Barricade">
            <a:extLst>
              <a:ext uri="{FF2B5EF4-FFF2-40B4-BE49-F238E27FC236}">
                <a16:creationId xmlns:a16="http://schemas.microsoft.com/office/drawing/2014/main" id="{58D4D6AB-1BD2-4E22-B900-B0A557A0C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52400"/>
            <a:ext cx="4724400" cy="658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Rectangle 8">
            <a:extLst>
              <a:ext uri="{FF2B5EF4-FFF2-40B4-BE49-F238E27FC236}">
                <a16:creationId xmlns:a16="http://schemas.microsoft.com/office/drawing/2014/main" id="{43D0E666-478E-4C28-9C71-76FED42EFFD2}"/>
              </a:ext>
            </a:extLst>
          </p:cNvPr>
          <p:cNvSpPr>
            <a:spLocks noGrp="1" noChangeArrowheads="1"/>
          </p:cNvSpPr>
          <p:nvPr>
            <p:ph type="title"/>
          </p:nvPr>
        </p:nvSpPr>
        <p:spPr/>
        <p:txBody>
          <a:bodyPr/>
          <a:lstStyle/>
          <a:p>
            <a:pPr eaLnBrk="1" hangingPunct="1"/>
            <a:r>
              <a:rPr lang="en-US" altLang="en-US" sz="3600">
                <a:latin typeface="Arial" panose="020B0604020202020204" pitchFamily="34" charset="0"/>
                <a:cs typeface="Arial" panose="020B0604020202020204" pitchFamily="34" charset="0"/>
              </a:rPr>
              <a:t>After the June Days in France</a:t>
            </a:r>
            <a:endParaRPr lang="en-US" altLang="de-DE" sz="3600">
              <a:latin typeface="Arial" panose="020B0604020202020204" pitchFamily="34" charset="0"/>
              <a:cs typeface="Arial" panose="020B0604020202020204" pitchFamily="34" charset="0"/>
            </a:endParaRPr>
          </a:p>
        </p:txBody>
      </p:sp>
      <p:sp>
        <p:nvSpPr>
          <p:cNvPr id="30726" name="Rectangle 6">
            <a:extLst>
              <a:ext uri="{FF2B5EF4-FFF2-40B4-BE49-F238E27FC236}">
                <a16:creationId xmlns:a16="http://schemas.microsoft.com/office/drawing/2014/main" id="{472BA933-450D-4AE6-8810-B687A44787F7}"/>
              </a:ext>
            </a:extLst>
          </p:cNvPr>
          <p:cNvSpPr>
            <a:spLocks noGrp="1" noChangeArrowheads="1"/>
          </p:cNvSpPr>
          <p:nvPr>
            <p:ph idx="1"/>
          </p:nvPr>
        </p:nvSpPr>
        <p:spPr/>
        <p:txBody>
          <a:bodyPr/>
          <a:lstStyle/>
          <a:p>
            <a:pPr eaLnBrk="1" hangingPunct="1">
              <a:defRPr/>
            </a:pPr>
            <a:r>
              <a:rPr lang="en-US" altLang="en-US" dirty="0">
                <a:latin typeface="Arial" panose="020B0604020202020204" pitchFamily="34" charset="0"/>
                <a:cs typeface="Arial" panose="020B0604020202020204" pitchFamily="34" charset="0"/>
              </a:rPr>
              <a:t>4 Nov. 1848 – Second French Republic proclaimed</a:t>
            </a:r>
          </a:p>
          <a:p>
            <a:pPr eaLnBrk="1" hangingPunct="1">
              <a:defRPr/>
            </a:pPr>
            <a:r>
              <a:rPr lang="en-US" altLang="en-US" dirty="0">
                <a:latin typeface="Arial" panose="020B0604020202020204" pitchFamily="34" charset="0"/>
                <a:cs typeface="Arial" panose="020B0604020202020204" pitchFamily="34" charset="0"/>
              </a:rPr>
              <a:t>10 December 1848 – Presidential Elections held. Nephew of Napoléon Bonaparte, Louis-Napoléon, won</a:t>
            </a:r>
          </a:p>
          <a:p>
            <a:pPr marL="0" indent="0" eaLnBrk="1" hangingPunct="1">
              <a:buFont typeface="Cut Outs for 3D FX" pitchFamily="2" charset="0"/>
              <a:buNone/>
              <a:defRPr/>
            </a:pPr>
            <a:r>
              <a:rPr lang="en-US" altLang="en-US" dirty="0">
                <a:latin typeface="Arial" panose="020B0604020202020204" pitchFamily="34" charset="0"/>
                <a:cs typeface="Arial" panose="020B0604020202020204" pitchFamily="34" charset="0"/>
              </a:rPr>
              <a:t>			</a:t>
            </a:r>
          </a:p>
          <a:p>
            <a:pPr eaLnBrk="1" hangingPunct="1">
              <a:defRPr/>
            </a:pPr>
            <a:endParaRPr lang="en-US" altLang="en-US" dirty="0">
              <a:latin typeface="Arial" panose="020B0604020202020204" pitchFamily="34" charset="0"/>
              <a:cs typeface="Arial" panose="020B0604020202020204" pitchFamily="34" charset="0"/>
            </a:endParaRPr>
          </a:p>
          <a:p>
            <a:pPr eaLnBrk="1" hangingPunct="1">
              <a:defRPr/>
            </a:pPr>
            <a:endParaRPr lang="en-US" altLang="en-US" dirty="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defRPr/>
            </a:pP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The various classes of France each had different visions of what a return to the days of Napoleon Bonaparte would mean and they supported Louis Napoleon for different reasons. </a:t>
            </a:r>
            <a:r>
              <a:rPr lang="en-US" altLang="en-US" dirty="0">
                <a:latin typeface="Arial" panose="020B0604020202020204" pitchFamily="34" charset="0"/>
                <a:cs typeface="Arial" panose="020B0604020202020204" pitchFamily="34" charset="0"/>
              </a:rPr>
              <a:t>His greatest support came from the peasantry.</a:t>
            </a:r>
          </a:p>
          <a:p>
            <a:pPr eaLnBrk="1" hangingPunct="1">
              <a:defRPr/>
            </a:pPr>
            <a:endParaRPr lang="en-US" dirty="0">
              <a:latin typeface="Arial" panose="020B0604020202020204" pitchFamily="34" charset="0"/>
              <a:cs typeface="Arial" panose="020B0604020202020204" pitchFamily="34" charset="0"/>
            </a:endParaRPr>
          </a:p>
          <a:p>
            <a:pPr eaLnBrk="1" hangingPunct="1">
              <a:defRPr/>
            </a:pPr>
            <a:endParaRPr lang="en-US" altLang="en-US" dirty="0">
              <a:latin typeface="Arial" panose="020B0604020202020204" pitchFamily="34" charset="0"/>
              <a:cs typeface="Arial" panose="020B0604020202020204" pitchFamily="34" charset="0"/>
            </a:endParaRPr>
          </a:p>
        </p:txBody>
      </p:sp>
      <p:sp>
        <p:nvSpPr>
          <p:cNvPr id="56324" name="Text Box 2">
            <a:extLst>
              <a:ext uri="{FF2B5EF4-FFF2-40B4-BE49-F238E27FC236}">
                <a16:creationId xmlns:a16="http://schemas.microsoft.com/office/drawing/2014/main" id="{030F8ACF-1CEF-464D-8C47-1A38D9D101F2}"/>
              </a:ext>
            </a:extLst>
          </p:cNvPr>
          <p:cNvSpPr txBox="1">
            <a:spLocks noChangeArrowheads="1"/>
          </p:cNvSpPr>
          <p:nvPr/>
        </p:nvSpPr>
        <p:spPr bwMode="auto">
          <a:xfrm>
            <a:off x="2209800" y="3429000"/>
            <a:ext cx="5715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de-DE" sz="1600">
                <a:latin typeface="Arial" panose="020B0604020202020204" pitchFamily="34" charset="0"/>
                <a:cs typeface="Arial" panose="020B0604020202020204" pitchFamily="34" charset="0"/>
              </a:rPr>
              <a:t>December 1848 Elections in France</a:t>
            </a:r>
          </a:p>
          <a:p>
            <a:pPr>
              <a:lnSpc>
                <a:spcPct val="100000"/>
              </a:lnSpc>
              <a:spcBef>
                <a:spcPct val="50000"/>
              </a:spcBef>
              <a:buFontTx/>
              <a:buNone/>
            </a:pPr>
            <a:r>
              <a:rPr lang="en-US" altLang="de-DE" sz="1600">
                <a:latin typeface="Arial" panose="020B0604020202020204" pitchFamily="34" charset="0"/>
                <a:cs typeface="Arial" panose="020B0604020202020204" pitchFamily="34" charset="0"/>
              </a:rPr>
              <a:t>	Louis Napoleon Bonaparte		5,500,000</a:t>
            </a:r>
          </a:p>
          <a:p>
            <a:pPr>
              <a:lnSpc>
                <a:spcPct val="100000"/>
              </a:lnSpc>
              <a:spcBef>
                <a:spcPct val="50000"/>
              </a:spcBef>
              <a:buFontTx/>
              <a:buNone/>
            </a:pPr>
            <a:r>
              <a:rPr lang="en-US" altLang="de-DE" sz="1600">
                <a:latin typeface="Arial" panose="020B0604020202020204" pitchFamily="34" charset="0"/>
                <a:cs typeface="Arial" panose="020B0604020202020204" pitchFamily="34" charset="0"/>
              </a:rPr>
              <a:t>	</a:t>
            </a:r>
            <a:r>
              <a:rPr lang="en-US" altLang="de-DE" sz="1600">
                <a:latin typeface="Tahoma" panose="020B0604030504040204" pitchFamily="34" charset="0"/>
                <a:cs typeface="Arial" panose="020B0604020202020204" pitchFamily="34" charset="0"/>
              </a:rPr>
              <a:t>Louis-Eugène Cavaignac</a:t>
            </a:r>
            <a:r>
              <a:rPr lang="en-US" altLang="de-DE" sz="1600">
                <a:latin typeface="Arial" panose="020B0604020202020204" pitchFamily="34" charset="0"/>
                <a:cs typeface="Arial" panose="020B0604020202020204" pitchFamily="34" charset="0"/>
              </a:rPr>
              <a:t>		1,500,000</a:t>
            </a:r>
          </a:p>
          <a:p>
            <a:pPr>
              <a:lnSpc>
                <a:spcPct val="100000"/>
              </a:lnSpc>
              <a:spcBef>
                <a:spcPct val="50000"/>
              </a:spcBef>
              <a:buFontTx/>
              <a:buNone/>
            </a:pPr>
            <a:r>
              <a:rPr lang="en-US" altLang="de-DE" sz="1600">
                <a:latin typeface="Arial" panose="020B0604020202020204" pitchFamily="34" charset="0"/>
                <a:cs typeface="Arial" panose="020B0604020202020204" pitchFamily="34" charset="0"/>
              </a:rPr>
              <a:t>	Ledru-Rollin (Radical)		   371,000 </a:t>
            </a:r>
          </a:p>
          <a:p>
            <a:pPr>
              <a:lnSpc>
                <a:spcPct val="100000"/>
              </a:lnSpc>
              <a:spcBef>
                <a:spcPct val="50000"/>
              </a:spcBef>
              <a:buFontTx/>
              <a:buNone/>
            </a:pPr>
            <a:r>
              <a:rPr lang="en-US" altLang="de-DE" sz="1600">
                <a:latin typeface="Arial" panose="020B0604020202020204" pitchFamily="34" charset="0"/>
                <a:cs typeface="Arial" panose="020B0604020202020204" pitchFamily="34" charset="0"/>
              </a:rPr>
              <a:t>	Raspail (Socialist)  		   	     36,000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Title 2">
            <a:extLst>
              <a:ext uri="{FF2B5EF4-FFF2-40B4-BE49-F238E27FC236}">
                <a16:creationId xmlns:a16="http://schemas.microsoft.com/office/drawing/2014/main" id="{51EEC4D9-6ECC-4DB6-ABB7-1065DBFCAD17}"/>
              </a:ext>
            </a:extLst>
          </p:cNvPr>
          <p:cNvSpPr>
            <a:spLocks noGrp="1"/>
          </p:cNvSpPr>
          <p:nvPr>
            <p:ph type="title"/>
          </p:nvPr>
        </p:nvSpPr>
        <p:spPr/>
        <p:txBody>
          <a:bodyPr/>
          <a:lstStyle/>
          <a:p>
            <a:r>
              <a:rPr lang="en-US" altLang="en-US">
                <a:latin typeface="Arial" panose="020B0604020202020204" pitchFamily="34" charset="0"/>
                <a:cs typeface="Arial" panose="020B0604020202020204" pitchFamily="34" charset="0"/>
              </a:rPr>
              <a:t>After the June Days in France</a:t>
            </a:r>
            <a:endParaRPr lang="en-US" altLang="en-US"/>
          </a:p>
        </p:txBody>
      </p:sp>
      <p:sp>
        <p:nvSpPr>
          <p:cNvPr id="57347" name="Content Placeholder 3">
            <a:extLst>
              <a:ext uri="{FF2B5EF4-FFF2-40B4-BE49-F238E27FC236}">
                <a16:creationId xmlns:a16="http://schemas.microsoft.com/office/drawing/2014/main" id="{890E5BBA-3576-41CE-9D2D-7C99864832E1}"/>
              </a:ext>
            </a:extLst>
          </p:cNvPr>
          <p:cNvSpPr>
            <a:spLocks noGrp="1"/>
          </p:cNvSpPr>
          <p:nvPr>
            <p:ph idx="1"/>
          </p:nvPr>
        </p:nvSpPr>
        <p:spPr/>
        <p:txBody>
          <a:bodyPr/>
          <a:lstStyle/>
          <a:p>
            <a:pPr eaLnBrk="1" hangingPunct="1"/>
            <a:r>
              <a:rPr lang="en-US" altLang="en-US" sz="3600">
                <a:latin typeface="Arial" panose="020B0604020202020204" pitchFamily="34" charset="0"/>
                <a:cs typeface="Arial" panose="020B0604020202020204" pitchFamily="34" charset="0"/>
              </a:rPr>
              <a:t>2 December 1851 – Louis-Napoléon’s coup d’état, dissolved the National Assembly</a:t>
            </a:r>
          </a:p>
          <a:p>
            <a:pPr eaLnBrk="1" hangingPunct="1"/>
            <a:r>
              <a:rPr lang="en-US" altLang="en-US" sz="3600">
                <a:latin typeface="Arial" panose="020B0604020202020204" pitchFamily="34" charset="0"/>
                <a:cs typeface="Arial" panose="020B0604020202020204" pitchFamily="34" charset="0"/>
              </a:rPr>
              <a:t>2 December 1852 – Louis-Napoléon assumed the title of Emperor Napoléon III. Emperor until 1870. </a:t>
            </a:r>
          </a:p>
          <a:p>
            <a:pPr eaLnBrk="1" hangingPunct="1"/>
            <a:r>
              <a:rPr lang="en-US" altLang="en-US" sz="3600">
                <a:latin typeface="Arial" panose="020B0604020202020204" pitchFamily="34" charset="0"/>
                <a:cs typeface="Arial" panose="020B0604020202020204" pitchFamily="34" charset="0"/>
              </a:rPr>
              <a:t>Conservative order re-established.</a:t>
            </a:r>
            <a:endParaRPr lang="en-US" altLang="de-DE" sz="3600">
              <a:latin typeface="Arial" panose="020B0604020202020204" pitchFamily="34" charset="0"/>
              <a:cs typeface="Arial" panose="020B0604020202020204" pitchFamily="34" charset="0"/>
            </a:endParaRPr>
          </a:p>
          <a:p>
            <a:r>
              <a:rPr lang="en-US" altLang="de-DE" sz="3600">
                <a:latin typeface="Arial" panose="020B0604020202020204" pitchFamily="34" charset="0"/>
                <a:cs typeface="Arial" panose="020B0604020202020204" pitchFamily="34" charset="0"/>
              </a:rPr>
              <a:t>Karl Marx: "History repeats itself: the first time as a tragedy, the second time as a farce."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65" name="Line 13">
            <a:extLst>
              <a:ext uri="{FF2B5EF4-FFF2-40B4-BE49-F238E27FC236}">
                <a16:creationId xmlns:a16="http://schemas.microsoft.com/office/drawing/2014/main" id="{30103E17-0F5E-441E-AA56-641D2D6CB222}"/>
              </a:ext>
            </a:extLst>
          </p:cNvPr>
          <p:cNvSpPr>
            <a:spLocks noChangeShapeType="1"/>
          </p:cNvSpPr>
          <p:nvPr/>
        </p:nvSpPr>
        <p:spPr bwMode="auto">
          <a:xfrm>
            <a:off x="7924800" y="4648200"/>
            <a:ext cx="2286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1" name="Rectangle 4">
            <a:extLst>
              <a:ext uri="{FF2B5EF4-FFF2-40B4-BE49-F238E27FC236}">
                <a16:creationId xmlns:a16="http://schemas.microsoft.com/office/drawing/2014/main" id="{4035AB99-532A-466A-B0FE-7D36AED7F098}"/>
              </a:ext>
            </a:extLst>
          </p:cNvPr>
          <p:cNvSpPr>
            <a:spLocks noGrp="1" noChangeArrowheads="1"/>
          </p:cNvSpPr>
          <p:nvPr>
            <p:ph type="title"/>
          </p:nvPr>
        </p:nvSpPr>
        <p:spPr/>
        <p:txBody>
          <a:bodyPr/>
          <a:lstStyle/>
          <a:p>
            <a:pPr eaLnBrk="1" hangingPunct="1"/>
            <a:r>
              <a:rPr lang="en-US" altLang="en-US" sz="3800">
                <a:latin typeface="Arial" panose="020B0604020202020204" pitchFamily="34" charset="0"/>
                <a:cs typeface="Arial" panose="020B0604020202020204" pitchFamily="34" charset="0"/>
              </a:rPr>
              <a:t>Historicism &amp; The Hegelian Dialectic </a:t>
            </a:r>
          </a:p>
        </p:txBody>
      </p:sp>
      <p:pic>
        <p:nvPicPr>
          <p:cNvPr id="22532" name="Picture 7" descr="Hegel">
            <a:extLst>
              <a:ext uri="{FF2B5EF4-FFF2-40B4-BE49-F238E27FC236}">
                <a16:creationId xmlns:a16="http://schemas.microsoft.com/office/drawing/2014/main" id="{61B984B5-8EDD-4649-BE4A-F5B395E0B0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33425" y="1250950"/>
            <a:ext cx="3430588" cy="4149725"/>
          </a:xfrm>
          <a:noFill/>
        </p:spPr>
      </p:pic>
      <p:sp>
        <p:nvSpPr>
          <p:cNvPr id="22533" name="Rectangle 6">
            <a:extLst>
              <a:ext uri="{FF2B5EF4-FFF2-40B4-BE49-F238E27FC236}">
                <a16:creationId xmlns:a16="http://schemas.microsoft.com/office/drawing/2014/main" id="{8C38CDC4-22BA-4D3F-A190-1D9159703B86}"/>
              </a:ext>
            </a:extLst>
          </p:cNvPr>
          <p:cNvSpPr>
            <a:spLocks noGrp="1" noChangeArrowheads="1"/>
          </p:cNvSpPr>
          <p:nvPr>
            <p:ph type="body" sz="half" idx="4294967295"/>
          </p:nvPr>
        </p:nvSpPr>
        <p:spPr>
          <a:xfrm>
            <a:off x="4149725" y="1219200"/>
            <a:ext cx="8042275" cy="2768600"/>
          </a:xfrm>
        </p:spPr>
        <p:txBody>
          <a:bodyPr/>
          <a:lstStyle/>
          <a:p>
            <a:pPr marL="914400" lvl="1" indent="-279400" eaLnBrk="1" hangingPunct="1"/>
            <a:r>
              <a:rPr lang="en-US" altLang="de-DE" sz="2800">
                <a:latin typeface="Arial" panose="020B0604020202020204" pitchFamily="34" charset="0"/>
                <a:cs typeface="Arial" panose="020B0604020202020204" pitchFamily="34" charset="0"/>
              </a:rPr>
              <a:t>History advances through conflict</a:t>
            </a:r>
          </a:p>
          <a:p>
            <a:pPr marL="914400" lvl="1" indent="-279400" eaLnBrk="1" hangingPunct="1"/>
            <a:r>
              <a:rPr lang="en-US" altLang="de-DE" sz="2800">
                <a:latin typeface="Arial" panose="020B0604020202020204" pitchFamily="34" charset="0"/>
                <a:cs typeface="Arial" panose="020B0604020202020204" pitchFamily="34" charset="0"/>
              </a:rPr>
              <a:t>One phase of history creates its opposite, out of which emerges something new. </a:t>
            </a:r>
          </a:p>
          <a:p>
            <a:pPr marL="1304925" lvl="2" indent="-279400" eaLnBrk="1" hangingPunct="1"/>
            <a:r>
              <a:rPr lang="en-US" altLang="de-DE" sz="2800">
                <a:latin typeface="Arial" panose="020B0604020202020204" pitchFamily="34" charset="0"/>
                <a:cs typeface="Arial" panose="020B0604020202020204" pitchFamily="34" charset="0"/>
              </a:rPr>
              <a:t>ex: absolutism/democracy</a:t>
            </a:r>
          </a:p>
        </p:txBody>
      </p:sp>
      <p:sp>
        <p:nvSpPr>
          <p:cNvPr id="22534" name="Text Box 8">
            <a:extLst>
              <a:ext uri="{FF2B5EF4-FFF2-40B4-BE49-F238E27FC236}">
                <a16:creationId xmlns:a16="http://schemas.microsoft.com/office/drawing/2014/main" id="{ADC7177B-C85E-473A-9428-C44E24F5739F}"/>
              </a:ext>
            </a:extLst>
          </p:cNvPr>
          <p:cNvSpPr txBox="1">
            <a:spLocks noChangeArrowheads="1"/>
          </p:cNvSpPr>
          <p:nvPr/>
        </p:nvSpPr>
        <p:spPr bwMode="auto">
          <a:xfrm>
            <a:off x="847725" y="5368925"/>
            <a:ext cx="2895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de-DE">
                <a:latin typeface="Arial" panose="020B0604020202020204" pitchFamily="34" charset="0"/>
                <a:cs typeface="Arial" panose="020B0604020202020204" pitchFamily="34" charset="0"/>
              </a:rPr>
              <a:t>George Wilhelm Friedrich Hegel</a:t>
            </a:r>
          </a:p>
          <a:p>
            <a:pPr algn="ctr" eaLnBrk="1" hangingPunct="1">
              <a:lnSpc>
                <a:spcPct val="100000"/>
              </a:lnSpc>
              <a:spcBef>
                <a:spcPct val="50000"/>
              </a:spcBef>
              <a:buFontTx/>
              <a:buNone/>
            </a:pPr>
            <a:r>
              <a:rPr lang="en-US" altLang="de-DE">
                <a:latin typeface="Arial" panose="020B0604020202020204" pitchFamily="34" charset="0"/>
                <a:cs typeface="Arial" panose="020B0604020202020204" pitchFamily="34" charset="0"/>
              </a:rPr>
              <a:t>1744-1803</a:t>
            </a:r>
          </a:p>
        </p:txBody>
      </p:sp>
      <p:sp>
        <p:nvSpPr>
          <p:cNvPr id="74762" name="Oval 10">
            <a:extLst>
              <a:ext uri="{FF2B5EF4-FFF2-40B4-BE49-F238E27FC236}">
                <a16:creationId xmlns:a16="http://schemas.microsoft.com/office/drawing/2014/main" id="{6185F62A-A4D3-4FFC-B311-A6671EA90F44}"/>
              </a:ext>
            </a:extLst>
          </p:cNvPr>
          <p:cNvSpPr>
            <a:spLocks noChangeArrowheads="1"/>
          </p:cNvSpPr>
          <p:nvPr/>
        </p:nvSpPr>
        <p:spPr bwMode="auto">
          <a:xfrm>
            <a:off x="8915400" y="4191000"/>
            <a:ext cx="1447800" cy="914400"/>
          </a:xfrm>
          <a:prstGeom prst="ellipse">
            <a:avLst/>
          </a:prstGeom>
          <a:solidFill>
            <a:srgbClr val="993300"/>
          </a:solidFill>
          <a:ln>
            <a:noFill/>
          </a:ln>
          <a:effectLst>
            <a:prstShdw prst="shdw17" dist="17961" dir="2700000">
              <a:srgbClr val="5C1F00"/>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de-DE" sz="2000" b="1">
                <a:solidFill>
                  <a:schemeClr val="bg1"/>
                </a:solidFill>
                <a:latin typeface="Comic Sans MS" panose="030F0702030302020204" pitchFamily="66" charset="0"/>
              </a:rPr>
              <a:t>Antithesis</a:t>
            </a:r>
          </a:p>
        </p:txBody>
      </p:sp>
      <p:sp>
        <p:nvSpPr>
          <p:cNvPr id="74763" name="Oval 11">
            <a:extLst>
              <a:ext uri="{FF2B5EF4-FFF2-40B4-BE49-F238E27FC236}">
                <a16:creationId xmlns:a16="http://schemas.microsoft.com/office/drawing/2014/main" id="{BD37834A-8D6C-420D-A832-027CD6DAAFD7}"/>
              </a:ext>
            </a:extLst>
          </p:cNvPr>
          <p:cNvSpPr>
            <a:spLocks noChangeArrowheads="1"/>
          </p:cNvSpPr>
          <p:nvPr/>
        </p:nvSpPr>
        <p:spPr bwMode="auto">
          <a:xfrm>
            <a:off x="6477000" y="4191000"/>
            <a:ext cx="1447800" cy="914400"/>
          </a:xfrm>
          <a:prstGeom prst="ellipse">
            <a:avLst/>
          </a:prstGeom>
          <a:solidFill>
            <a:srgbClr val="993300"/>
          </a:solidFill>
          <a:ln>
            <a:noFill/>
          </a:ln>
          <a:effectLst>
            <a:prstShdw prst="shdw17" dist="17961" dir="2700000">
              <a:srgbClr val="5C1F00"/>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de-DE" sz="2000" b="1">
                <a:solidFill>
                  <a:schemeClr val="bg1"/>
                </a:solidFill>
                <a:latin typeface="Comic Sans MS" panose="030F0702030302020204" pitchFamily="66" charset="0"/>
              </a:rPr>
              <a:t>Thesis</a:t>
            </a:r>
          </a:p>
        </p:txBody>
      </p:sp>
      <p:sp>
        <p:nvSpPr>
          <p:cNvPr id="74764" name="Rectangle 12">
            <a:extLst>
              <a:ext uri="{FF2B5EF4-FFF2-40B4-BE49-F238E27FC236}">
                <a16:creationId xmlns:a16="http://schemas.microsoft.com/office/drawing/2014/main" id="{22324E8A-451E-4400-A5F9-1A14F26AFCBE}"/>
              </a:ext>
            </a:extLst>
          </p:cNvPr>
          <p:cNvSpPr>
            <a:spLocks noChangeArrowheads="1"/>
          </p:cNvSpPr>
          <p:nvPr/>
        </p:nvSpPr>
        <p:spPr bwMode="auto">
          <a:xfrm>
            <a:off x="7696200" y="5715000"/>
            <a:ext cx="1447800" cy="685800"/>
          </a:xfrm>
          <a:prstGeom prst="rect">
            <a:avLst/>
          </a:prstGeom>
          <a:solidFill>
            <a:srgbClr val="CC9900"/>
          </a:solidFill>
          <a:ln>
            <a:noFill/>
          </a:ln>
          <a:effectLst>
            <a:prstShdw prst="shdw17" dist="17961" dir="2700000">
              <a:srgbClr val="7A5C00"/>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de-DE" sz="2000" b="1">
                <a:solidFill>
                  <a:schemeClr val="bg1"/>
                </a:solidFill>
                <a:latin typeface="Comic Sans MS" panose="030F0702030302020204" pitchFamily="66" charset="0"/>
              </a:rPr>
              <a:t>Synthesis</a:t>
            </a:r>
          </a:p>
        </p:txBody>
      </p:sp>
      <p:sp>
        <p:nvSpPr>
          <p:cNvPr id="74766" name="Line 14">
            <a:extLst>
              <a:ext uri="{FF2B5EF4-FFF2-40B4-BE49-F238E27FC236}">
                <a16:creationId xmlns:a16="http://schemas.microsoft.com/office/drawing/2014/main" id="{CF779B59-77E8-4EBC-8D1A-0370114DE4EE}"/>
              </a:ext>
            </a:extLst>
          </p:cNvPr>
          <p:cNvSpPr>
            <a:spLocks noChangeShapeType="1"/>
          </p:cNvSpPr>
          <p:nvPr/>
        </p:nvSpPr>
        <p:spPr bwMode="auto">
          <a:xfrm flipH="1">
            <a:off x="8686800" y="4648200"/>
            <a:ext cx="2286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68" name="Line 16">
            <a:extLst>
              <a:ext uri="{FF2B5EF4-FFF2-40B4-BE49-F238E27FC236}">
                <a16:creationId xmlns:a16="http://schemas.microsoft.com/office/drawing/2014/main" id="{FA01D116-FEF2-4E28-8064-A63CDB01647B}"/>
              </a:ext>
            </a:extLst>
          </p:cNvPr>
          <p:cNvSpPr>
            <a:spLocks noChangeShapeType="1"/>
          </p:cNvSpPr>
          <p:nvPr/>
        </p:nvSpPr>
        <p:spPr bwMode="auto">
          <a:xfrm rot="5400000">
            <a:off x="8001000" y="5257800"/>
            <a:ext cx="914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67" name="AutoShape 15">
            <a:extLst>
              <a:ext uri="{FF2B5EF4-FFF2-40B4-BE49-F238E27FC236}">
                <a16:creationId xmlns:a16="http://schemas.microsoft.com/office/drawing/2014/main" id="{9BA3D2BA-F095-4B9A-B574-4C5975C20C93}"/>
              </a:ext>
            </a:extLst>
          </p:cNvPr>
          <p:cNvSpPr>
            <a:spLocks noChangeArrowheads="1"/>
          </p:cNvSpPr>
          <p:nvPr/>
        </p:nvSpPr>
        <p:spPr bwMode="auto">
          <a:xfrm rot="2061047">
            <a:off x="8229600" y="4419600"/>
            <a:ext cx="463550" cy="482600"/>
          </a:xfrm>
          <a:prstGeom prst="irregularSeal2">
            <a:avLst/>
          </a:prstGeom>
          <a:gradFill rotWithShape="1">
            <a:gsLst>
              <a:gs pos="0">
                <a:srgbClr val="FFF200"/>
              </a:gs>
              <a:gs pos="45000">
                <a:srgbClr val="FF7A00"/>
              </a:gs>
              <a:gs pos="70000">
                <a:srgbClr val="FF0300"/>
              </a:gs>
              <a:gs pos="100000">
                <a:srgbClr val="4D0808"/>
              </a:gs>
            </a:gsLst>
            <a:lin ang="5400000" scaled="1"/>
          </a:gradFill>
          <a:ln>
            <a:noFill/>
          </a:ln>
          <a:effectLst>
            <a:prstShdw prst="shdw17" dist="17961" dir="2700000">
              <a:schemeClr val="tx2"/>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de-DE" altLang="de-DE" sz="1800">
              <a:latin typeface="Albemarle Demo"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4765"/>
                                        </p:tgtEl>
                                        <p:attrNameLst>
                                          <p:attrName>style.visibility</p:attrName>
                                        </p:attrNameLst>
                                      </p:cBhvr>
                                      <p:to>
                                        <p:strVal val="visible"/>
                                      </p:to>
                                    </p:set>
                                    <p:animEffect transition="in" filter="wipe(left)">
                                      <p:cBhvr>
                                        <p:cTn id="7" dur="1000"/>
                                        <p:tgtEl>
                                          <p:spTgt spid="7476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4763"/>
                                        </p:tgtEl>
                                        <p:attrNameLst>
                                          <p:attrName>style.visibility</p:attrName>
                                        </p:attrNameLst>
                                      </p:cBhvr>
                                      <p:to>
                                        <p:strVal val="visible"/>
                                      </p:to>
                                    </p:set>
                                    <p:animEffect transition="in" filter="wipe(left)">
                                      <p:cBhvr>
                                        <p:cTn id="10" dur="1000"/>
                                        <p:tgtEl>
                                          <p:spTgt spid="7476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1" presetClass="entr" presetSubtype="0" fill="hold" grpId="0" nodeType="clickEffect">
                                  <p:stCondLst>
                                    <p:cond delay="0"/>
                                  </p:stCondLst>
                                  <p:childTnLst>
                                    <p:set>
                                      <p:cBhvr>
                                        <p:cTn id="14" dur="1" fill="hold">
                                          <p:stCondLst>
                                            <p:cond delay="0"/>
                                          </p:stCondLst>
                                        </p:cTn>
                                        <p:tgtEl>
                                          <p:spTgt spid="74767"/>
                                        </p:tgtEl>
                                        <p:attrNameLst>
                                          <p:attrName>style.visibility</p:attrName>
                                        </p:attrNameLst>
                                      </p:cBhvr>
                                      <p:to>
                                        <p:strVal val="visible"/>
                                      </p:to>
                                    </p:set>
                                    <p:animEffect transition="in" filter="fade">
                                      <p:cBhvr>
                                        <p:cTn id="15" dur="192" decel="100000"/>
                                        <p:tgtEl>
                                          <p:spTgt spid="74767"/>
                                        </p:tgtEl>
                                      </p:cBhvr>
                                    </p:animEffect>
                                    <p:animScale>
                                      <p:cBhvr>
                                        <p:cTn id="16" dur="192" decel="100000"/>
                                        <p:tgtEl>
                                          <p:spTgt spid="74767"/>
                                        </p:tgtEl>
                                      </p:cBhvr>
                                      <p:from x="10000" y="10000"/>
                                      <p:to x="200000" y="450000"/>
                                    </p:animScale>
                                    <p:animScale>
                                      <p:cBhvr>
                                        <p:cTn id="17" dur="308" accel="100000" fill="hold">
                                          <p:stCondLst>
                                            <p:cond delay="192"/>
                                          </p:stCondLst>
                                        </p:cTn>
                                        <p:tgtEl>
                                          <p:spTgt spid="74767"/>
                                        </p:tgtEl>
                                      </p:cBhvr>
                                      <p:from x="200000" y="450000"/>
                                      <p:to x="100000" y="100000"/>
                                    </p:animScale>
                                    <p:set>
                                      <p:cBhvr>
                                        <p:cTn id="18" dur="192" fill="hold"/>
                                        <p:tgtEl>
                                          <p:spTgt spid="74767"/>
                                        </p:tgtEl>
                                        <p:attrNameLst>
                                          <p:attrName>ppt_x</p:attrName>
                                        </p:attrNameLst>
                                      </p:cBhvr>
                                      <p:to>
                                        <p:strVal val="(0.5)"/>
                                      </p:to>
                                    </p:set>
                                    <p:anim from="(0.5)" to="(#ppt_x)" calcmode="lin" valueType="num">
                                      <p:cBhvr>
                                        <p:cTn id="19" dur="308" accel="100000" fill="hold">
                                          <p:stCondLst>
                                            <p:cond delay="192"/>
                                          </p:stCondLst>
                                        </p:cTn>
                                        <p:tgtEl>
                                          <p:spTgt spid="74767"/>
                                        </p:tgtEl>
                                        <p:attrNameLst>
                                          <p:attrName>ppt_x</p:attrName>
                                        </p:attrNameLst>
                                      </p:cBhvr>
                                    </p:anim>
                                    <p:set>
                                      <p:cBhvr>
                                        <p:cTn id="20" dur="192" fill="hold"/>
                                        <p:tgtEl>
                                          <p:spTgt spid="74767"/>
                                        </p:tgtEl>
                                        <p:attrNameLst>
                                          <p:attrName>ppt_y</p:attrName>
                                        </p:attrNameLst>
                                      </p:cBhvr>
                                      <p:to>
                                        <p:strVal val="(#ppt_y+0.4)"/>
                                      </p:to>
                                    </p:set>
                                    <p:anim from="(#ppt_y+0.4)" to="(#ppt_y)" calcmode="lin" valueType="num">
                                      <p:cBhvr>
                                        <p:cTn id="21" dur="308" accel="100000" fill="hold">
                                          <p:stCondLst>
                                            <p:cond delay="192"/>
                                          </p:stCondLst>
                                        </p:cTn>
                                        <p:tgtEl>
                                          <p:spTgt spid="74767"/>
                                        </p:tgtEl>
                                        <p:attrNameLst>
                                          <p:attrName>ppt_y</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74762"/>
                                        </p:tgtEl>
                                        <p:attrNameLst>
                                          <p:attrName>style.visibility</p:attrName>
                                        </p:attrNameLst>
                                      </p:cBhvr>
                                      <p:to>
                                        <p:strVal val="visible"/>
                                      </p:to>
                                    </p:set>
                                    <p:animEffect transition="in" filter="wipe(right)">
                                      <p:cBhvr>
                                        <p:cTn id="26" dur="1000"/>
                                        <p:tgtEl>
                                          <p:spTgt spid="74762"/>
                                        </p:tgtEl>
                                      </p:cBhvr>
                                    </p:animEffect>
                                  </p:childTnLst>
                                </p:cTn>
                              </p:par>
                              <p:par>
                                <p:cTn id="27" presetID="22" presetClass="entr" presetSubtype="2" fill="hold" nodeType="withEffect">
                                  <p:stCondLst>
                                    <p:cond delay="0"/>
                                  </p:stCondLst>
                                  <p:childTnLst>
                                    <p:set>
                                      <p:cBhvr>
                                        <p:cTn id="28" dur="1" fill="hold">
                                          <p:stCondLst>
                                            <p:cond delay="0"/>
                                          </p:stCondLst>
                                        </p:cTn>
                                        <p:tgtEl>
                                          <p:spTgt spid="74766"/>
                                        </p:tgtEl>
                                        <p:attrNameLst>
                                          <p:attrName>style.visibility</p:attrName>
                                        </p:attrNameLst>
                                      </p:cBhvr>
                                      <p:to>
                                        <p:strVal val="visible"/>
                                      </p:to>
                                    </p:set>
                                    <p:animEffect transition="in" filter="wipe(right)">
                                      <p:cBhvr>
                                        <p:cTn id="29" dur="1000"/>
                                        <p:tgtEl>
                                          <p:spTgt spid="7476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74768"/>
                                        </p:tgtEl>
                                        <p:attrNameLst>
                                          <p:attrName>style.visibility</p:attrName>
                                        </p:attrNameLst>
                                      </p:cBhvr>
                                      <p:to>
                                        <p:strVal val="visible"/>
                                      </p:to>
                                    </p:set>
                                    <p:animEffect transition="in" filter="wipe(up)">
                                      <p:cBhvr>
                                        <p:cTn id="34" dur="1000"/>
                                        <p:tgtEl>
                                          <p:spTgt spid="74768"/>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74764"/>
                                        </p:tgtEl>
                                        <p:attrNameLst>
                                          <p:attrName>style.visibility</p:attrName>
                                        </p:attrNameLst>
                                      </p:cBhvr>
                                      <p:to>
                                        <p:strVal val="visible"/>
                                      </p:to>
                                    </p:set>
                                    <p:animEffect transition="in" filter="wipe(up)">
                                      <p:cBhvr>
                                        <p:cTn id="37" dur="1000"/>
                                        <p:tgtEl>
                                          <p:spTgt spid="74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2" grpId="0" animBg="1"/>
      <p:bldP spid="74763" grpId="0" animBg="1"/>
      <p:bldP spid="74764" grpId="0" animBg="1"/>
      <p:bldP spid="74767"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0A0F6AA-5202-40CF-B254-BE715C1BAE17}"/>
              </a:ext>
            </a:extLst>
          </p:cNvPr>
          <p:cNvSpPr txBox="1">
            <a:spLocks noChangeArrowheads="1"/>
          </p:cNvSpPr>
          <p:nvPr/>
        </p:nvSpPr>
        <p:spPr bwMode="auto">
          <a:xfrm>
            <a:off x="381000" y="3810000"/>
            <a:ext cx="5486400" cy="2586038"/>
          </a:xfrm>
          <a:prstGeom prst="rect">
            <a:avLst/>
          </a:prstGeom>
          <a:noFill/>
          <a:ln w="9525">
            <a:solidFill>
              <a:srgbClr val="002BB4"/>
            </a:solidFill>
            <a:miter lim="800000"/>
            <a:headEnd/>
            <a:tailEnd/>
          </a:ln>
          <a:effectLst>
            <a:prstShdw prst="shdw17" dist="17961" dir="2700000">
              <a:srgbClr val="001A6C"/>
            </a:prstShdw>
          </a:effectLst>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de-DE" sz="5400">
                <a:solidFill>
                  <a:srgbClr val="FF0000"/>
                </a:solidFill>
                <a:latin typeface="CheshireBroad"/>
              </a:rPr>
              <a:t>The</a:t>
            </a:r>
            <a:br>
              <a:rPr lang="en-US" altLang="de-DE" sz="5400">
                <a:solidFill>
                  <a:srgbClr val="FF0000"/>
                </a:solidFill>
                <a:latin typeface="CheshireBroad"/>
              </a:rPr>
            </a:br>
            <a:r>
              <a:rPr lang="en-US" altLang="de-DE" sz="5400">
                <a:solidFill>
                  <a:srgbClr val="FF0000"/>
                </a:solidFill>
                <a:latin typeface="CheshireBroad"/>
              </a:rPr>
              <a:t>German</a:t>
            </a:r>
            <a:br>
              <a:rPr lang="en-US" altLang="de-DE" sz="5400">
                <a:solidFill>
                  <a:srgbClr val="FF0000"/>
                </a:solidFill>
                <a:latin typeface="CheshireBroad"/>
              </a:rPr>
            </a:br>
            <a:r>
              <a:rPr lang="en-US" altLang="de-DE" sz="5400">
                <a:solidFill>
                  <a:srgbClr val="FF0000"/>
                </a:solidFill>
                <a:latin typeface="CheshireBroad"/>
              </a:rPr>
              <a:t>States</a:t>
            </a:r>
          </a:p>
        </p:txBody>
      </p:sp>
      <p:pic>
        <p:nvPicPr>
          <p:cNvPr id="58371" name="Picture 6" descr="germania-1848">
            <a:extLst>
              <a:ext uri="{FF2B5EF4-FFF2-40B4-BE49-F238E27FC236}">
                <a16:creationId xmlns:a16="http://schemas.microsoft.com/office/drawing/2014/main" id="{A0735097-3F3A-44F4-970F-EB774654E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00" t="1471" r="1009" b="1471"/>
          <a:stretch>
            <a:fillRect/>
          </a:stretch>
        </p:blipFill>
        <p:spPr bwMode="auto">
          <a:xfrm>
            <a:off x="6858000" y="304800"/>
            <a:ext cx="4029075" cy="63071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8">
            <a:extLst>
              <a:ext uri="{FF2B5EF4-FFF2-40B4-BE49-F238E27FC236}">
                <a16:creationId xmlns:a16="http://schemas.microsoft.com/office/drawing/2014/main" id="{ADF3C130-2157-4763-A38E-A4110DD34AB7}"/>
              </a:ext>
            </a:extLst>
          </p:cNvPr>
          <p:cNvSpPr>
            <a:spLocks noGrp="1" noChangeArrowheads="1"/>
          </p:cNvSpPr>
          <p:nvPr>
            <p:ph type="title"/>
          </p:nvPr>
        </p:nvSpPr>
        <p:spPr/>
        <p:txBody>
          <a:bodyPr/>
          <a:lstStyle/>
          <a:p>
            <a:pPr eaLnBrk="1" hangingPunct="1"/>
            <a:r>
              <a:rPr lang="en-US" altLang="de-DE" sz="4000">
                <a:latin typeface="Arial" panose="020B0604020202020204" pitchFamily="34" charset="0"/>
                <a:cs typeface="Arial" panose="020B0604020202020204" pitchFamily="34" charset="0"/>
              </a:rPr>
              <a:t>Frederick William IV of Prussia </a:t>
            </a:r>
            <a:r>
              <a:rPr lang="en-US" altLang="de-DE">
                <a:latin typeface="Arial" panose="020B0604020202020204" pitchFamily="34" charset="0"/>
                <a:cs typeface="Arial" panose="020B0604020202020204" pitchFamily="34" charset="0"/>
              </a:rPr>
              <a:t>(</a:t>
            </a:r>
            <a:r>
              <a:rPr lang="en-US" altLang="de-DE" sz="3800">
                <a:latin typeface="Arial" panose="020B0604020202020204" pitchFamily="34" charset="0"/>
                <a:cs typeface="Arial" panose="020B0604020202020204" pitchFamily="34" charset="0"/>
              </a:rPr>
              <a:t>1840-1861</a:t>
            </a:r>
            <a:r>
              <a:rPr lang="en-US" altLang="de-DE">
                <a:latin typeface="Arial" panose="020B0604020202020204" pitchFamily="34" charset="0"/>
                <a:cs typeface="Arial" panose="020B0604020202020204" pitchFamily="34" charset="0"/>
              </a:rPr>
              <a:t>)</a:t>
            </a:r>
          </a:p>
        </p:txBody>
      </p:sp>
      <p:sp>
        <p:nvSpPr>
          <p:cNvPr id="60419" name="Rectangle 6">
            <a:extLst>
              <a:ext uri="{FF2B5EF4-FFF2-40B4-BE49-F238E27FC236}">
                <a16:creationId xmlns:a16="http://schemas.microsoft.com/office/drawing/2014/main" id="{91FC37DA-01EA-434E-883C-0181718C9212}"/>
              </a:ext>
            </a:extLst>
          </p:cNvPr>
          <p:cNvSpPr>
            <a:spLocks noGrp="1" noChangeArrowheads="1"/>
          </p:cNvSpPr>
          <p:nvPr>
            <p:ph idx="1"/>
          </p:nvPr>
        </p:nvSpPr>
        <p:spPr>
          <a:xfrm>
            <a:off x="4800600" y="1825625"/>
            <a:ext cx="6553200" cy="4351338"/>
          </a:xfrm>
        </p:spPr>
        <p:txBody>
          <a:bodyPr/>
          <a:lstStyle/>
          <a:p>
            <a:pPr eaLnBrk="1" hangingPunct="1"/>
            <a:r>
              <a:rPr lang="en-US" altLang="de-DE" sz="3200">
                <a:latin typeface="Arial" panose="020B0604020202020204" pitchFamily="34" charset="0"/>
                <a:cs typeface="Arial" panose="020B0604020202020204" pitchFamily="34" charset="0"/>
              </a:rPr>
              <a:t>“Romanticist on the throne“</a:t>
            </a:r>
          </a:p>
          <a:p>
            <a:pPr eaLnBrk="1" hangingPunct="1"/>
            <a:r>
              <a:rPr lang="en-US" altLang="de-DE" sz="3200">
                <a:latin typeface="Arial" panose="020B0604020202020204" pitchFamily="34" charset="0"/>
                <a:cs typeface="Arial" panose="020B0604020202020204" pitchFamily="34" charset="0"/>
              </a:rPr>
              <a:t>Agricultural romantic who Relied on Junker support</a:t>
            </a:r>
          </a:p>
          <a:p>
            <a:pPr eaLnBrk="1" hangingPunct="1"/>
            <a:r>
              <a:rPr lang="en-US" altLang="de-DE" sz="3200">
                <a:latin typeface="Arial" panose="020B0604020202020204" pitchFamily="34" charset="0"/>
                <a:cs typeface="Arial" panose="020B0604020202020204" pitchFamily="34" charset="0"/>
              </a:rPr>
              <a:t>Nostalgic for Medieval Germany</a:t>
            </a:r>
          </a:p>
          <a:p>
            <a:pPr eaLnBrk="1" hangingPunct="1"/>
            <a:r>
              <a:rPr lang="en-US" altLang="de-DE" sz="3200">
                <a:latin typeface="Arial" panose="020B0604020202020204" pitchFamily="34" charset="0"/>
                <a:cs typeface="Arial" panose="020B0604020202020204" pitchFamily="34" charset="0"/>
              </a:rPr>
              <a:t>Loathed liberalism and industrialism</a:t>
            </a:r>
          </a:p>
          <a:p>
            <a:pPr eaLnBrk="1" hangingPunct="1"/>
            <a:r>
              <a:rPr lang="en-US" altLang="de-DE" sz="3200">
                <a:latin typeface="Arial" panose="020B0604020202020204" pitchFamily="34" charset="0"/>
                <a:cs typeface="Arial" panose="020B0604020202020204" pitchFamily="34" charset="0"/>
              </a:rPr>
              <a:t>Refused to create an elected legislative assembly. Refuted democracy altogether. </a:t>
            </a:r>
          </a:p>
        </p:txBody>
      </p:sp>
      <p:pic>
        <p:nvPicPr>
          <p:cNvPr id="60420" name="Picture 7" descr="Frederick Wilhelm IV - King of Prussia - 1840-61">
            <a:extLst>
              <a:ext uri="{FF2B5EF4-FFF2-40B4-BE49-F238E27FC236}">
                <a16:creationId xmlns:a16="http://schemas.microsoft.com/office/drawing/2014/main" id="{AA2FF4B7-E47C-4830-8558-223C08499531}"/>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r="943"/>
          <a:stretch>
            <a:fillRect/>
          </a:stretch>
        </p:blipFill>
        <p:spPr bwMode="auto">
          <a:xfrm>
            <a:off x="390525" y="1828800"/>
            <a:ext cx="3649663" cy="47974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C97D8CC6-73F0-4CEF-A76F-B6B298991295}"/>
              </a:ext>
            </a:extLst>
          </p:cNvPr>
          <p:cNvSpPr>
            <a:spLocks noGrp="1" noChangeArrowheads="1"/>
          </p:cNvSpPr>
          <p:nvPr>
            <p:ph type="title"/>
          </p:nvPr>
        </p:nvSpPr>
        <p:spPr/>
        <p:txBody>
          <a:bodyPr/>
          <a:lstStyle/>
          <a:p>
            <a:pPr eaLnBrk="1" hangingPunct="1"/>
            <a:r>
              <a:rPr lang="en-US" altLang="en-US" sz="3800">
                <a:latin typeface="Arial" panose="020B0604020202020204" pitchFamily="34" charset="0"/>
                <a:cs typeface="Arial" panose="020B0604020202020204" pitchFamily="34" charset="0"/>
              </a:rPr>
              <a:t>The Germans Follow the French</a:t>
            </a:r>
          </a:p>
        </p:txBody>
      </p:sp>
      <p:sp>
        <p:nvSpPr>
          <p:cNvPr id="61443" name="Rectangle 3">
            <a:extLst>
              <a:ext uri="{FF2B5EF4-FFF2-40B4-BE49-F238E27FC236}">
                <a16:creationId xmlns:a16="http://schemas.microsoft.com/office/drawing/2014/main" id="{9CD97CD2-A441-460B-A1EB-BD44F945F6EE}"/>
              </a:ext>
            </a:extLst>
          </p:cNvPr>
          <p:cNvSpPr>
            <a:spLocks noGrp="1" noChangeArrowheads="1"/>
          </p:cNvSpPr>
          <p:nvPr>
            <p:ph idx="1"/>
          </p:nvPr>
        </p:nvSpPr>
        <p:spPr/>
        <p:txBody>
          <a:bodyPr/>
          <a:lstStyle/>
          <a:p>
            <a:pPr eaLnBrk="1" hangingPunct="1"/>
            <a:r>
              <a:rPr lang="en-US" altLang="de-DE">
                <a:latin typeface="Arial" panose="020B0604020202020204" pitchFamily="34" charset="0"/>
                <a:cs typeface="Arial" panose="020B0604020202020204" pitchFamily="34" charset="0"/>
              </a:rPr>
              <a:t>Demands for liberalism, nationalism, constitutionalism, and democracy trace back decades in Germany, e.g. Hambacher Festival of 1832.</a:t>
            </a:r>
          </a:p>
          <a:p>
            <a:pPr eaLnBrk="1" hangingPunct="1"/>
            <a:r>
              <a:rPr lang="en-US" altLang="de-DE">
                <a:latin typeface="Arial" panose="020B0604020202020204" pitchFamily="34" charset="0"/>
                <a:cs typeface="Arial" panose="020B0604020202020204" pitchFamily="34" charset="0"/>
              </a:rPr>
              <a:t>After the French and Austrian revolutions, where two monarchs were forced to flee to England, many riots in German states:</a:t>
            </a:r>
          </a:p>
          <a:p>
            <a:pPr lvl="1" eaLnBrk="1" hangingPunct="1"/>
            <a:r>
              <a:rPr lang="en-US" altLang="de-DE" sz="2800">
                <a:latin typeface="Arial" panose="020B0604020202020204" pitchFamily="34" charset="0"/>
                <a:cs typeface="Arial" panose="020B0604020202020204" pitchFamily="34" charset="0"/>
              </a:rPr>
              <a:t>Mannheim, Württemberg, Hesse-Darmstadt, Nassau, Dresden…</a:t>
            </a:r>
          </a:p>
          <a:p>
            <a:pPr lvl="1" eaLnBrk="1" hangingPunct="1"/>
            <a:r>
              <a:rPr lang="en-US" altLang="de-DE" sz="2800">
                <a:latin typeface="Arial" panose="020B0604020202020204" pitchFamily="34" charset="0"/>
                <a:cs typeface="Arial" panose="020B0604020202020204" pitchFamily="34" charset="0"/>
              </a:rPr>
              <a:t>Even revolts in Baden &amp; Saxony, the more liberal German states</a:t>
            </a:r>
          </a:p>
          <a:p>
            <a:pPr lvl="1" eaLnBrk="1" hangingPunct="1"/>
            <a:r>
              <a:rPr lang="en-US" altLang="de-DE" sz="2800">
                <a:latin typeface="Arial" panose="020B0604020202020204" pitchFamily="34" charset="0"/>
                <a:cs typeface="Arial" panose="020B0604020202020204" pitchFamily="34" charset="0"/>
              </a:rPr>
              <a:t>Many German monarchs made promises. Few delivered. </a:t>
            </a:r>
          </a:p>
          <a:p>
            <a:pPr lvl="1" eaLnBrk="1" hangingPunct="1"/>
            <a:endParaRPr lang="en-US" altLang="de-DE" sz="2800">
              <a:latin typeface="Arial" panose="020B0604020202020204" pitchFamily="34" charset="0"/>
              <a:cs typeface="Arial" panose="020B0604020202020204" pitchFamily="34" charset="0"/>
            </a:endParaRPr>
          </a:p>
          <a:p>
            <a:pPr lvl="2" eaLnBrk="1" hangingPunct="1"/>
            <a:endParaRPr lang="en-US" altLang="de-DE" sz="2800">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3">
            <a:extLst>
              <a:ext uri="{FF2B5EF4-FFF2-40B4-BE49-F238E27FC236}">
                <a16:creationId xmlns:a16="http://schemas.microsoft.com/office/drawing/2014/main" id="{67509EF3-3F07-4CDF-90C6-D7D3406FD420}"/>
              </a:ext>
            </a:extLst>
          </p:cNvPr>
          <p:cNvSpPr>
            <a:spLocks noGrp="1"/>
          </p:cNvSpPr>
          <p:nvPr>
            <p:ph type="title"/>
          </p:nvPr>
        </p:nvSpPr>
        <p:spPr/>
        <p:txBody>
          <a:bodyPr/>
          <a:lstStyle/>
          <a:p>
            <a:pPr algn="ctr" eaLnBrk="1" hangingPunct="1"/>
            <a:r>
              <a:rPr lang="en-US" altLang="de-DE" b="1">
                <a:latin typeface="Arial" panose="020B0604020202020204" pitchFamily="34" charset="0"/>
                <a:cs typeface="Arial" panose="020B0604020202020204" pitchFamily="34" charset="0"/>
              </a:rPr>
              <a:t>Flashpoint Berlin</a:t>
            </a:r>
          </a:p>
        </p:txBody>
      </p:sp>
      <p:sp>
        <p:nvSpPr>
          <p:cNvPr id="62467" name="Content Placeholder 4">
            <a:extLst>
              <a:ext uri="{FF2B5EF4-FFF2-40B4-BE49-F238E27FC236}">
                <a16:creationId xmlns:a16="http://schemas.microsoft.com/office/drawing/2014/main" id="{9CD07E8E-A247-4BA0-87BB-B18771A9AF18}"/>
              </a:ext>
            </a:extLst>
          </p:cNvPr>
          <p:cNvSpPr>
            <a:spLocks noGrp="1"/>
          </p:cNvSpPr>
          <p:nvPr>
            <p:ph idx="1"/>
          </p:nvPr>
        </p:nvSpPr>
        <p:spPr/>
        <p:txBody>
          <a:bodyPr/>
          <a:lstStyle/>
          <a:p>
            <a:pPr eaLnBrk="1" hangingPunct="1"/>
            <a:r>
              <a:rPr lang="en-US" altLang="de-DE">
                <a:latin typeface="Arial" panose="020B0604020202020204" pitchFamily="34" charset="0"/>
                <a:cs typeface="Arial" panose="020B0604020202020204" pitchFamily="34" charset="0"/>
              </a:rPr>
              <a:t>13-21 March 1848, Berlin: a week of bloody protests. War in the Tiergarten. 254 dead. Bodies laid out in Gendarmenmarkt square. </a:t>
            </a:r>
          </a:p>
          <a:p>
            <a:pPr eaLnBrk="1" hangingPunct="1"/>
            <a:r>
              <a:rPr lang="en-US" altLang="de-DE">
                <a:latin typeface="Arial" panose="020B0604020202020204" pitchFamily="34" charset="0"/>
                <a:cs typeface="Arial" panose="020B0604020202020204" pitchFamily="34" charset="0"/>
              </a:rPr>
              <a:t>FW IV attended the funeral for the fallen civilian victims.</a:t>
            </a:r>
          </a:p>
          <a:p>
            <a:pPr lvl="1" eaLnBrk="1" hangingPunct="1"/>
            <a:r>
              <a:rPr lang="en-US" altLang="de-DE" sz="2800">
                <a:latin typeface="Arial" panose="020B0604020202020204" pitchFamily="34" charset="0"/>
                <a:cs typeface="Arial" panose="020B0604020202020204" pitchFamily="34" charset="0"/>
              </a:rPr>
              <a:t>Wore the tricolor, demonstrating allegiance to the movement</a:t>
            </a:r>
          </a:p>
          <a:p>
            <a:pPr lvl="1" eaLnBrk="1" hangingPunct="1"/>
            <a:r>
              <a:rPr lang="en-US" altLang="de-DE" sz="2800">
                <a:latin typeface="Arial" panose="020B0604020202020204" pitchFamily="34" charset="0"/>
                <a:cs typeface="Arial" panose="020B0604020202020204" pitchFamily="34" charset="0"/>
              </a:rPr>
              <a:t>Even promised to arm the citizens!</a:t>
            </a:r>
          </a:p>
          <a:p>
            <a:pPr lvl="1" eaLnBrk="1" hangingPunct="1"/>
            <a:r>
              <a:rPr lang="en-US" altLang="de-DE" sz="2800">
                <a:latin typeface="Arial" panose="020B0604020202020204" pitchFamily="34" charset="0"/>
                <a:cs typeface="Arial" panose="020B0604020202020204" pitchFamily="34" charset="0"/>
              </a:rPr>
              <a:t>Promised reform in a forthcoming Parliament…</a:t>
            </a:r>
          </a:p>
          <a:p>
            <a:pPr eaLnBrk="1" hangingPunct="1"/>
            <a:endParaRPr lang="en-US" altLang="de-DE"/>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49C2887-529A-4AB1-A89E-D0A56BEAA9D5}"/>
              </a:ext>
            </a:extLst>
          </p:cNvPr>
          <p:cNvSpPr>
            <a:spLocks noGrp="1" noChangeArrowheads="1"/>
          </p:cNvSpPr>
          <p:nvPr>
            <p:ph type="title"/>
          </p:nvPr>
        </p:nvSpPr>
        <p:spPr/>
        <p:txBody>
          <a:bodyPr/>
          <a:lstStyle/>
          <a:p>
            <a:pPr algn="ctr" eaLnBrk="1" hangingPunct="1"/>
            <a:r>
              <a:rPr lang="en-US" altLang="de-DE" sz="3800">
                <a:latin typeface="Arial" panose="020B0604020202020204" pitchFamily="34" charset="0"/>
                <a:cs typeface="Arial" panose="020B0604020202020204" pitchFamily="34" charset="0"/>
              </a:rPr>
              <a:t>A Citizen Militia on Parade in Berlin</a:t>
            </a:r>
          </a:p>
        </p:txBody>
      </p:sp>
      <p:pic>
        <p:nvPicPr>
          <p:cNvPr id="63491" name="Picture 2" descr="1848rev_Berlin">
            <a:extLst>
              <a:ext uri="{FF2B5EF4-FFF2-40B4-BE49-F238E27FC236}">
                <a16:creationId xmlns:a16="http://schemas.microsoft.com/office/drawing/2014/main" id="{D2AADB8D-9C10-4AC6-B5B5-30208B7FFF14}"/>
              </a:ext>
            </a:extLst>
          </p:cNvPr>
          <p:cNvPicPr>
            <a:picLocks noGrp="1" noChangeAspect="1" noChangeArrowheads="1"/>
          </p:cNvPicPr>
          <p:nvPr>
            <p:ph idx="1"/>
          </p:nvPr>
        </p:nvPicPr>
        <p:blipFill>
          <a:blip r:embed="rId2">
            <a:lum contrast="6000"/>
            <a:extLst>
              <a:ext uri="{28A0092B-C50C-407E-A947-70E740481C1C}">
                <a14:useLocalDpi xmlns:a14="http://schemas.microsoft.com/office/drawing/2010/main" val="0"/>
              </a:ext>
            </a:extLst>
          </a:blip>
          <a:srcRect/>
          <a:stretch>
            <a:fillRect/>
          </a:stretch>
        </p:blipFill>
        <p:spPr>
          <a:xfrm>
            <a:off x="2590800" y="1600200"/>
            <a:ext cx="6705600" cy="5024438"/>
          </a:xfr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Content Placeholder 5">
            <a:extLst>
              <a:ext uri="{FF2B5EF4-FFF2-40B4-BE49-F238E27FC236}">
                <a16:creationId xmlns:a16="http://schemas.microsoft.com/office/drawing/2014/main" id="{28F9505C-7680-4D80-97F4-5746A8E616B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52600" y="0"/>
            <a:ext cx="7924800" cy="6672263"/>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3D92B9BE-478A-4621-9B40-A6AB30BEB0BB}"/>
              </a:ext>
            </a:extLst>
          </p:cNvPr>
          <p:cNvSpPr>
            <a:spLocks noGrp="1" noChangeArrowheads="1"/>
          </p:cNvSpPr>
          <p:nvPr>
            <p:ph type="title"/>
          </p:nvPr>
        </p:nvSpPr>
        <p:spPr/>
        <p:txBody>
          <a:bodyPr/>
          <a:lstStyle/>
          <a:p>
            <a:pPr algn="ctr" eaLnBrk="1" hangingPunct="1"/>
            <a:r>
              <a:rPr lang="en-US" altLang="en-US" sz="2400">
                <a:latin typeface="Arial" panose="020B0604020202020204" pitchFamily="34" charset="0"/>
              </a:rPr>
              <a:t>Berliners celebrate on the barricades on Breitestrasse March 18, 1848 after FW IV ordered the troops to cease fire </a:t>
            </a:r>
          </a:p>
        </p:txBody>
      </p:sp>
      <p:sp>
        <p:nvSpPr>
          <p:cNvPr id="65539" name="Content Placeholder 1">
            <a:extLst>
              <a:ext uri="{FF2B5EF4-FFF2-40B4-BE49-F238E27FC236}">
                <a16:creationId xmlns:a16="http://schemas.microsoft.com/office/drawing/2014/main" id="{C191009F-0E9C-4253-84F3-5E94339294F7}"/>
              </a:ext>
            </a:extLst>
          </p:cNvPr>
          <p:cNvSpPr>
            <a:spLocks noGrp="1"/>
          </p:cNvSpPr>
          <p:nvPr>
            <p:ph idx="1"/>
          </p:nvPr>
        </p:nvSpPr>
        <p:spPr/>
        <p:txBody>
          <a:bodyPr/>
          <a:lstStyle/>
          <a:p>
            <a:endParaRPr lang="en-US" altLang="en-US"/>
          </a:p>
        </p:txBody>
      </p:sp>
      <p:pic>
        <p:nvPicPr>
          <p:cNvPr id="65540" name="Picture 3" descr="1848_03_18a">
            <a:extLst>
              <a:ext uri="{FF2B5EF4-FFF2-40B4-BE49-F238E27FC236}">
                <a16:creationId xmlns:a16="http://schemas.microsoft.com/office/drawing/2014/main" id="{6F48011A-9863-43A3-999C-01EE33962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74775"/>
            <a:ext cx="6705600"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Berlin 1848">
            <a:extLst>
              <a:ext uri="{FF2B5EF4-FFF2-40B4-BE49-F238E27FC236}">
                <a16:creationId xmlns:a16="http://schemas.microsoft.com/office/drawing/2014/main" id="{786A77E4-EA08-419E-BDC5-673ECD585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213" y="457200"/>
            <a:ext cx="947578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a:extLst>
              <a:ext uri="{FF2B5EF4-FFF2-40B4-BE49-F238E27FC236}">
                <a16:creationId xmlns:a16="http://schemas.microsoft.com/office/drawing/2014/main" id="{00A16A8E-A463-45AD-AD1A-B87C91E8BA9B}"/>
              </a:ext>
            </a:extLst>
          </p:cNvPr>
          <p:cNvSpPr>
            <a:spLocks noChangeArrowheads="1"/>
          </p:cNvSpPr>
          <p:nvPr/>
        </p:nvSpPr>
        <p:spPr bwMode="auto">
          <a:xfrm>
            <a:off x="2667000" y="6172200"/>
            <a:ext cx="6357938" cy="457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de-DE" sz="2400">
                <a:solidFill>
                  <a:schemeClr val="tx2"/>
                </a:solidFill>
                <a:latin typeface="Times New Roman" panose="02020603050405020304" pitchFamily="18" charset="0"/>
                <a:cs typeface="Arial" panose="020B0604020202020204" pitchFamily="34" charset="0"/>
              </a:rPr>
              <a:t>Police Breaking Up a Demonstration, Berlin, 1848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D6B971A8-BA54-4927-A06A-D4C83A641BA5}"/>
              </a:ext>
            </a:extLst>
          </p:cNvPr>
          <p:cNvSpPr>
            <a:spLocks noGrp="1" noChangeArrowheads="1"/>
          </p:cNvSpPr>
          <p:nvPr>
            <p:ph type="title"/>
          </p:nvPr>
        </p:nvSpPr>
        <p:spPr/>
        <p:txBody>
          <a:bodyPr/>
          <a:lstStyle/>
          <a:p>
            <a:pPr eaLnBrk="1" hangingPunct="1"/>
            <a:r>
              <a:rPr lang="en-US" altLang="de-DE" sz="3400">
                <a:latin typeface="Arial" panose="020B0604020202020204" pitchFamily="34" charset="0"/>
                <a:cs typeface="Arial" panose="020B0604020202020204" pitchFamily="34" charset="0"/>
              </a:rPr>
              <a:t>Funeral for Berlin Freedom Fighters, Freidrichshain </a:t>
            </a:r>
          </a:p>
        </p:txBody>
      </p:sp>
      <p:pic>
        <p:nvPicPr>
          <p:cNvPr id="68611" name="Picture 4" descr="funeral for Berlin's freedom fighters">
            <a:extLst>
              <a:ext uri="{FF2B5EF4-FFF2-40B4-BE49-F238E27FC236}">
                <a16:creationId xmlns:a16="http://schemas.microsoft.com/office/drawing/2014/main" id="{E7B96380-5D1C-4095-BA47-ADDAB7177A89}"/>
              </a:ext>
            </a:extLst>
          </p:cNvPr>
          <p:cNvPicPr>
            <a:picLocks noGrp="1" noChangeAspect="1" noChangeArrowheads="1"/>
          </p:cNvPicPr>
          <p:nvPr>
            <p:ph idx="1"/>
          </p:nvPr>
        </p:nvPicPr>
        <p:blipFill>
          <a:blip r:embed="rId2">
            <a:lum bright="18000" contrast="6000"/>
            <a:extLst>
              <a:ext uri="{28A0092B-C50C-407E-A947-70E740481C1C}">
                <a14:useLocalDpi xmlns:a14="http://schemas.microsoft.com/office/drawing/2010/main" val="0"/>
              </a:ext>
            </a:extLst>
          </a:blip>
          <a:srcRect/>
          <a:stretch>
            <a:fillRect/>
          </a:stretch>
        </p:blipFill>
        <p:spPr>
          <a:xfrm>
            <a:off x="2133600" y="1447800"/>
            <a:ext cx="7429500" cy="5111750"/>
          </a:xfrm>
          <a:noFill/>
          <a:ln>
            <a:solidFill>
              <a:schemeClr val="tx2"/>
            </a:solid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706B7F0F-B2E9-4E0A-9548-DA801988F58F}"/>
              </a:ext>
            </a:extLst>
          </p:cNvPr>
          <p:cNvSpPr>
            <a:spLocks noGrp="1" noChangeArrowheads="1"/>
          </p:cNvSpPr>
          <p:nvPr>
            <p:ph type="title"/>
          </p:nvPr>
        </p:nvSpPr>
        <p:spPr>
          <a:xfrm>
            <a:off x="812800" y="76200"/>
            <a:ext cx="10515600" cy="1325563"/>
          </a:xfrm>
        </p:spPr>
        <p:txBody>
          <a:bodyPr/>
          <a:lstStyle/>
          <a:p>
            <a:pPr algn="ctr" eaLnBrk="1" hangingPunct="1"/>
            <a:r>
              <a:rPr lang="en-US" altLang="en-US" sz="2800">
                <a:latin typeface="Arial" panose="020B0604020202020204" pitchFamily="34" charset="0"/>
              </a:rPr>
              <a:t>“A New Method for Granting a Constitution” </a:t>
            </a:r>
            <a:br>
              <a:rPr lang="en-US" altLang="en-US" sz="2800">
                <a:latin typeface="Arial" panose="020B0604020202020204" pitchFamily="34" charset="0"/>
              </a:rPr>
            </a:br>
            <a:r>
              <a:rPr lang="en-US" altLang="en-US" sz="2800">
                <a:latin typeface="Arial" panose="020B0604020202020204" pitchFamily="34" charset="0"/>
              </a:rPr>
              <a:t>(Berlin, December 1848)</a:t>
            </a:r>
          </a:p>
        </p:txBody>
      </p:sp>
      <p:sp>
        <p:nvSpPr>
          <p:cNvPr id="69635" name="Content Placeholder 2">
            <a:extLst>
              <a:ext uri="{FF2B5EF4-FFF2-40B4-BE49-F238E27FC236}">
                <a16:creationId xmlns:a16="http://schemas.microsoft.com/office/drawing/2014/main" id="{5BFF7145-0238-4D21-816E-15F25458A248}"/>
              </a:ext>
            </a:extLst>
          </p:cNvPr>
          <p:cNvSpPr>
            <a:spLocks noGrp="1"/>
          </p:cNvSpPr>
          <p:nvPr>
            <p:ph idx="1"/>
          </p:nvPr>
        </p:nvSpPr>
        <p:spPr/>
        <p:txBody>
          <a:bodyPr/>
          <a:lstStyle/>
          <a:p>
            <a:endParaRPr lang="en-US" altLang="en-US"/>
          </a:p>
        </p:txBody>
      </p:sp>
      <p:pic>
        <p:nvPicPr>
          <p:cNvPr id="69636" name="Picture 3" descr="1850_constitution">
            <a:extLst>
              <a:ext uri="{FF2B5EF4-FFF2-40B4-BE49-F238E27FC236}">
                <a16:creationId xmlns:a16="http://schemas.microsoft.com/office/drawing/2014/main" id="{5C4660E4-7068-4FFF-85C1-93DC6C6ECD70}"/>
              </a:ext>
            </a:extLst>
          </p:cNvPr>
          <p:cNvPicPr>
            <a:picLocks noChangeAspect="1" noChangeArrowheads="1"/>
          </p:cNvPicPr>
          <p:nvPr/>
        </p:nvPicPr>
        <p:blipFill>
          <a:blip r:embed="rId3">
            <a:lum bright="-10000" contrast="-12000"/>
            <a:extLst>
              <a:ext uri="{28A0092B-C50C-407E-A947-70E740481C1C}">
                <a14:useLocalDpi xmlns:a14="http://schemas.microsoft.com/office/drawing/2010/main" val="0"/>
              </a:ext>
            </a:extLst>
          </a:blip>
          <a:srcRect/>
          <a:stretch>
            <a:fillRect/>
          </a:stretch>
        </p:blipFill>
        <p:spPr bwMode="auto">
          <a:xfrm>
            <a:off x="2438400" y="1325563"/>
            <a:ext cx="7962900" cy="541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416EF90-A78A-4E24-A8B9-6E2E5DCB791B}"/>
              </a:ext>
            </a:extLst>
          </p:cNvPr>
          <p:cNvSpPr>
            <a:spLocks noGrp="1" noChangeArrowheads="1"/>
          </p:cNvSpPr>
          <p:nvPr>
            <p:ph type="title"/>
          </p:nvPr>
        </p:nvSpPr>
        <p:spPr/>
        <p:txBody>
          <a:bodyPr/>
          <a:lstStyle/>
          <a:p>
            <a:pPr eaLnBrk="1" hangingPunct="1"/>
            <a:r>
              <a:rPr lang="en-US" altLang="de-DE" sz="3800">
                <a:latin typeface="Arial" panose="020B0604020202020204" pitchFamily="34" charset="0"/>
                <a:cs typeface="Arial" panose="020B0604020202020204" pitchFamily="34" charset="0"/>
              </a:rPr>
              <a:t>Causes of 1848 Revolutions: Long Term </a:t>
            </a:r>
          </a:p>
        </p:txBody>
      </p:sp>
      <p:sp>
        <p:nvSpPr>
          <p:cNvPr id="23555" name="Rectangle 3">
            <a:extLst>
              <a:ext uri="{FF2B5EF4-FFF2-40B4-BE49-F238E27FC236}">
                <a16:creationId xmlns:a16="http://schemas.microsoft.com/office/drawing/2014/main" id="{02A85400-59F3-4A0D-98BE-36F4920E0078}"/>
              </a:ext>
            </a:extLst>
          </p:cNvPr>
          <p:cNvSpPr>
            <a:spLocks noGrp="1" noChangeArrowheads="1"/>
          </p:cNvSpPr>
          <p:nvPr>
            <p:ph idx="1"/>
          </p:nvPr>
        </p:nvSpPr>
        <p:spPr/>
        <p:txBody>
          <a:bodyPr/>
          <a:lstStyle/>
          <a:p>
            <a:pPr eaLnBrk="1" hangingPunct="1"/>
            <a:r>
              <a:rPr lang="en-US" altLang="de-DE">
                <a:latin typeface="Arial" panose="020B0604020202020204" pitchFamily="34" charset="0"/>
                <a:cs typeface="Arial" panose="020B0604020202020204" pitchFamily="34" charset="0"/>
              </a:rPr>
              <a:t>Industrialization</a:t>
            </a:r>
          </a:p>
          <a:p>
            <a:pPr lvl="1" eaLnBrk="1" hangingPunct="1"/>
            <a:r>
              <a:rPr lang="en-US" altLang="de-DE" sz="2800">
                <a:latin typeface="Arial" panose="020B0604020202020204" pitchFamily="34" charset="0"/>
                <a:cs typeface="Arial" panose="020B0604020202020204" pitchFamily="34" charset="0"/>
              </a:rPr>
              <a:t>Challenged rulers</a:t>
            </a:r>
          </a:p>
          <a:p>
            <a:pPr lvl="1" eaLnBrk="1" hangingPunct="1"/>
            <a:r>
              <a:rPr lang="en-US" altLang="de-DE" sz="2800">
                <a:latin typeface="Arial" panose="020B0604020202020204" pitchFamily="34" charset="0"/>
                <a:cs typeface="Arial" panose="020B0604020202020204" pitchFamily="34" charset="0"/>
              </a:rPr>
              <a:t>Challenges artisan class</a:t>
            </a:r>
          </a:p>
          <a:p>
            <a:pPr lvl="1" eaLnBrk="1" hangingPunct="1"/>
            <a:r>
              <a:rPr lang="en-US" altLang="de-DE" sz="2800">
                <a:latin typeface="Arial" panose="020B0604020202020204" pitchFamily="34" charset="0"/>
                <a:cs typeface="Arial" panose="020B0604020202020204" pitchFamily="34" charset="0"/>
              </a:rPr>
              <a:t>Rapid urbanization</a:t>
            </a:r>
          </a:p>
          <a:p>
            <a:pPr eaLnBrk="1" hangingPunct="1"/>
            <a:r>
              <a:rPr lang="en-US" altLang="de-DE">
                <a:latin typeface="Arial" panose="020B0604020202020204" pitchFamily="34" charset="0"/>
                <a:cs typeface="Arial" panose="020B0604020202020204" pitchFamily="34" charset="0"/>
              </a:rPr>
              <a:t>Population doubled in18</a:t>
            </a:r>
            <a:r>
              <a:rPr lang="en-US" altLang="de-DE" baseline="30000">
                <a:latin typeface="Arial" panose="020B0604020202020204" pitchFamily="34" charset="0"/>
                <a:cs typeface="Arial" panose="020B0604020202020204" pitchFamily="34" charset="0"/>
              </a:rPr>
              <a:t>th</a:t>
            </a:r>
            <a:r>
              <a:rPr lang="en-US" altLang="de-DE">
                <a:latin typeface="Arial" panose="020B0604020202020204" pitchFamily="34" charset="0"/>
                <a:cs typeface="Arial" panose="020B0604020202020204" pitchFamily="34" charset="0"/>
              </a:rPr>
              <a:t> C.</a:t>
            </a:r>
            <a:endParaRPr lang="en-US" altLang="de-DE" baseline="30000">
              <a:latin typeface="Arial" panose="020B0604020202020204" pitchFamily="34" charset="0"/>
              <a:cs typeface="Arial" panose="020B0604020202020204" pitchFamily="34" charset="0"/>
            </a:endParaRPr>
          </a:p>
          <a:p>
            <a:pPr lvl="1" eaLnBrk="1" hangingPunct="1"/>
            <a:r>
              <a:rPr lang="en-US" altLang="de-DE" sz="2800">
                <a:latin typeface="Arial" panose="020B0604020202020204" pitchFamily="34" charset="0"/>
                <a:cs typeface="Arial" panose="020B0604020202020204" pitchFamily="34" charset="0"/>
              </a:rPr>
              <a:t>Food supply problems </a:t>
            </a:r>
            <a:endParaRPr lang="en-US" altLang="de-DE" sz="2800">
              <a:solidFill>
                <a:srgbClr val="FF0000"/>
              </a:solidFill>
              <a:latin typeface="Arial" panose="020B0604020202020204" pitchFamily="34" charset="0"/>
              <a:cs typeface="Arial" panose="020B0604020202020204" pitchFamily="34" charset="0"/>
              <a:sym typeface="Wingdings" panose="05000000000000000000" pitchFamily="2" charset="2"/>
            </a:endParaRPr>
          </a:p>
        </p:txBody>
      </p:sp>
      <p:sp>
        <p:nvSpPr>
          <p:cNvPr id="23556" name="Content Placeholder 3">
            <a:extLst>
              <a:ext uri="{FF2B5EF4-FFF2-40B4-BE49-F238E27FC236}">
                <a16:creationId xmlns:a16="http://schemas.microsoft.com/office/drawing/2014/main" id="{11A1F13F-AE5A-439E-8431-827F96768B29}"/>
              </a:ext>
            </a:extLst>
          </p:cNvPr>
          <p:cNvSpPr>
            <a:spLocks noGrp="1"/>
          </p:cNvSpPr>
          <p:nvPr>
            <p:ph sz="half" idx="4294967295"/>
          </p:nvPr>
        </p:nvSpPr>
        <p:spPr>
          <a:xfrm>
            <a:off x="6784975" y="1825625"/>
            <a:ext cx="5407025" cy="5257800"/>
          </a:xfrm>
        </p:spPr>
        <p:txBody>
          <a:bodyPr/>
          <a:lstStyle/>
          <a:p>
            <a:pPr eaLnBrk="1" hangingPunct="1"/>
            <a:r>
              <a:rPr lang="en-US" altLang="de-DE">
                <a:latin typeface="Arial" panose="020B0604020202020204" pitchFamily="34" charset="0"/>
                <a:cs typeface="Arial" panose="020B0604020202020204" pitchFamily="34" charset="0"/>
              </a:rPr>
              <a:t>Ideological Challenges</a:t>
            </a:r>
          </a:p>
          <a:p>
            <a:pPr lvl="1" eaLnBrk="1" hangingPunct="1"/>
            <a:r>
              <a:rPr lang="en-US" altLang="de-DE" sz="2800">
                <a:latin typeface="Arial" panose="020B0604020202020204" pitchFamily="34" charset="0"/>
                <a:cs typeface="Arial" panose="020B0604020202020204" pitchFamily="34" charset="0"/>
              </a:rPr>
              <a:t>Liberalism, nationalism, democracy, socialism</a:t>
            </a:r>
          </a:p>
          <a:p>
            <a:pPr lvl="1" eaLnBrk="1" hangingPunct="1"/>
            <a:r>
              <a:rPr lang="en-US" altLang="de-DE" sz="2800">
                <a:latin typeface="Arial" panose="020B0604020202020204" pitchFamily="34" charset="0"/>
                <a:cs typeface="Arial" panose="020B0604020202020204" pitchFamily="34" charset="0"/>
              </a:rPr>
              <a:t>Romanticism</a:t>
            </a:r>
          </a:p>
          <a:p>
            <a:pPr eaLnBrk="1" hangingPunct="1"/>
            <a:r>
              <a:rPr lang="en-US" altLang="de-DE">
                <a:latin typeface="Arial" panose="020B0604020202020204" pitchFamily="34" charset="0"/>
                <a:cs typeface="Arial" panose="020B0604020202020204" pitchFamily="34" charset="0"/>
              </a:rPr>
              <a:t>Repressive Measures</a:t>
            </a:r>
          </a:p>
          <a:p>
            <a:pPr lvl="1" eaLnBrk="1" hangingPunct="1"/>
            <a:r>
              <a:rPr lang="en-US" altLang="de-DE" sz="2800">
                <a:latin typeface="Arial" panose="020B0604020202020204" pitchFamily="34" charset="0"/>
                <a:cs typeface="Arial" panose="020B0604020202020204" pitchFamily="34" charset="0"/>
              </a:rPr>
              <a:t>Carlsbad Decrees </a:t>
            </a:r>
          </a:p>
          <a:p>
            <a:pPr lvl="1" eaLnBrk="1" hangingPunct="1"/>
            <a:r>
              <a:rPr lang="en-US" altLang="de-DE" sz="2800">
                <a:latin typeface="Arial" panose="020B0604020202020204" pitchFamily="34" charset="0"/>
                <a:cs typeface="Arial" panose="020B0604020202020204" pitchFamily="34" charset="0"/>
              </a:rPr>
              <a:t>Secret police created in many European states</a:t>
            </a:r>
          </a:p>
          <a:p>
            <a:endParaRPr lang="en-US" altLang="de-DE"/>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4">
            <a:extLst>
              <a:ext uri="{FF2B5EF4-FFF2-40B4-BE49-F238E27FC236}">
                <a16:creationId xmlns:a16="http://schemas.microsoft.com/office/drawing/2014/main" id="{B3DBF46D-69D6-426A-B7B8-6A84C2AC16CA}"/>
              </a:ext>
            </a:extLst>
          </p:cNvPr>
          <p:cNvSpPr>
            <a:spLocks noGrp="1"/>
          </p:cNvSpPr>
          <p:nvPr>
            <p:ph type="title"/>
          </p:nvPr>
        </p:nvSpPr>
        <p:spPr/>
        <p:txBody>
          <a:bodyPr/>
          <a:lstStyle/>
          <a:p>
            <a:pPr eaLnBrk="1" hangingPunct="1"/>
            <a:r>
              <a:rPr lang="en-US" altLang="de-DE"/>
              <a:t>Frankfurt Parliament (1848-49)</a:t>
            </a:r>
            <a:br>
              <a:rPr lang="en-US" altLang="de-DE"/>
            </a:br>
            <a:endParaRPr lang="en-US" altLang="de-DE"/>
          </a:p>
        </p:txBody>
      </p:sp>
      <p:sp>
        <p:nvSpPr>
          <p:cNvPr id="71683" name="Content Placeholder 5">
            <a:extLst>
              <a:ext uri="{FF2B5EF4-FFF2-40B4-BE49-F238E27FC236}">
                <a16:creationId xmlns:a16="http://schemas.microsoft.com/office/drawing/2014/main" id="{502ADD22-5EA7-4141-8130-E2FECB649D54}"/>
              </a:ext>
            </a:extLst>
          </p:cNvPr>
          <p:cNvSpPr>
            <a:spLocks noGrp="1"/>
          </p:cNvSpPr>
          <p:nvPr>
            <p:ph idx="1"/>
          </p:nvPr>
        </p:nvSpPr>
        <p:spPr>
          <a:xfrm>
            <a:off x="457200" y="1295400"/>
            <a:ext cx="11277600" cy="4881563"/>
          </a:xfrm>
        </p:spPr>
        <p:txBody>
          <a:bodyPr/>
          <a:lstStyle/>
          <a:p>
            <a:pPr eaLnBrk="1" hangingPunct="1"/>
            <a:r>
              <a:rPr lang="en-US" altLang="de-DE"/>
              <a:t>From Hambach on, “Germany” </a:t>
            </a:r>
            <a:r>
              <a:rPr lang="en-US" altLang="de-DE">
                <a:solidFill>
                  <a:srgbClr val="FF0000"/>
                </a:solidFill>
              </a:rPr>
              <a:t>careened from crisis to crisis</a:t>
            </a:r>
          </a:p>
          <a:p>
            <a:pPr lvl="1" eaLnBrk="1" hangingPunct="1"/>
            <a:r>
              <a:rPr lang="en-US" altLang="de-DE"/>
              <a:t>Schleswig and Holstein problems</a:t>
            </a:r>
          </a:p>
          <a:p>
            <a:pPr lvl="1" eaLnBrk="1" hangingPunct="1"/>
            <a:r>
              <a:rPr lang="en-US" altLang="de-DE"/>
              <a:t>Poor harvests</a:t>
            </a:r>
          </a:p>
          <a:p>
            <a:pPr lvl="1" eaLnBrk="1" hangingPunct="1"/>
            <a:r>
              <a:rPr lang="en-US" altLang="de-DE"/>
              <a:t>Cholera Epidemic </a:t>
            </a:r>
          </a:p>
          <a:p>
            <a:pPr lvl="1" eaLnBrk="1" hangingPunct="1"/>
            <a:r>
              <a:rPr lang="en-US" altLang="de-DE"/>
              <a:t>Pains of industrialization and urbanization </a:t>
            </a:r>
          </a:p>
          <a:p>
            <a:pPr lvl="1" eaLnBrk="1" hangingPunct="1"/>
            <a:r>
              <a:rPr lang="en-US" altLang="de-DE"/>
              <a:t>Growth of </a:t>
            </a:r>
            <a:r>
              <a:rPr lang="en-US" altLang="de-DE" b="1">
                <a:solidFill>
                  <a:srgbClr val="FF0000"/>
                </a:solidFill>
              </a:rPr>
              <a:t>Veriene</a:t>
            </a:r>
          </a:p>
          <a:p>
            <a:pPr lvl="1" eaLnBrk="1" hangingPunct="1"/>
            <a:r>
              <a:rPr lang="en-US" altLang="de-DE"/>
              <a:t>Bloody Revolts in Europe</a:t>
            </a:r>
          </a:p>
          <a:p>
            <a:pPr eaLnBrk="1" hangingPunct="1"/>
            <a:r>
              <a:rPr lang="en-US" altLang="de-DE"/>
              <a:t>In the meantime, The Bundestag was made up of representatives of the individual princes and was the only institution representing the German Confederation. </a:t>
            </a:r>
          </a:p>
          <a:p>
            <a:pPr eaLnBrk="1" hangingPunct="1"/>
            <a:endParaRPr lang="en-US" altLang="de-DE"/>
          </a:p>
          <a:p>
            <a:pPr eaLnBrk="1" hangingPunct="1"/>
            <a:endParaRPr lang="en-US" altLang="de-DE"/>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60129780-8CA9-4AEA-9B8C-6794FD1B967B}"/>
              </a:ext>
            </a:extLst>
          </p:cNvPr>
          <p:cNvSpPr>
            <a:spLocks noGrp="1"/>
          </p:cNvSpPr>
          <p:nvPr>
            <p:ph type="title"/>
          </p:nvPr>
        </p:nvSpPr>
        <p:spPr/>
        <p:txBody>
          <a:bodyPr/>
          <a:lstStyle/>
          <a:p>
            <a:endParaRPr lang="en-US" altLang="en-US"/>
          </a:p>
        </p:txBody>
      </p:sp>
      <p:pic>
        <p:nvPicPr>
          <p:cNvPr id="72707" name="Content Placeholder 3">
            <a:extLst>
              <a:ext uri="{FF2B5EF4-FFF2-40B4-BE49-F238E27FC236}">
                <a16:creationId xmlns:a16="http://schemas.microsoft.com/office/drawing/2014/main" id="{EFC43150-ACB5-4CA4-A72F-9F7CBE140BB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228600"/>
            <a:ext cx="8859838" cy="63246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4">
            <a:extLst>
              <a:ext uri="{FF2B5EF4-FFF2-40B4-BE49-F238E27FC236}">
                <a16:creationId xmlns:a16="http://schemas.microsoft.com/office/drawing/2014/main" id="{24F36D32-07E3-4691-A601-749E28A448C4}"/>
              </a:ext>
            </a:extLst>
          </p:cNvPr>
          <p:cNvSpPr>
            <a:spLocks noGrp="1"/>
          </p:cNvSpPr>
          <p:nvPr>
            <p:ph type="title"/>
          </p:nvPr>
        </p:nvSpPr>
        <p:spPr/>
        <p:txBody>
          <a:bodyPr/>
          <a:lstStyle/>
          <a:p>
            <a:pPr eaLnBrk="1" hangingPunct="1"/>
            <a:r>
              <a:rPr lang="en-US" altLang="de-DE"/>
              <a:t>Demands of Frankfurt Parliament (1848-49)</a:t>
            </a:r>
            <a:br>
              <a:rPr lang="en-US" altLang="de-DE"/>
            </a:br>
            <a:endParaRPr lang="en-US" altLang="de-DE"/>
          </a:p>
        </p:txBody>
      </p:sp>
      <p:sp>
        <p:nvSpPr>
          <p:cNvPr id="73731" name="Content Placeholder 5">
            <a:extLst>
              <a:ext uri="{FF2B5EF4-FFF2-40B4-BE49-F238E27FC236}">
                <a16:creationId xmlns:a16="http://schemas.microsoft.com/office/drawing/2014/main" id="{F445A81F-6852-4A9A-94A9-681E8708DC4A}"/>
              </a:ext>
            </a:extLst>
          </p:cNvPr>
          <p:cNvSpPr>
            <a:spLocks noGrp="1"/>
          </p:cNvSpPr>
          <p:nvPr>
            <p:ph idx="1"/>
          </p:nvPr>
        </p:nvSpPr>
        <p:spPr/>
        <p:txBody>
          <a:bodyPr/>
          <a:lstStyle/>
          <a:p>
            <a:pPr marL="0" indent="0" eaLnBrk="1" hangingPunct="1">
              <a:buFont typeface="Arial" panose="020B0604020202020204" pitchFamily="34" charset="0"/>
              <a:buNone/>
            </a:pPr>
            <a:r>
              <a:rPr lang="en-US" altLang="de-DE" sz="3600"/>
              <a:t>Demands:</a:t>
            </a:r>
          </a:p>
          <a:p>
            <a:pPr marL="1200150" lvl="1" indent="-742950" eaLnBrk="1" hangingPunct="1">
              <a:buFont typeface="Calibri Light" panose="020F0302020204030204" pitchFamily="34" charset="0"/>
              <a:buAutoNum type="arabicPeriod"/>
            </a:pPr>
            <a:r>
              <a:rPr lang="en-US" altLang="de-DE" sz="3600"/>
              <a:t>basic civil rights, regardless of property </a:t>
            </a:r>
          </a:p>
          <a:p>
            <a:pPr marL="1200150" lvl="1" indent="-742950" eaLnBrk="1" hangingPunct="1">
              <a:buFont typeface="Calibri Light" panose="020F0302020204030204" pitchFamily="34" charset="0"/>
              <a:buAutoNum type="arabicPeriod"/>
            </a:pPr>
            <a:r>
              <a:rPr lang="en-US" altLang="de-DE" sz="3600"/>
              <a:t>liberal governments</a:t>
            </a:r>
          </a:p>
          <a:p>
            <a:pPr marL="1200150" lvl="1" indent="-742950" eaLnBrk="1" hangingPunct="1">
              <a:buFont typeface="Calibri Light" panose="020F0302020204030204" pitchFamily="34" charset="0"/>
              <a:buAutoNum type="arabicPeriod"/>
            </a:pPr>
            <a:r>
              <a:rPr lang="en-US" altLang="de-DE" sz="3600"/>
              <a:t>creation of a German nation-state, with a pan-German constitution and a popular assembly.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4">
            <a:extLst>
              <a:ext uri="{FF2B5EF4-FFF2-40B4-BE49-F238E27FC236}">
                <a16:creationId xmlns:a16="http://schemas.microsoft.com/office/drawing/2014/main" id="{4FD3AED8-3FD7-4ABD-A536-C54F0077EDB9}"/>
              </a:ext>
            </a:extLst>
          </p:cNvPr>
          <p:cNvSpPr>
            <a:spLocks noGrp="1"/>
          </p:cNvSpPr>
          <p:nvPr>
            <p:ph type="title"/>
          </p:nvPr>
        </p:nvSpPr>
        <p:spPr/>
        <p:txBody>
          <a:bodyPr/>
          <a:lstStyle/>
          <a:p>
            <a:pPr eaLnBrk="1" hangingPunct="1"/>
            <a:r>
              <a:rPr lang="en-US" altLang="de-DE"/>
              <a:t>Frankfurt Parliament (1848-49)</a:t>
            </a:r>
            <a:br>
              <a:rPr lang="en-US" altLang="de-DE"/>
            </a:br>
            <a:endParaRPr lang="en-US" altLang="de-DE"/>
          </a:p>
        </p:txBody>
      </p:sp>
      <p:sp>
        <p:nvSpPr>
          <p:cNvPr id="74755" name="Content Placeholder 5">
            <a:extLst>
              <a:ext uri="{FF2B5EF4-FFF2-40B4-BE49-F238E27FC236}">
                <a16:creationId xmlns:a16="http://schemas.microsoft.com/office/drawing/2014/main" id="{3C35AF18-12C6-4269-A51C-A30CC5EDF8E4}"/>
              </a:ext>
            </a:extLst>
          </p:cNvPr>
          <p:cNvSpPr>
            <a:spLocks noGrp="1"/>
          </p:cNvSpPr>
          <p:nvPr>
            <p:ph idx="1"/>
          </p:nvPr>
        </p:nvSpPr>
        <p:spPr/>
        <p:txBody>
          <a:bodyPr/>
          <a:lstStyle/>
          <a:p>
            <a:pPr eaLnBrk="1" hangingPunct="1"/>
            <a:r>
              <a:rPr lang="en-US" altLang="de-DE"/>
              <a:t>To meet these demands, a </a:t>
            </a:r>
            <a:r>
              <a:rPr lang="en-US" altLang="de-DE" i="1">
                <a:solidFill>
                  <a:srgbClr val="FF0000"/>
                </a:solidFill>
              </a:rPr>
              <a:t>Vorparlament</a:t>
            </a:r>
            <a:r>
              <a:rPr lang="en-US" altLang="de-DE"/>
              <a:t> met in </a:t>
            </a:r>
            <a:r>
              <a:rPr lang="en-US" altLang="de-DE">
                <a:solidFill>
                  <a:srgbClr val="FF0000"/>
                </a:solidFill>
              </a:rPr>
              <a:t>Paulskirche</a:t>
            </a:r>
            <a:r>
              <a:rPr lang="en-US" altLang="de-DE"/>
              <a:t> (St Paul's Church) in Frankfurt from 31 March to 3 April</a:t>
            </a:r>
          </a:p>
          <a:p>
            <a:pPr eaLnBrk="1" hangingPunct="1"/>
            <a:r>
              <a:rPr lang="en-US" altLang="de-DE"/>
              <a:t>585 members were elected </a:t>
            </a:r>
          </a:p>
          <a:p>
            <a:pPr lvl="1" eaLnBrk="1" hangingPunct="1"/>
            <a:r>
              <a:rPr lang="en-US" altLang="de-DE"/>
              <a:t>Each electoral district had their own voting rules and qualifications </a:t>
            </a:r>
          </a:p>
          <a:p>
            <a:pPr lvl="1" eaLnBrk="1" hangingPunct="1"/>
            <a:r>
              <a:rPr lang="en-US" altLang="de-DE"/>
              <a:t>About 85% of men could have voted</a:t>
            </a:r>
          </a:p>
          <a:p>
            <a:pPr lvl="1" eaLnBrk="1" hangingPunct="1"/>
            <a:r>
              <a:rPr lang="en-US" altLang="de-DE"/>
              <a:t>95% of deputies had the </a:t>
            </a:r>
            <a:r>
              <a:rPr lang="en-US" altLang="de-DE" i="1"/>
              <a:t>abitur</a:t>
            </a:r>
            <a:endParaRPr lang="en-US" altLang="de-DE"/>
          </a:p>
          <a:p>
            <a:pPr lvl="1" eaLnBrk="1" hangingPunct="1"/>
            <a:r>
              <a:rPr lang="en-US" altLang="de-DE"/>
              <a:t>80% had been to university</a:t>
            </a:r>
          </a:p>
          <a:p>
            <a:pPr lvl="1" eaLnBrk="1" hangingPunct="1"/>
            <a:r>
              <a:rPr lang="en-US" altLang="de-DE"/>
              <a:t>50% studied law</a:t>
            </a:r>
          </a:p>
          <a:p>
            <a:pPr lvl="1" eaLnBrk="1" hangingPunct="1"/>
            <a:r>
              <a:rPr lang="en-US" altLang="de-DE"/>
              <a:t>4 were of the Gottingen 7</a:t>
            </a:r>
          </a:p>
          <a:p>
            <a:pPr lvl="1" eaLnBrk="1" hangingPunct="1"/>
            <a:r>
              <a:rPr lang="en-US" altLang="de-DE"/>
              <a:t>The “Professors' Parliament”</a:t>
            </a:r>
          </a:p>
          <a:p>
            <a:pPr lvl="1" eaLnBrk="1" hangingPunct="1"/>
            <a:r>
              <a:rPr lang="en-US" altLang="de-DE"/>
              <a:t>Famous Liberal Heinrich von Gagern was elected president of the parliament.</a:t>
            </a:r>
          </a:p>
          <a:p>
            <a:pPr eaLnBrk="1" hangingPunct="1"/>
            <a:r>
              <a:rPr lang="en-US" altLang="de-DE"/>
              <a:t>The Parliament faced many challenges…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7BB4D-E2DF-41E1-8884-A3089878C6A1}"/>
              </a:ext>
            </a:extLst>
          </p:cNvPr>
          <p:cNvSpPr>
            <a:spLocks noGrp="1"/>
          </p:cNvSpPr>
          <p:nvPr>
            <p:ph type="title"/>
          </p:nvPr>
        </p:nvSpPr>
        <p:spPr/>
        <p:txBody>
          <a:bodyPr rtlCol="0">
            <a:normAutofit fontScale="90000"/>
          </a:bodyPr>
          <a:lstStyle/>
          <a:p>
            <a:pPr eaLnBrk="1" fontAlgn="auto" hangingPunct="1">
              <a:spcAft>
                <a:spcPts val="0"/>
              </a:spcAft>
              <a:defRPr/>
            </a:pPr>
            <a:r>
              <a:rPr lang="en-US" sz="4000" dirty="0"/>
              <a:t>Challenges of the Frankfurt Parliament: </a:t>
            </a:r>
            <a:r>
              <a:rPr lang="en-US" sz="4000" dirty="0">
                <a:solidFill>
                  <a:srgbClr val="FF0000"/>
                </a:solidFill>
              </a:rPr>
              <a:t>Law and Order</a:t>
            </a:r>
            <a:br>
              <a:rPr lang="en-US" dirty="0"/>
            </a:br>
            <a:endParaRPr lang="en-US" dirty="0"/>
          </a:p>
        </p:txBody>
      </p:sp>
      <p:sp>
        <p:nvSpPr>
          <p:cNvPr id="75779" name="Content Placeholder 2">
            <a:extLst>
              <a:ext uri="{FF2B5EF4-FFF2-40B4-BE49-F238E27FC236}">
                <a16:creationId xmlns:a16="http://schemas.microsoft.com/office/drawing/2014/main" id="{801C2361-1210-4BF5-B0FB-84126F4A02B0}"/>
              </a:ext>
            </a:extLst>
          </p:cNvPr>
          <p:cNvSpPr>
            <a:spLocks noGrp="1"/>
          </p:cNvSpPr>
          <p:nvPr>
            <p:ph idx="1"/>
          </p:nvPr>
        </p:nvSpPr>
        <p:spPr/>
        <p:txBody>
          <a:bodyPr/>
          <a:lstStyle/>
          <a:p>
            <a:pPr eaLnBrk="1" hangingPunct="1"/>
            <a:r>
              <a:rPr lang="en-US" altLang="de-DE" sz="3200"/>
              <a:t>Wrote the </a:t>
            </a:r>
            <a:r>
              <a:rPr lang="en-US" altLang="de-DE" sz="3200">
                <a:solidFill>
                  <a:srgbClr val="FF0000"/>
                </a:solidFill>
              </a:rPr>
              <a:t>Imperial Constitution </a:t>
            </a:r>
          </a:p>
          <a:p>
            <a:pPr eaLnBrk="1" hangingPunct="1"/>
            <a:r>
              <a:rPr lang="en-US" altLang="de-DE" sz="3200"/>
              <a:t>Basic rights:  Freedom of Movement, Free Press, Free Trade, Equal Treatment for all Germans, the abolition of class-based privileges and medieval burdens, Freedom of Religion, Freedom of Conscience, the abolishment of capital punishment, Freedom of Research and Education, Freedom of Assembly…</a:t>
            </a:r>
          </a:p>
          <a:p>
            <a:pPr eaLnBrk="1" hangingPunct="1"/>
            <a:r>
              <a:rPr lang="en-US" altLang="de-DE" sz="3200"/>
              <a:t>FW IV was elected as hereditary head  (he later declined) </a:t>
            </a:r>
          </a:p>
          <a:p>
            <a:pPr eaLnBrk="1" hangingPunct="1"/>
            <a:r>
              <a:rPr lang="en-US" altLang="de-DE" sz="3200"/>
              <a:t>Passed 267 against 263 votes on 28 March 1849</a:t>
            </a:r>
          </a:p>
          <a:p>
            <a:pPr eaLnBrk="1" hangingPunct="1"/>
            <a:endParaRPr lang="en-US" altLang="de-DE" sz="32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s://upload.wikimedia.org/wikipedia/en/thumb/b/b8/Paulskirchenverfassung_1849_english.svg/640px-Paulskirchenverfassung_1849_english.svg.png">
            <a:extLst>
              <a:ext uri="{FF2B5EF4-FFF2-40B4-BE49-F238E27FC236}">
                <a16:creationId xmlns:a16="http://schemas.microsoft.com/office/drawing/2014/main" id="{FF352B83-7C44-4D51-9921-25BA854BDC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365125"/>
            <a:ext cx="10556875" cy="6334125"/>
          </a:xfr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4">
            <a:extLst>
              <a:ext uri="{FF2B5EF4-FFF2-40B4-BE49-F238E27FC236}">
                <a16:creationId xmlns:a16="http://schemas.microsoft.com/office/drawing/2014/main" id="{28715989-799E-483A-A54D-2FC77C78C227}"/>
              </a:ext>
            </a:extLst>
          </p:cNvPr>
          <p:cNvSpPr>
            <a:spLocks noGrp="1"/>
          </p:cNvSpPr>
          <p:nvPr>
            <p:ph type="title"/>
          </p:nvPr>
        </p:nvSpPr>
        <p:spPr/>
        <p:txBody>
          <a:bodyPr/>
          <a:lstStyle/>
          <a:p>
            <a:pPr eaLnBrk="1" hangingPunct="1"/>
            <a:r>
              <a:rPr lang="en-US" altLang="de-DE" sz="3600"/>
              <a:t>Challenges of the Frankfurt Parliament: </a:t>
            </a:r>
            <a:r>
              <a:rPr lang="en-US" altLang="de-DE" sz="3600">
                <a:solidFill>
                  <a:srgbClr val="FF0000"/>
                </a:solidFill>
              </a:rPr>
              <a:t>Factionalism </a:t>
            </a:r>
          </a:p>
        </p:txBody>
      </p:sp>
      <p:sp>
        <p:nvSpPr>
          <p:cNvPr id="6" name="Content Placeholder 5">
            <a:extLst>
              <a:ext uri="{FF2B5EF4-FFF2-40B4-BE49-F238E27FC236}">
                <a16:creationId xmlns:a16="http://schemas.microsoft.com/office/drawing/2014/main" id="{5DB7CD65-FB82-405A-9B62-7DA49CB013B7}"/>
              </a:ext>
            </a:extLst>
          </p:cNvPr>
          <p:cNvSpPr>
            <a:spLocks noGrp="1"/>
          </p:cNvSpPr>
          <p:nvPr>
            <p:ph idx="1"/>
          </p:nvPr>
        </p:nvSpPr>
        <p:spPr/>
        <p:txBody>
          <a:bodyPr rtlCol="0">
            <a:normAutofit/>
          </a:bodyPr>
          <a:lstStyle/>
          <a:p>
            <a:pPr marL="0" indent="0" eaLnBrk="1" fontAlgn="auto" hangingPunct="1">
              <a:spcAft>
                <a:spcPts val="0"/>
              </a:spcAft>
              <a:buFont typeface="Arial" panose="020B0604020202020204" pitchFamily="34" charset="0"/>
              <a:buNone/>
              <a:defRPr/>
            </a:pPr>
            <a:r>
              <a:rPr lang="en-US" sz="3200" dirty="0"/>
              <a:t>Three main camps emerged:</a:t>
            </a:r>
          </a:p>
          <a:p>
            <a:pPr marL="514350" indent="-514350" eaLnBrk="1" fontAlgn="auto" hangingPunct="1">
              <a:spcAft>
                <a:spcPts val="0"/>
              </a:spcAft>
              <a:buFont typeface="+mj-lt"/>
              <a:buAutoNum type="arabicPeriod"/>
              <a:defRPr/>
            </a:pPr>
            <a:r>
              <a:rPr lang="en-US" sz="3200" dirty="0"/>
              <a:t>democratic left </a:t>
            </a:r>
          </a:p>
          <a:p>
            <a:pPr marL="514350" indent="-514350" eaLnBrk="1" fontAlgn="auto" hangingPunct="1">
              <a:spcAft>
                <a:spcPts val="0"/>
              </a:spcAft>
              <a:buFont typeface="+mj-lt"/>
              <a:buAutoNum type="arabicPeriod"/>
              <a:defRPr/>
            </a:pPr>
            <a:r>
              <a:rPr lang="en-US" sz="3200" dirty="0"/>
              <a:t>liberal center—the so-called </a:t>
            </a:r>
            <a:r>
              <a:rPr lang="en-US" sz="3200" i="1" dirty="0" err="1"/>
              <a:t>Halben</a:t>
            </a:r>
            <a:r>
              <a:rPr lang="en-US" sz="3200" dirty="0"/>
              <a:t> ("Halves")</a:t>
            </a:r>
          </a:p>
          <a:p>
            <a:pPr marL="514350" indent="-514350" eaLnBrk="1" fontAlgn="auto" hangingPunct="1">
              <a:spcAft>
                <a:spcPts val="0"/>
              </a:spcAft>
              <a:buFont typeface="+mj-lt"/>
              <a:buAutoNum type="arabicPeriod"/>
              <a:defRPr/>
            </a:pPr>
            <a:r>
              <a:rPr lang="en-US" sz="3200" dirty="0"/>
              <a:t>conservative right</a:t>
            </a:r>
          </a:p>
          <a:p>
            <a:pPr eaLnBrk="1" fontAlgn="auto" hangingPunct="1">
              <a:spcAft>
                <a:spcPts val="0"/>
              </a:spcAft>
              <a:defRPr/>
            </a:pPr>
            <a:endParaRPr lang="en-US" sz="32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2E84D8-F4C3-4474-A061-0493E0B39361}"/>
              </a:ext>
            </a:extLst>
          </p:cNvPr>
          <p:cNvSpPr>
            <a:spLocks noGrp="1"/>
          </p:cNvSpPr>
          <p:nvPr>
            <p:ph type="title"/>
          </p:nvPr>
        </p:nvSpPr>
        <p:spPr/>
        <p:txBody>
          <a:bodyPr rtlCol="0">
            <a:normAutofit fontScale="90000"/>
          </a:bodyPr>
          <a:lstStyle/>
          <a:p>
            <a:pPr eaLnBrk="1" fontAlgn="auto" hangingPunct="1">
              <a:spcAft>
                <a:spcPts val="0"/>
              </a:spcAft>
              <a:defRPr/>
            </a:pPr>
            <a:r>
              <a:rPr lang="en-US" dirty="0"/>
              <a:t>Challenges of the Frankfurt Parliament: </a:t>
            </a:r>
            <a:br>
              <a:rPr lang="en-US" dirty="0"/>
            </a:br>
            <a:r>
              <a:rPr lang="en-US" dirty="0">
                <a:solidFill>
                  <a:srgbClr val="FF0000"/>
                </a:solidFill>
              </a:rPr>
              <a:t>Political Legitimacy </a:t>
            </a:r>
            <a:br>
              <a:rPr lang="de-DE" dirty="0"/>
            </a:br>
            <a:endParaRPr lang="en-US" dirty="0"/>
          </a:p>
        </p:txBody>
      </p:sp>
      <p:sp>
        <p:nvSpPr>
          <p:cNvPr id="78851" name="Content Placeholder 5">
            <a:extLst>
              <a:ext uri="{FF2B5EF4-FFF2-40B4-BE49-F238E27FC236}">
                <a16:creationId xmlns:a16="http://schemas.microsoft.com/office/drawing/2014/main" id="{2D05746C-2944-4554-8057-83417E430567}"/>
              </a:ext>
            </a:extLst>
          </p:cNvPr>
          <p:cNvSpPr>
            <a:spLocks noGrp="1"/>
          </p:cNvSpPr>
          <p:nvPr>
            <p:ph idx="1"/>
          </p:nvPr>
        </p:nvSpPr>
        <p:spPr/>
        <p:txBody>
          <a:bodyPr/>
          <a:lstStyle/>
          <a:p>
            <a:pPr eaLnBrk="1" hangingPunct="1"/>
            <a:r>
              <a:rPr lang="en-US" altLang="de-DE" sz="3600"/>
              <a:t>A Loose </a:t>
            </a:r>
            <a:r>
              <a:rPr lang="en-US" altLang="de-DE" sz="3600">
                <a:solidFill>
                  <a:srgbClr val="FF0000"/>
                </a:solidFill>
              </a:rPr>
              <a:t>Confederation</a:t>
            </a:r>
          </a:p>
          <a:p>
            <a:pPr eaLnBrk="1" hangingPunct="1"/>
            <a:r>
              <a:rPr lang="en-US" altLang="de-DE" sz="3600"/>
              <a:t>Since  FW IV refused to accept a crown touched by </a:t>
            </a:r>
            <a:r>
              <a:rPr lang="en-US" altLang="de-DE" sz="3600" i="1"/>
              <a:t>"</a:t>
            </a:r>
            <a:r>
              <a:rPr lang="en-US" altLang="de-DE" sz="3600"/>
              <a:t>the hussy smell of revolution</a:t>
            </a:r>
            <a:r>
              <a:rPr lang="en-US" altLang="de-DE" sz="3600" i="1"/>
              <a:t>“</a:t>
            </a:r>
            <a:r>
              <a:rPr lang="en-US" altLang="de-DE" sz="3600"/>
              <a:t>, European powers, including France and Russia, declined to recognize the Parliament.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B28E05E2-5997-4870-8154-BD76ADCF7226}"/>
              </a:ext>
            </a:extLst>
          </p:cNvPr>
          <p:cNvSpPr>
            <a:spLocks noGrp="1"/>
          </p:cNvSpPr>
          <p:nvPr>
            <p:ph type="title"/>
          </p:nvPr>
        </p:nvSpPr>
        <p:spPr/>
        <p:txBody>
          <a:bodyPr/>
          <a:lstStyle/>
          <a:p>
            <a:pPr eaLnBrk="1" hangingPunct="1"/>
            <a:br>
              <a:rPr lang="de-DE" altLang="de-DE" sz="3200">
                <a:solidFill>
                  <a:srgbClr val="000000"/>
                </a:solidFill>
              </a:rPr>
            </a:br>
            <a:endParaRPr lang="en-US" altLang="de-DE" sz="3200"/>
          </a:p>
        </p:txBody>
      </p:sp>
      <p:pic>
        <p:nvPicPr>
          <p:cNvPr id="79875" name="Content Placeholder 3">
            <a:extLst>
              <a:ext uri="{FF2B5EF4-FFF2-40B4-BE49-F238E27FC236}">
                <a16:creationId xmlns:a16="http://schemas.microsoft.com/office/drawing/2014/main" id="{BE99CCAF-A10F-454C-80FE-8F8F1DC887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257175"/>
            <a:ext cx="4284663" cy="5743575"/>
          </a:xfrm>
        </p:spPr>
      </p:pic>
      <p:sp>
        <p:nvSpPr>
          <p:cNvPr id="79876" name="TextBox 4">
            <a:extLst>
              <a:ext uri="{FF2B5EF4-FFF2-40B4-BE49-F238E27FC236}">
                <a16:creationId xmlns:a16="http://schemas.microsoft.com/office/drawing/2014/main" id="{E2AF2512-2C32-4B9D-8C94-DC327C6EF855}"/>
              </a:ext>
            </a:extLst>
          </p:cNvPr>
          <p:cNvSpPr txBox="1">
            <a:spLocks noChangeArrowheads="1"/>
          </p:cNvSpPr>
          <p:nvPr/>
        </p:nvSpPr>
        <p:spPr bwMode="auto">
          <a:xfrm>
            <a:off x="-762000" y="6154738"/>
            <a:ext cx="822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de-DE" sz="1800">
                <a:solidFill>
                  <a:srgbClr val="000000"/>
                </a:solidFill>
              </a:rPr>
              <a:t>Caricature of Frederick William IV's rejection of the imperial crown</a:t>
            </a:r>
          </a:p>
        </p:txBody>
      </p:sp>
      <p:sp>
        <p:nvSpPr>
          <p:cNvPr id="79877" name="TextBox 1">
            <a:extLst>
              <a:ext uri="{FF2B5EF4-FFF2-40B4-BE49-F238E27FC236}">
                <a16:creationId xmlns:a16="http://schemas.microsoft.com/office/drawing/2014/main" id="{2238E5B8-5F71-495B-AB4D-FD69768778C1}"/>
              </a:ext>
            </a:extLst>
          </p:cNvPr>
          <p:cNvSpPr txBox="1">
            <a:spLocks noChangeArrowheads="1"/>
          </p:cNvSpPr>
          <p:nvPr/>
        </p:nvSpPr>
        <p:spPr bwMode="auto">
          <a:xfrm>
            <a:off x="6096000" y="1027113"/>
            <a:ext cx="563880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de-DE" altLang="de-DE">
                <a:solidFill>
                  <a:srgbClr val="000000"/>
                </a:solidFill>
                <a:latin typeface="Arial" panose="020B0604020202020204" pitchFamily="34" charset="0"/>
                <a:cs typeface="Arial" panose="020B0604020202020204" pitchFamily="34" charset="0"/>
              </a:rPr>
              <a:t>"There is no power on earth that can succeed in making me transform the natural relationship between prince and people...into a constitutional relationship, and I never will permit a written sheet of paper to come between our God in heaven and this land...to rule us with its paragraphs and supplant the old, sacred loyalty." </a:t>
            </a:r>
            <a:br>
              <a:rPr lang="de-DE" altLang="de-DE">
                <a:solidFill>
                  <a:srgbClr val="000000"/>
                </a:solidFill>
                <a:latin typeface="Arial" panose="020B0604020202020204" pitchFamily="34" charset="0"/>
                <a:cs typeface="Arial" panose="020B0604020202020204" pitchFamily="34" charset="0"/>
              </a:rPr>
            </a:br>
            <a:br>
              <a:rPr lang="de-DE" altLang="de-DE">
                <a:solidFill>
                  <a:srgbClr val="000000"/>
                </a:solidFill>
                <a:latin typeface="Arial" panose="020B0604020202020204" pitchFamily="34" charset="0"/>
                <a:cs typeface="Arial" panose="020B0604020202020204" pitchFamily="34" charset="0"/>
              </a:rPr>
            </a:br>
            <a:r>
              <a:rPr lang="de-DE" altLang="de-DE">
                <a:solidFill>
                  <a:srgbClr val="000000"/>
                </a:solidFill>
                <a:latin typeface="Arial" panose="020B0604020202020204" pitchFamily="34" charset="0"/>
                <a:cs typeface="Arial" panose="020B0604020202020204" pitchFamily="34" charset="0"/>
              </a:rPr>
              <a:t>		-Frederick William IV</a:t>
            </a:r>
            <a:endParaRPr lang="en-US" altLang="en-US">
              <a:latin typeface="Arial" panose="020B060402020202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E26963B9-B35A-4ABF-AABD-48D8314136F1}"/>
              </a:ext>
            </a:extLst>
          </p:cNvPr>
          <p:cNvSpPr>
            <a:spLocks noGrp="1"/>
          </p:cNvSpPr>
          <p:nvPr>
            <p:ph type="title"/>
          </p:nvPr>
        </p:nvSpPr>
        <p:spPr/>
        <p:txBody>
          <a:bodyPr/>
          <a:lstStyle/>
          <a:p>
            <a:pPr eaLnBrk="1" hangingPunct="1"/>
            <a:r>
              <a:rPr lang="en-US" altLang="de-DE"/>
              <a:t>Challenges of the Frankfurt Parliament: </a:t>
            </a:r>
            <a:r>
              <a:rPr lang="de-DE" altLang="de-DE">
                <a:solidFill>
                  <a:srgbClr val="FF0000"/>
                </a:solidFill>
              </a:rPr>
              <a:t>Schleswig-Holstein Question </a:t>
            </a:r>
            <a:endParaRPr lang="en-US" altLang="de-DE">
              <a:solidFill>
                <a:srgbClr val="FF0000"/>
              </a:solidFill>
            </a:endParaRPr>
          </a:p>
        </p:txBody>
      </p:sp>
      <p:sp>
        <p:nvSpPr>
          <p:cNvPr id="80899" name="Content Placeholder 2">
            <a:extLst>
              <a:ext uri="{FF2B5EF4-FFF2-40B4-BE49-F238E27FC236}">
                <a16:creationId xmlns:a16="http://schemas.microsoft.com/office/drawing/2014/main" id="{B0D21805-AA41-4538-AFC5-0ED719C0032F}"/>
              </a:ext>
            </a:extLst>
          </p:cNvPr>
          <p:cNvSpPr>
            <a:spLocks noGrp="1"/>
          </p:cNvSpPr>
          <p:nvPr>
            <p:ph idx="1"/>
          </p:nvPr>
        </p:nvSpPr>
        <p:spPr/>
        <p:txBody>
          <a:bodyPr/>
          <a:lstStyle/>
          <a:p>
            <a:pPr eaLnBrk="1" hangingPunct="1"/>
            <a:r>
              <a:rPr lang="de-DE" altLang="de-DE" sz="4000"/>
              <a:t>The Schelswig-Holstein Question: Danish or German?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847B2C0-A21C-41D8-974F-A203AC7B09B1}"/>
              </a:ext>
            </a:extLst>
          </p:cNvPr>
          <p:cNvSpPr>
            <a:spLocks noGrp="1" noChangeArrowheads="1"/>
          </p:cNvSpPr>
          <p:nvPr>
            <p:ph type="title"/>
          </p:nvPr>
        </p:nvSpPr>
        <p:spPr/>
        <p:txBody>
          <a:bodyPr/>
          <a:lstStyle/>
          <a:p>
            <a:pPr eaLnBrk="1" hangingPunct="1"/>
            <a:r>
              <a:rPr lang="en-US" altLang="en-US" sz="3800">
                <a:latin typeface="Arial" panose="020B0604020202020204" pitchFamily="34" charset="0"/>
                <a:cs typeface="Arial" panose="020B0604020202020204" pitchFamily="34" charset="0"/>
              </a:rPr>
              <a:t>Causes of 1848 Revolutions: Short-Term</a:t>
            </a:r>
          </a:p>
        </p:txBody>
      </p:sp>
      <p:sp>
        <p:nvSpPr>
          <p:cNvPr id="24579" name="Rectangle 3">
            <a:extLst>
              <a:ext uri="{FF2B5EF4-FFF2-40B4-BE49-F238E27FC236}">
                <a16:creationId xmlns:a16="http://schemas.microsoft.com/office/drawing/2014/main" id="{FCA0DEAD-2B06-4703-ADCF-17AED050B8E4}"/>
              </a:ext>
            </a:extLst>
          </p:cNvPr>
          <p:cNvSpPr>
            <a:spLocks noGrp="1" noChangeArrowheads="1"/>
          </p:cNvSpPr>
          <p:nvPr>
            <p:ph idx="1"/>
          </p:nvPr>
        </p:nvSpPr>
        <p:spPr>
          <a:xfrm>
            <a:off x="838200" y="1825625"/>
            <a:ext cx="11125200" cy="4351338"/>
          </a:xfrm>
        </p:spPr>
        <p:txBody>
          <a:bodyPr/>
          <a:lstStyle/>
          <a:p>
            <a:pPr eaLnBrk="1" hangingPunct="1"/>
            <a:r>
              <a:rPr lang="en-US" altLang="de-DE">
                <a:latin typeface="Arial" panose="020B0604020202020204" pitchFamily="34" charset="0"/>
                <a:cs typeface="Arial" panose="020B0604020202020204" pitchFamily="34" charset="0"/>
              </a:rPr>
              <a:t>Agricultural Crises</a:t>
            </a:r>
          </a:p>
          <a:p>
            <a:pPr lvl="1" eaLnBrk="1" hangingPunct="1"/>
            <a:r>
              <a:rPr lang="en-US" altLang="de-DE" sz="2800">
                <a:latin typeface="Arial" panose="020B0604020202020204" pitchFamily="34" charset="0"/>
                <a:cs typeface="Arial" panose="020B0604020202020204" pitchFamily="34" charset="0"/>
              </a:rPr>
              <a:t>Poor cereal harvests</a:t>
            </a:r>
          </a:p>
          <a:p>
            <a:pPr lvl="2" eaLnBrk="1" hangingPunct="1"/>
            <a:r>
              <a:rPr lang="en-US" altLang="de-DE" sz="2800">
                <a:latin typeface="Arial" panose="020B0604020202020204" pitchFamily="34" charset="0"/>
                <a:cs typeface="Arial" panose="020B0604020202020204" pitchFamily="34" charset="0"/>
                <a:sym typeface="Wingdings" panose="05000000000000000000" pitchFamily="2" charset="2"/>
              </a:rPr>
              <a:t>Prices rose 60% in a year</a:t>
            </a:r>
          </a:p>
          <a:p>
            <a:pPr lvl="1" eaLnBrk="1" hangingPunct="1"/>
            <a:r>
              <a:rPr lang="en-US" altLang="de-DE" sz="2800">
                <a:latin typeface="Arial" panose="020B0604020202020204" pitchFamily="34" charset="0"/>
                <a:cs typeface="Arial" panose="020B0604020202020204" pitchFamily="34" charset="0"/>
                <a:sym typeface="Wingdings" panose="05000000000000000000" pitchFamily="2" charset="2"/>
              </a:rPr>
              <a:t>Potato blight  Ireland</a:t>
            </a:r>
          </a:p>
          <a:p>
            <a:pPr lvl="2" eaLnBrk="1" hangingPunct="1"/>
            <a:r>
              <a:rPr lang="en-US" altLang="de-DE" sz="2800">
                <a:latin typeface="Arial" panose="020B0604020202020204" pitchFamily="34" charset="0"/>
                <a:cs typeface="Arial" panose="020B0604020202020204" pitchFamily="34" charset="0"/>
              </a:rPr>
              <a:t>Prices rose 135% in a year</a:t>
            </a:r>
          </a:p>
          <a:p>
            <a:pPr eaLnBrk="1" hangingPunct="1"/>
            <a:r>
              <a:rPr lang="en-US" altLang="de-DE">
                <a:latin typeface="Arial" panose="020B0604020202020204" pitchFamily="34" charset="0"/>
                <a:cs typeface="Arial" panose="020B0604020202020204" pitchFamily="34" charset="0"/>
              </a:rPr>
              <a:t>Financial Crises of 1837  </a:t>
            </a:r>
          </a:p>
          <a:p>
            <a:pPr lvl="1" eaLnBrk="1" hangingPunct="1"/>
            <a:r>
              <a:rPr lang="en-US" altLang="de-DE" sz="2800">
                <a:latin typeface="Arial" panose="020B0604020202020204" pitchFamily="34" charset="0"/>
                <a:cs typeface="Arial" panose="020B0604020202020204" pitchFamily="34" charset="0"/>
              </a:rPr>
              <a:t>Investment bubbles burst </a:t>
            </a:r>
            <a:r>
              <a:rPr lang="en-US" altLang="de-DE" sz="2800">
                <a:latin typeface="Arial" panose="020B0604020202020204" pitchFamily="34" charset="0"/>
                <a:cs typeface="Arial" panose="020B0604020202020204" pitchFamily="34" charset="0"/>
                <a:sym typeface="Wingdings" panose="05000000000000000000" pitchFamily="2" charset="2"/>
              </a:rPr>
              <a:t> railways, iron, coal</a:t>
            </a:r>
          </a:p>
          <a:p>
            <a:pPr lvl="1" eaLnBrk="1" hangingPunct="1"/>
            <a:r>
              <a:rPr lang="en-US" altLang="de-DE" sz="2800">
                <a:latin typeface="Arial" panose="020B0604020202020204" pitchFamily="34" charset="0"/>
                <a:cs typeface="Arial" panose="020B0604020202020204" pitchFamily="34" charset="0"/>
                <a:sym typeface="Wingdings" panose="05000000000000000000" pitchFamily="2" charset="2"/>
              </a:rPr>
              <a:t>Unemployment increased rapidly</a:t>
            </a:r>
          </a:p>
          <a:p>
            <a:pPr lvl="2" eaLnBrk="1" hangingPunct="1"/>
            <a:r>
              <a:rPr lang="en-US" altLang="de-DE" sz="2800">
                <a:latin typeface="Arial" panose="020B0604020202020204" pitchFamily="34" charset="0"/>
                <a:cs typeface="Arial" panose="020B0604020202020204" pitchFamily="34" charset="0"/>
              </a:rPr>
              <a:t>Working &amp; middle classes now joined the misery of the urban and agricultural peasantry</a:t>
            </a:r>
          </a:p>
          <a:p>
            <a:pPr lvl="1" eaLnBrk="1" hangingPunct="1"/>
            <a:endParaRPr lang="en-US" altLang="de-DE" sz="2800">
              <a:latin typeface="Arial" panose="020B0604020202020204" pitchFamily="34" charset="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4DC66-9BB7-400F-899B-B5F179F3E9C2}"/>
              </a:ext>
            </a:extLst>
          </p:cNvPr>
          <p:cNvSpPr>
            <a:spLocks noGrp="1"/>
          </p:cNvSpPr>
          <p:nvPr>
            <p:ph type="title"/>
          </p:nvPr>
        </p:nvSpPr>
        <p:spPr/>
        <p:txBody>
          <a:bodyPr rtlCol="0">
            <a:normAutofit fontScale="90000"/>
          </a:bodyPr>
          <a:lstStyle/>
          <a:p>
            <a:pPr eaLnBrk="1" fontAlgn="auto" hangingPunct="1">
              <a:spcAft>
                <a:spcPts val="0"/>
              </a:spcAft>
              <a:defRPr/>
            </a:pPr>
            <a:r>
              <a:rPr lang="en-US" dirty="0"/>
              <a:t>Challenges of the Frankfurt Parliament:</a:t>
            </a:r>
            <a:br>
              <a:rPr lang="en-US" dirty="0"/>
            </a:br>
            <a:r>
              <a:rPr lang="de-DE" dirty="0">
                <a:solidFill>
                  <a:srgbClr val="FF0000"/>
                </a:solidFill>
              </a:rPr>
              <a:t>Relations with Austria</a:t>
            </a:r>
            <a:br>
              <a:rPr lang="de-DE" dirty="0"/>
            </a:br>
            <a:endParaRPr lang="en-US" dirty="0"/>
          </a:p>
        </p:txBody>
      </p:sp>
      <p:sp>
        <p:nvSpPr>
          <p:cNvPr id="3" name="Content Placeholder 2">
            <a:extLst>
              <a:ext uri="{FF2B5EF4-FFF2-40B4-BE49-F238E27FC236}">
                <a16:creationId xmlns:a16="http://schemas.microsoft.com/office/drawing/2014/main" id="{8537EE51-5E35-4955-B0B0-C6537EC7645C}"/>
              </a:ext>
            </a:extLst>
          </p:cNvPr>
          <p:cNvSpPr>
            <a:spLocks noGrp="1"/>
          </p:cNvSpPr>
          <p:nvPr>
            <p:ph idx="1"/>
          </p:nvPr>
        </p:nvSpPr>
        <p:spPr/>
        <p:txBody>
          <a:bodyPr rtlCol="0">
            <a:normAutofit lnSpcReduction="10000"/>
          </a:bodyPr>
          <a:lstStyle/>
          <a:p>
            <a:pPr eaLnBrk="1" fontAlgn="auto" hangingPunct="1">
              <a:spcAft>
                <a:spcPts val="0"/>
              </a:spcAft>
              <a:defRPr/>
            </a:pPr>
            <a:r>
              <a:rPr lang="de-DE" dirty="0"/>
              <a:t>Relations with Austria</a:t>
            </a:r>
          </a:p>
          <a:p>
            <a:pPr lvl="1" eaLnBrk="1" fontAlgn="auto" hangingPunct="1">
              <a:spcAft>
                <a:spcPts val="0"/>
              </a:spcAft>
              <a:defRPr/>
            </a:pPr>
            <a:r>
              <a:rPr lang="de-DE" dirty="0"/>
              <a:t>Deputy Robert Blum arrested and executed by Austria for joining anti-monarchial revolution in Vienna. Claimed diplomatic immunity to no avail.</a:t>
            </a:r>
          </a:p>
          <a:p>
            <a:pPr eaLnBrk="1" fontAlgn="auto" hangingPunct="1">
              <a:spcAft>
                <a:spcPts val="0"/>
              </a:spcAft>
              <a:defRPr/>
            </a:pPr>
            <a:r>
              <a:rPr lang="en-US" i="1" dirty="0" err="1">
                <a:solidFill>
                  <a:srgbClr val="FF0000"/>
                </a:solidFill>
              </a:rPr>
              <a:t>Kleindeutsche</a:t>
            </a:r>
            <a:r>
              <a:rPr lang="en-US" i="1" dirty="0">
                <a:solidFill>
                  <a:srgbClr val="FF0000"/>
                </a:solidFill>
              </a:rPr>
              <a:t> </a:t>
            </a:r>
            <a:r>
              <a:rPr lang="en-US" i="1" dirty="0" err="1">
                <a:solidFill>
                  <a:srgbClr val="FF0000"/>
                </a:solidFill>
              </a:rPr>
              <a:t>Lösung</a:t>
            </a:r>
            <a:r>
              <a:rPr lang="en-US" i="1" dirty="0">
                <a:solidFill>
                  <a:srgbClr val="FF0000"/>
                </a:solidFill>
              </a:rPr>
              <a:t> </a:t>
            </a:r>
            <a:r>
              <a:rPr lang="en-US" dirty="0"/>
              <a:t>("Smaller German Solution") - Germany under the leadership of Prussia and excluding imperial Austria </a:t>
            </a:r>
          </a:p>
          <a:p>
            <a:pPr eaLnBrk="1" fontAlgn="auto" hangingPunct="1">
              <a:spcAft>
                <a:spcPts val="0"/>
              </a:spcAft>
              <a:defRPr/>
            </a:pPr>
            <a:r>
              <a:rPr lang="en-US" i="1" dirty="0" err="1">
                <a:solidFill>
                  <a:srgbClr val="FF0000"/>
                </a:solidFill>
              </a:rPr>
              <a:t>Großdeutsche</a:t>
            </a:r>
            <a:r>
              <a:rPr lang="en-US" i="1" dirty="0">
                <a:solidFill>
                  <a:srgbClr val="FF0000"/>
                </a:solidFill>
              </a:rPr>
              <a:t> </a:t>
            </a:r>
            <a:r>
              <a:rPr lang="en-US" i="1" dirty="0" err="1">
                <a:solidFill>
                  <a:srgbClr val="FF0000"/>
                </a:solidFill>
              </a:rPr>
              <a:t>Lösung</a:t>
            </a:r>
            <a:r>
              <a:rPr lang="en-US" dirty="0"/>
              <a:t> ("Greater German Solution") supporting Austria's incorporation</a:t>
            </a:r>
          </a:p>
          <a:p>
            <a:pPr lvl="1" eaLnBrk="1" fontAlgn="auto" hangingPunct="1">
              <a:spcAft>
                <a:spcPts val="0"/>
              </a:spcAft>
              <a:defRPr/>
            </a:pPr>
            <a:r>
              <a:rPr lang="en-US" dirty="0"/>
              <a:t>October 1848, the National Assembly voted for a Greater Germany, but incorporating only "Austria's German lands"(excluding Poland and Hungary) </a:t>
            </a:r>
          </a:p>
          <a:p>
            <a:pPr lvl="1" eaLnBrk="1" fontAlgn="auto" hangingPunct="1">
              <a:spcAft>
                <a:spcPts val="0"/>
              </a:spcAft>
              <a:defRPr/>
            </a:pPr>
            <a:r>
              <a:rPr lang="en-US" dirty="0"/>
              <a:t>Austrian emperor Ferdinand I refused break up his Empire</a:t>
            </a:r>
          </a:p>
          <a:p>
            <a:pPr eaLnBrk="1" fontAlgn="auto" hangingPunct="1">
              <a:spcAft>
                <a:spcPts val="0"/>
              </a:spcAft>
              <a:defRPr/>
            </a:pPr>
            <a:r>
              <a:rPr lang="en-US" dirty="0"/>
              <a:t>5 April 1849, all Austrian deputies left Frankfurt.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92BEF491-02A7-44EF-8A72-5F968738DD91}"/>
              </a:ext>
            </a:extLst>
          </p:cNvPr>
          <p:cNvSpPr>
            <a:spLocks noGrp="1" noChangeArrowheads="1"/>
          </p:cNvSpPr>
          <p:nvPr>
            <p:ph type="title"/>
          </p:nvPr>
        </p:nvSpPr>
        <p:spPr>
          <a:extLst>
            <a:ext uri="{91240B29-F687-4F45-9708-019B960494DF}">
              <a14:hiddenLine xmlns:a14="http://schemas.microsoft.com/office/drawing/2010/main" w="9525" cap="flat">
                <a:solidFill>
                  <a:srgbClr val="808080"/>
                </a:solidFill>
                <a:round/>
                <a:headEnd/>
                <a:tailEnd/>
              </a14:hiddenLine>
            </a:ext>
          </a:extLst>
        </p:spPr>
        <p:txBody>
          <a:bodyPr lIns="0" tIns="35199" rIns="0" bIns="0"/>
          <a:lstStyle/>
          <a:p>
            <a:pPr defTabSz="449263" eaLnBrk="1" hangingPunct="1">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altLang="de-DE"/>
              <a:t>Johann Gustav Droysen: Speech to the Frankfurt Assembly, 1848</a:t>
            </a:r>
          </a:p>
        </p:txBody>
      </p:sp>
      <p:sp>
        <p:nvSpPr>
          <p:cNvPr id="82947" name="Rectangle 3">
            <a:extLst>
              <a:ext uri="{FF2B5EF4-FFF2-40B4-BE49-F238E27FC236}">
                <a16:creationId xmlns:a16="http://schemas.microsoft.com/office/drawing/2014/main" id="{5DE4E158-80F4-48CE-8DEF-0B1539DB1B6F}"/>
              </a:ext>
            </a:extLst>
          </p:cNvPr>
          <p:cNvSpPr>
            <a:spLocks noGrp="1" noChangeArrowheads="1"/>
          </p:cNvSpPr>
          <p:nvPr>
            <p:ph idx="1"/>
          </p:nvPr>
        </p:nvSpPr>
        <p:spPr>
          <a:extLst>
            <a:ext uri="{91240B29-F687-4F45-9708-019B960494DF}">
              <a14:hiddenLine xmlns:a14="http://schemas.microsoft.com/office/drawing/2010/main" w="9525" cap="flat">
                <a:solidFill>
                  <a:srgbClr val="808080"/>
                </a:solidFill>
                <a:round/>
                <a:headEnd/>
                <a:tailEnd/>
              </a14:hiddenLine>
            </a:ext>
          </a:extLst>
        </p:spPr>
        <p:txBody>
          <a:bodyPr lIns="0" tIns="20800" rIns="0" bIns="0"/>
          <a:lstStyle/>
          <a:p>
            <a:pPr marL="107950" indent="0" defTabSz="449263" eaLnBrk="1" hangingPunct="1">
              <a:buSzPct val="45000"/>
              <a:buFont typeface="Arial" panose="020B0604020202020204" pitchFamily="34" charset="0"/>
              <a:buNone/>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altLang="de-DE"/>
              <a:t>“We cannot conceal the fact that the whole German question is a simple alternative between Prussia and Austria. In these states German life has its positive and negative poles--in the former, all the interests which are national and reformative, in the latter, all that are dynastic and destructive. The German question is not a constitutional question, but a question of power; and the Prussian monarchy is now wholly German, while that of Austria cannot be...We need a powerful ruling house. Austria's power meant lack of power for us, whereas Prussia desired German unity in order to supply the deficiencies of her own power. Already Prussia is Germany in embryo. She will ‚merge‘ with Germany...“</a:t>
            </a:r>
            <a:br>
              <a:rPr lang="de-DE" altLang="de-DE"/>
            </a:br>
            <a:br>
              <a:rPr lang="de-DE" altLang="de-DE"/>
            </a:br>
            <a:endParaRPr lang="de-DE" altLang="de-DE"/>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852BF-D6FE-4AD4-A2E9-8B873A037578}"/>
              </a:ext>
            </a:extLst>
          </p:cNvPr>
          <p:cNvSpPr>
            <a:spLocks noGrp="1"/>
          </p:cNvSpPr>
          <p:nvPr>
            <p:ph type="title"/>
          </p:nvPr>
        </p:nvSpPr>
        <p:spPr/>
        <p:txBody>
          <a:bodyPr rtlCol="0">
            <a:normAutofit fontScale="90000"/>
          </a:bodyPr>
          <a:lstStyle/>
          <a:p>
            <a:pPr eaLnBrk="1" fontAlgn="auto" hangingPunct="1">
              <a:spcAft>
                <a:spcPts val="0"/>
              </a:spcAft>
              <a:defRPr/>
            </a:pPr>
            <a:r>
              <a:rPr lang="en-US" dirty="0"/>
              <a:t>Austrian Prime Minister, Prince Schwarzenberg</a:t>
            </a:r>
            <a:br>
              <a:rPr lang="en-US" dirty="0"/>
            </a:br>
            <a:endParaRPr lang="en-US" dirty="0"/>
          </a:p>
        </p:txBody>
      </p:sp>
      <p:sp>
        <p:nvSpPr>
          <p:cNvPr id="84995" name="Content Placeholder 2">
            <a:extLst>
              <a:ext uri="{FF2B5EF4-FFF2-40B4-BE49-F238E27FC236}">
                <a16:creationId xmlns:a16="http://schemas.microsoft.com/office/drawing/2014/main" id="{FB1F3781-6511-496D-A7A0-040388D49FA7}"/>
              </a:ext>
            </a:extLst>
          </p:cNvPr>
          <p:cNvSpPr>
            <a:spLocks noGrp="1"/>
          </p:cNvSpPr>
          <p:nvPr>
            <p:ph idx="1"/>
          </p:nvPr>
        </p:nvSpPr>
        <p:spPr/>
        <p:txBody>
          <a:bodyPr/>
          <a:lstStyle/>
          <a:p>
            <a:pPr marL="0" indent="0" eaLnBrk="1" hangingPunct="1">
              <a:buFont typeface="Arial" panose="020B0604020202020204" pitchFamily="34" charset="0"/>
              <a:buNone/>
            </a:pPr>
            <a:r>
              <a:rPr lang="en-US" altLang="de-DE" sz="3600"/>
              <a:t>“The formation of a unified state seems to the cabinet to be impracticable for Austria, and undesirable for Germany...We will say it once more--Austria and Germany will not have their development furthered in any way by these proposals but rather weakened and discredited, and both will be hurt deep down in their political being, perhaps incurably.”</a:t>
            </a:r>
          </a:p>
          <a:p>
            <a:pPr marL="0" indent="0" eaLnBrk="1" hangingPunct="1">
              <a:buFont typeface="Arial" panose="020B0604020202020204" pitchFamily="34" charset="0"/>
              <a:buNone/>
            </a:pPr>
            <a:r>
              <a:rPr lang="en-US" altLang="de-DE" sz="3600"/>
              <a:t>			</a:t>
            </a:r>
          </a:p>
          <a:p>
            <a:pPr marL="0" indent="0" eaLnBrk="1" hangingPunct="1">
              <a:buFont typeface="Arial" panose="020B0604020202020204" pitchFamily="34" charset="0"/>
              <a:buNone/>
            </a:pPr>
            <a:r>
              <a:rPr lang="en-US" altLang="de-DE" sz="3600"/>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E0B08DE6-C80C-41C3-A59A-F6D1985F4A5A}"/>
              </a:ext>
            </a:extLst>
          </p:cNvPr>
          <p:cNvSpPr>
            <a:spLocks noGrp="1"/>
          </p:cNvSpPr>
          <p:nvPr>
            <p:ph type="title"/>
          </p:nvPr>
        </p:nvSpPr>
        <p:spPr/>
        <p:txBody>
          <a:bodyPr/>
          <a:lstStyle/>
          <a:p>
            <a:pPr eaLnBrk="1" hangingPunct="1"/>
            <a:r>
              <a:rPr lang="en-US" altLang="de-DE"/>
              <a:t>Legacy of the Frankfurt Parliament:</a:t>
            </a:r>
          </a:p>
        </p:txBody>
      </p:sp>
      <p:sp>
        <p:nvSpPr>
          <p:cNvPr id="86019" name="Content Placeholder 2">
            <a:extLst>
              <a:ext uri="{FF2B5EF4-FFF2-40B4-BE49-F238E27FC236}">
                <a16:creationId xmlns:a16="http://schemas.microsoft.com/office/drawing/2014/main" id="{A15E1243-3434-49D6-8D02-005487FA5C17}"/>
              </a:ext>
            </a:extLst>
          </p:cNvPr>
          <p:cNvSpPr>
            <a:spLocks noGrp="1"/>
          </p:cNvSpPr>
          <p:nvPr>
            <p:ph idx="1"/>
          </p:nvPr>
        </p:nvSpPr>
        <p:spPr/>
        <p:txBody>
          <a:bodyPr/>
          <a:lstStyle/>
          <a:p>
            <a:pPr eaLnBrk="1" hangingPunct="1"/>
            <a:r>
              <a:rPr lang="en-US" altLang="de-DE" sz="3600"/>
              <a:t>Increase of Prussia's political importance</a:t>
            </a:r>
          </a:p>
          <a:p>
            <a:pPr eaLnBrk="1" hangingPunct="1"/>
            <a:r>
              <a:rPr lang="en-US" altLang="de-DE" sz="3600"/>
              <a:t>Frustration with Austria </a:t>
            </a:r>
          </a:p>
          <a:p>
            <a:pPr eaLnBrk="1" hangingPunct="1"/>
            <a:r>
              <a:rPr lang="en-US" altLang="de-DE" sz="3600"/>
              <a:t>Democracy, Liberalism, and Nationalism lost…for a while. </a:t>
            </a:r>
          </a:p>
          <a:p>
            <a:pPr lvl="1" eaLnBrk="1" hangingPunct="1"/>
            <a:r>
              <a:rPr lang="en-US" altLang="de-DE" sz="3600"/>
              <a:t>Nationalism re-emerged, but without Democracy or Liberalism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3">
            <a:extLst>
              <a:ext uri="{FF2B5EF4-FFF2-40B4-BE49-F238E27FC236}">
                <a16:creationId xmlns:a16="http://schemas.microsoft.com/office/drawing/2014/main" id="{617FF4F8-E5A0-44C7-8C9D-225FADB95C28}"/>
              </a:ext>
            </a:extLst>
          </p:cNvPr>
          <p:cNvSpPr>
            <a:spLocks noGrp="1"/>
          </p:cNvSpPr>
          <p:nvPr>
            <p:ph type="title"/>
          </p:nvPr>
        </p:nvSpPr>
        <p:spPr/>
        <p:txBody>
          <a:bodyPr/>
          <a:lstStyle/>
          <a:p>
            <a:pPr eaLnBrk="1" hangingPunct="1"/>
            <a:r>
              <a:rPr lang="en-US" altLang="de-DE"/>
              <a:t>Frederick William's Revenge</a:t>
            </a:r>
          </a:p>
        </p:txBody>
      </p:sp>
      <p:sp>
        <p:nvSpPr>
          <p:cNvPr id="87043" name="Content Placeholder 4">
            <a:extLst>
              <a:ext uri="{FF2B5EF4-FFF2-40B4-BE49-F238E27FC236}">
                <a16:creationId xmlns:a16="http://schemas.microsoft.com/office/drawing/2014/main" id="{09822130-E6FE-48AF-AF59-C9BBEC87B47E}"/>
              </a:ext>
            </a:extLst>
          </p:cNvPr>
          <p:cNvSpPr>
            <a:spLocks noGrp="1"/>
          </p:cNvSpPr>
          <p:nvPr>
            <p:ph idx="1"/>
          </p:nvPr>
        </p:nvSpPr>
        <p:spPr/>
        <p:txBody>
          <a:bodyPr/>
          <a:lstStyle/>
          <a:p>
            <a:pPr eaLnBrk="1" hangingPunct="1"/>
            <a:r>
              <a:rPr lang="en-US" altLang="de-DE" sz="3200"/>
              <a:t>Aristocrats including Bismarck regained power in Berlin. </a:t>
            </a:r>
          </a:p>
          <a:p>
            <a:pPr eaLnBrk="1" hangingPunct="1"/>
            <a:r>
              <a:rPr lang="en-US" altLang="de-DE" sz="3200"/>
              <a:t>General von Wrangel’s troops recaptured Berlin</a:t>
            </a:r>
          </a:p>
          <a:p>
            <a:pPr eaLnBrk="1" hangingPunct="1"/>
            <a:r>
              <a:rPr lang="en-US" altLang="de-DE" sz="3200"/>
              <a:t>FW IV dissolved the new Prussian parliament and put forth a constitution which maintained the ultimate authority of the king. </a:t>
            </a:r>
          </a:p>
          <a:p>
            <a:pPr lvl="1" eaLnBrk="1" hangingPunct="1"/>
            <a:r>
              <a:rPr lang="en-US" altLang="de-DE" sz="3200"/>
              <a:t>There was an assembly, but it had a three-tier voting system ("Dreiklassenwahlrecht"): </a:t>
            </a:r>
          </a:p>
          <a:p>
            <a:pPr lvl="2" eaLnBrk="1" hangingPunct="1"/>
            <a:r>
              <a:rPr lang="en-US" altLang="de-DE" sz="2800"/>
              <a:t>representation was proportional to taxes paid, thus 80% of the electorate controlled 1/3 of the seats.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3">
            <a:extLst>
              <a:ext uri="{FF2B5EF4-FFF2-40B4-BE49-F238E27FC236}">
                <a16:creationId xmlns:a16="http://schemas.microsoft.com/office/drawing/2014/main" id="{B9E04F52-F5A4-4FE0-B66D-B595015111B7}"/>
              </a:ext>
            </a:extLst>
          </p:cNvPr>
          <p:cNvSpPr>
            <a:spLocks noGrp="1"/>
          </p:cNvSpPr>
          <p:nvPr>
            <p:ph type="title"/>
          </p:nvPr>
        </p:nvSpPr>
        <p:spPr/>
        <p:txBody>
          <a:bodyPr/>
          <a:lstStyle/>
          <a:p>
            <a:pPr eaLnBrk="1" hangingPunct="1"/>
            <a:r>
              <a:rPr lang="en-US" altLang="de-DE"/>
              <a:t>Conclusions from the German Moment </a:t>
            </a:r>
          </a:p>
        </p:txBody>
      </p:sp>
      <p:sp>
        <p:nvSpPr>
          <p:cNvPr id="88067" name="Content Placeholder 4">
            <a:extLst>
              <a:ext uri="{FF2B5EF4-FFF2-40B4-BE49-F238E27FC236}">
                <a16:creationId xmlns:a16="http://schemas.microsoft.com/office/drawing/2014/main" id="{8AEAF0F6-4828-497D-9E72-67C9DE829C4E}"/>
              </a:ext>
            </a:extLst>
          </p:cNvPr>
          <p:cNvSpPr>
            <a:spLocks noGrp="1"/>
          </p:cNvSpPr>
          <p:nvPr>
            <p:ph idx="1"/>
          </p:nvPr>
        </p:nvSpPr>
        <p:spPr/>
        <p:txBody>
          <a:bodyPr/>
          <a:lstStyle/>
          <a:p>
            <a:pPr eaLnBrk="1" hangingPunct="1"/>
            <a:r>
              <a:rPr lang="en-US" altLang="de-DE"/>
              <a:t>The achievements of the revolutionaries of March 1848 were reversed in all of the German states by 1851</a:t>
            </a:r>
          </a:p>
          <a:p>
            <a:pPr eaLnBrk="1" hangingPunct="1"/>
            <a:r>
              <a:rPr lang="en-US" altLang="de-DE"/>
              <a:t>Many disgruntled German democrats moved to the U.S. (</a:t>
            </a:r>
            <a:r>
              <a:rPr lang="en-US" altLang="de-DE">
                <a:solidFill>
                  <a:srgbClr val="FF0000"/>
                </a:solidFill>
              </a:rPr>
              <a:t>‘48ers</a:t>
            </a:r>
            <a:r>
              <a:rPr lang="en-US" altLang="de-DE"/>
              <a:t>)</a:t>
            </a:r>
          </a:p>
          <a:p>
            <a:pPr eaLnBrk="1" hangingPunct="1"/>
            <a:r>
              <a:rPr lang="en-US" altLang="de-DE"/>
              <a:t>Democracy did not come until 1919. And then…</a:t>
            </a:r>
          </a:p>
          <a:p>
            <a:pPr eaLnBrk="1" hangingPunct="1"/>
            <a:endParaRPr lang="en-US" altLang="de-DE"/>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3">
            <a:extLst>
              <a:ext uri="{FF2B5EF4-FFF2-40B4-BE49-F238E27FC236}">
                <a16:creationId xmlns:a16="http://schemas.microsoft.com/office/drawing/2014/main" id="{D4B0AA8D-AD87-49B7-88A8-0C646CF7C889}"/>
              </a:ext>
            </a:extLst>
          </p:cNvPr>
          <p:cNvSpPr>
            <a:spLocks noGrp="1"/>
          </p:cNvSpPr>
          <p:nvPr>
            <p:ph type="title"/>
          </p:nvPr>
        </p:nvSpPr>
        <p:spPr/>
        <p:txBody>
          <a:bodyPr/>
          <a:lstStyle/>
          <a:p>
            <a:pPr eaLnBrk="1" hangingPunct="1"/>
            <a:r>
              <a:rPr lang="de-DE" altLang="de-DE">
                <a:solidFill>
                  <a:srgbClr val="FF0000"/>
                </a:solidFill>
              </a:rPr>
              <a:t>Legacy of 1848 </a:t>
            </a:r>
          </a:p>
        </p:txBody>
      </p:sp>
      <p:sp>
        <p:nvSpPr>
          <p:cNvPr id="89091" name="Content Placeholder 4">
            <a:extLst>
              <a:ext uri="{FF2B5EF4-FFF2-40B4-BE49-F238E27FC236}">
                <a16:creationId xmlns:a16="http://schemas.microsoft.com/office/drawing/2014/main" id="{3F59CFCE-EC38-47DF-B489-510EC683EBC1}"/>
              </a:ext>
            </a:extLst>
          </p:cNvPr>
          <p:cNvSpPr>
            <a:spLocks noGrp="1"/>
          </p:cNvSpPr>
          <p:nvPr>
            <p:ph idx="1"/>
          </p:nvPr>
        </p:nvSpPr>
        <p:spPr>
          <a:xfrm>
            <a:off x="533400" y="1825625"/>
            <a:ext cx="10820400" cy="4351338"/>
          </a:xfrm>
        </p:spPr>
        <p:txBody>
          <a:bodyPr/>
          <a:lstStyle/>
          <a:p>
            <a:pPr marL="0" indent="0">
              <a:buFont typeface="Arial" panose="020B0604020202020204" pitchFamily="34" charset="0"/>
              <a:buNone/>
            </a:pPr>
            <a:r>
              <a:rPr lang="en-US" altLang="en-US" sz="4000"/>
              <a:t>“We have been beaten and humiliated... scattered, imprisoned, disarmed, and gagged. The fate of European democracy has slipped from our hands.”</a:t>
            </a:r>
          </a:p>
          <a:p>
            <a:pPr marL="0" indent="0">
              <a:buFont typeface="Arial" panose="020B0604020202020204" pitchFamily="34" charset="0"/>
              <a:buNone/>
            </a:pPr>
            <a:endParaRPr lang="en-US" altLang="en-US" sz="4000" i="1"/>
          </a:p>
          <a:p>
            <a:pPr marL="0" indent="0">
              <a:buFont typeface="Arial" panose="020B0604020202020204" pitchFamily="34" charset="0"/>
              <a:buNone/>
            </a:pPr>
            <a:r>
              <a:rPr lang="en-US" altLang="en-US" sz="4000" i="1"/>
              <a:t>— </a:t>
            </a:r>
            <a:r>
              <a:rPr lang="en-US" altLang="en-US" sz="4000"/>
              <a:t>Pierre-Joseph Proudho, French revolutionary, Anarchist, and member of French Parliament in 1848 </a:t>
            </a:r>
          </a:p>
          <a:p>
            <a:pPr marL="0" indent="0" eaLnBrk="1" hangingPunct="1">
              <a:buFont typeface="Arial" panose="020B0604020202020204" pitchFamily="34" charset="0"/>
              <a:buNone/>
            </a:pPr>
            <a:endParaRPr lang="de-DE" altLang="de-DE" sz="40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3">
            <a:extLst>
              <a:ext uri="{FF2B5EF4-FFF2-40B4-BE49-F238E27FC236}">
                <a16:creationId xmlns:a16="http://schemas.microsoft.com/office/drawing/2014/main" id="{AF63D1B9-EAA4-4D68-A91F-2C906D7EA302}"/>
              </a:ext>
            </a:extLst>
          </p:cNvPr>
          <p:cNvSpPr>
            <a:spLocks noGrp="1"/>
          </p:cNvSpPr>
          <p:nvPr>
            <p:ph type="title"/>
          </p:nvPr>
        </p:nvSpPr>
        <p:spPr/>
        <p:txBody>
          <a:bodyPr/>
          <a:lstStyle/>
          <a:p>
            <a:r>
              <a:rPr lang="de-DE" altLang="de-DE"/>
              <a:t>Legacy of 1848 </a:t>
            </a:r>
            <a:endParaRPr lang="en-US" altLang="en-US"/>
          </a:p>
        </p:txBody>
      </p:sp>
      <p:sp>
        <p:nvSpPr>
          <p:cNvPr id="90115" name="Content Placeholder 2">
            <a:extLst>
              <a:ext uri="{FF2B5EF4-FFF2-40B4-BE49-F238E27FC236}">
                <a16:creationId xmlns:a16="http://schemas.microsoft.com/office/drawing/2014/main" id="{8C51E616-DE91-48B6-8AA2-81B0AE22BD80}"/>
              </a:ext>
            </a:extLst>
          </p:cNvPr>
          <p:cNvSpPr>
            <a:spLocks noGrp="1"/>
          </p:cNvSpPr>
          <p:nvPr>
            <p:ph idx="1"/>
          </p:nvPr>
        </p:nvSpPr>
        <p:spPr/>
        <p:txBody>
          <a:bodyPr/>
          <a:lstStyle/>
          <a:p>
            <a:pPr eaLnBrk="1" hangingPunct="1">
              <a:lnSpc>
                <a:spcPct val="100000"/>
              </a:lnSpc>
              <a:spcBef>
                <a:spcPct val="20000"/>
              </a:spcBef>
              <a:buClr>
                <a:schemeClr val="hlink"/>
              </a:buClr>
              <a:buSzPct val="110000"/>
            </a:pPr>
            <a:r>
              <a:rPr lang="en-US" altLang="en-US" sz="2400">
                <a:latin typeface="Arial" panose="020B0604020202020204" pitchFamily="34" charset="0"/>
                <a:cs typeface="Arial" panose="020B0604020202020204" pitchFamily="34" charset="0"/>
              </a:rPr>
              <a:t>Austria and Prussia adopted written constitutions, but with limited suffrage and strong powers reserved to the monarch.</a:t>
            </a:r>
          </a:p>
          <a:p>
            <a:pPr eaLnBrk="1" hangingPunct="1">
              <a:lnSpc>
                <a:spcPct val="100000"/>
              </a:lnSpc>
              <a:spcBef>
                <a:spcPct val="20000"/>
              </a:spcBef>
              <a:buClr>
                <a:schemeClr val="hlink"/>
              </a:buClr>
              <a:buSzPct val="110000"/>
            </a:pPr>
            <a:r>
              <a:rPr lang="en-US" altLang="en-US" sz="2400">
                <a:latin typeface="Arial" panose="020B0604020202020204" pitchFamily="34" charset="0"/>
                <a:cs typeface="Arial" panose="020B0604020202020204" pitchFamily="34" charset="0"/>
              </a:rPr>
              <a:t>In the “Second Empire” (1851-1870), Napoleon III combined authoritarian rule with the quest to promote industrialization and Empire.</a:t>
            </a:r>
          </a:p>
          <a:p>
            <a:pPr eaLnBrk="1" hangingPunct="1">
              <a:lnSpc>
                <a:spcPct val="100000"/>
              </a:lnSpc>
              <a:spcBef>
                <a:spcPct val="20000"/>
              </a:spcBef>
              <a:buClr>
                <a:schemeClr val="hlink"/>
              </a:buClr>
              <a:buSzPct val="110000"/>
            </a:pPr>
            <a:r>
              <a:rPr lang="en-US" altLang="en-US" sz="2400">
                <a:latin typeface="Arial" panose="020B0604020202020204" pitchFamily="34" charset="0"/>
                <a:cs typeface="Arial" panose="020B0604020202020204" pitchFamily="34" charset="0"/>
              </a:rPr>
              <a:t>For nationalists, 1848 was the springtime of hope. Movements for national self-determination spread among Czechs, Poles, Magyars, Croats, and Italians.</a:t>
            </a:r>
          </a:p>
          <a:p>
            <a:pPr eaLnBrk="1" hangingPunct="1">
              <a:lnSpc>
                <a:spcPct val="100000"/>
              </a:lnSpc>
              <a:spcBef>
                <a:spcPct val="20000"/>
              </a:spcBef>
              <a:buClr>
                <a:schemeClr val="hlink"/>
              </a:buClr>
              <a:buSzPct val="110000"/>
            </a:pPr>
            <a:r>
              <a:rPr lang="en-US" altLang="en-US" sz="2400">
                <a:latin typeface="Arial" panose="020B0604020202020204" pitchFamily="34" charset="0"/>
                <a:cs typeface="Arial" panose="020B0604020202020204" pitchFamily="34" charset="0"/>
              </a:rPr>
              <a:t>Marxists denounced 1848 as a betrayal of working-class ideals by a bourgeoisie indifferent to the legitimate demands of the proletariat.</a:t>
            </a:r>
          </a:p>
          <a:p>
            <a:pPr eaLnBrk="1" hangingPunct="1">
              <a:lnSpc>
                <a:spcPct val="100000"/>
              </a:lnSpc>
              <a:spcBef>
                <a:spcPct val="20000"/>
              </a:spcBef>
              <a:buClr>
                <a:schemeClr val="hlink"/>
              </a:buClr>
              <a:buSzPct val="110000"/>
            </a:pPr>
            <a:r>
              <a:rPr lang="en-US" altLang="en-US" sz="2400">
                <a:latin typeface="Arial" panose="020B0604020202020204" pitchFamily="34" charset="0"/>
                <a:cs typeface="Arial" panose="020B0604020202020204" pitchFamily="34" charset="0"/>
              </a:rPr>
              <a:t>In short term, little changed….but everything changed. </a:t>
            </a:r>
          </a:p>
          <a:p>
            <a:pPr eaLnBrk="1" hangingPunct="1">
              <a:lnSpc>
                <a:spcPct val="100000"/>
              </a:lnSpc>
              <a:spcBef>
                <a:spcPct val="20000"/>
              </a:spcBef>
              <a:buClr>
                <a:schemeClr val="hlink"/>
              </a:buClr>
              <a:buSzPct val="110000"/>
            </a:pPr>
            <a:r>
              <a:rPr lang="en-US" altLang="en-US" sz="2400">
                <a:latin typeface="Arial" panose="020B0604020202020204" pitchFamily="34" charset="0"/>
                <a:cs typeface="Arial" panose="020B0604020202020204" pitchFamily="34" charset="0"/>
              </a:rPr>
              <a:t>Long-term legacy…</a:t>
            </a:r>
          </a:p>
          <a:p>
            <a:endParaRPr lang="en-US" altLang="en-US" sz="2400">
              <a:latin typeface="Arial" panose="020B0604020202020204" pitchFamily="34" charset="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A9A57D17-8375-40A5-B77D-C876C8F66413}"/>
              </a:ext>
            </a:extLst>
          </p:cNvPr>
          <p:cNvSpPr>
            <a:spLocks noGrp="1" noChangeArrowheads="1"/>
          </p:cNvSpPr>
          <p:nvPr>
            <p:ph type="title"/>
          </p:nvPr>
        </p:nvSpPr>
        <p:spPr/>
        <p:txBody>
          <a:bodyPr/>
          <a:lstStyle/>
          <a:p>
            <a:pPr eaLnBrk="1" hangingPunct="1"/>
            <a:r>
              <a:rPr lang="en-US" altLang="en-US" sz="3800"/>
              <a:t>Why did the </a:t>
            </a:r>
            <a:r>
              <a:rPr lang="en-US" altLang="en-US"/>
              <a:t>1848</a:t>
            </a:r>
            <a:r>
              <a:rPr lang="en-US" altLang="en-US" sz="3800"/>
              <a:t> Revolutions Fail</a:t>
            </a:r>
            <a:r>
              <a:rPr lang="en-US" altLang="en-US" sz="3800">
                <a:latin typeface="CheshireBroad"/>
              </a:rPr>
              <a:t>?</a:t>
            </a:r>
            <a:endParaRPr lang="en-US" altLang="en-US" sz="3400">
              <a:latin typeface="CheshireBroad"/>
            </a:endParaRPr>
          </a:p>
        </p:txBody>
      </p:sp>
      <p:sp>
        <p:nvSpPr>
          <p:cNvPr id="91139" name="Rectangle 3">
            <a:extLst>
              <a:ext uri="{FF2B5EF4-FFF2-40B4-BE49-F238E27FC236}">
                <a16:creationId xmlns:a16="http://schemas.microsoft.com/office/drawing/2014/main" id="{F1649C22-FD39-445C-A572-01F28233B993}"/>
              </a:ext>
            </a:extLst>
          </p:cNvPr>
          <p:cNvSpPr>
            <a:spLocks noGrp="1" noChangeArrowheads="1"/>
          </p:cNvSpPr>
          <p:nvPr>
            <p:ph idx="1"/>
          </p:nvPr>
        </p:nvSpPr>
        <p:spPr/>
        <p:txBody>
          <a:bodyPr/>
          <a:lstStyle/>
          <a:p>
            <a:pPr eaLnBrk="1" hangingPunct="1">
              <a:lnSpc>
                <a:spcPct val="80000"/>
              </a:lnSpc>
            </a:pPr>
            <a:r>
              <a:rPr lang="en-US" altLang="de-DE"/>
              <a:t>The middle classes led these revolutions, but as the revolutions turned radical and bloody, the middle class retracted their support.</a:t>
            </a:r>
          </a:p>
          <a:p>
            <a:pPr eaLnBrk="1" hangingPunct="1">
              <a:lnSpc>
                <a:spcPct val="80000"/>
              </a:lnSpc>
            </a:pPr>
            <a:r>
              <a:rPr lang="en-US" altLang="de-DE"/>
              <a:t>Nationalism divided more than united</a:t>
            </a:r>
          </a:p>
          <a:p>
            <a:pPr eaLnBrk="1" hangingPunct="1">
              <a:lnSpc>
                <a:spcPct val="80000"/>
              </a:lnSpc>
            </a:pPr>
            <a:r>
              <a:rPr lang="en-US" altLang="de-DE"/>
              <a:t>False promises often work. Monarchs are adept in this arena. </a:t>
            </a:r>
          </a:p>
          <a:p>
            <a:pPr eaLnBrk="1" hangingPunct="1">
              <a:lnSpc>
                <a:spcPct val="80000"/>
              </a:lnSpc>
            </a:pPr>
            <a:r>
              <a:rPr lang="en-US" altLang="de-DE"/>
              <a:t>Monarchs had military power</a:t>
            </a:r>
          </a:p>
          <a:p>
            <a:pPr eaLnBrk="1" hangingPunct="1">
              <a:lnSpc>
                <a:spcPct val="80000"/>
              </a:lnSpc>
            </a:pPr>
            <a:endParaRPr lang="en-US" altLang="de-DE"/>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AAAAE7E3-A605-4970-A03A-FBB4CBC25FC5}"/>
              </a:ext>
            </a:extLst>
          </p:cNvPr>
          <p:cNvSpPr>
            <a:spLocks noGrp="1" noChangeArrowheads="1"/>
          </p:cNvSpPr>
          <p:nvPr>
            <p:ph type="title"/>
          </p:nvPr>
        </p:nvSpPr>
        <p:spPr/>
        <p:txBody>
          <a:bodyPr/>
          <a:lstStyle/>
          <a:p>
            <a:pPr algn="ctr" eaLnBrk="1" hangingPunct="1"/>
            <a:r>
              <a:rPr lang="en-US" altLang="en-US"/>
              <a:t>France, Prussia, &amp; Austria sweep the </a:t>
            </a:r>
            <a:br>
              <a:rPr lang="en-US" altLang="en-US"/>
            </a:br>
            <a:r>
              <a:rPr lang="en-US" altLang="en-US"/>
              <a:t>revolutionaries out of Europe, 1849</a:t>
            </a:r>
          </a:p>
        </p:txBody>
      </p:sp>
      <p:pic>
        <p:nvPicPr>
          <p:cNvPr id="92163" name="Picture 3" descr="1849_repression">
            <a:extLst>
              <a:ext uri="{FF2B5EF4-FFF2-40B4-BE49-F238E27FC236}">
                <a16:creationId xmlns:a16="http://schemas.microsoft.com/office/drawing/2014/main" id="{AC418B93-BB6F-48FE-94A0-D26B40EF3FEB}"/>
              </a:ext>
            </a:extLst>
          </p:cNvPr>
          <p:cNvPicPr>
            <a:picLocks noGrp="1" noChangeAspect="1" noChangeArrowheads="1"/>
          </p:cNvPicPr>
          <p:nvPr>
            <p:ph idx="1"/>
          </p:nvPr>
        </p:nvPicPr>
        <p:blipFill>
          <a:blip r:embed="rId3">
            <a:lum bright="-6000" contrast="10000"/>
            <a:extLst>
              <a:ext uri="{28A0092B-C50C-407E-A947-70E740481C1C}">
                <a14:useLocalDpi xmlns:a14="http://schemas.microsoft.com/office/drawing/2010/main" val="0"/>
              </a:ext>
            </a:extLst>
          </a:blip>
          <a:srcRect/>
          <a:stretch>
            <a:fillRect/>
          </a:stretch>
        </p:blipFill>
        <p:spPr>
          <a:xfrm>
            <a:off x="2667000" y="1828800"/>
            <a:ext cx="6519863" cy="4821238"/>
          </a:xfr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Wages">
            <a:extLst>
              <a:ext uri="{FF2B5EF4-FFF2-40B4-BE49-F238E27FC236}">
                <a16:creationId xmlns:a16="http://schemas.microsoft.com/office/drawing/2014/main" id="{6670CF57-50AF-4D8D-8050-5692364A10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81000"/>
            <a:ext cx="800100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1D31493-126B-4BB4-A91B-1F39AF3387DB}"/>
              </a:ext>
            </a:extLst>
          </p:cNvPr>
          <p:cNvSpPr>
            <a:spLocks noGrp="1" noChangeArrowheads="1"/>
          </p:cNvSpPr>
          <p:nvPr>
            <p:ph type="title"/>
          </p:nvPr>
        </p:nvSpPr>
        <p:spPr>
          <a:xfrm>
            <a:off x="609600" y="33338"/>
            <a:ext cx="10515600" cy="1325562"/>
          </a:xfrm>
        </p:spPr>
        <p:txBody>
          <a:bodyPr/>
          <a:lstStyle/>
          <a:p>
            <a:pPr eaLnBrk="1" hangingPunct="1"/>
            <a:br>
              <a:rPr lang="en-US" altLang="en-US"/>
            </a:br>
            <a:r>
              <a:rPr lang="en-US" altLang="en-US"/>
              <a:t>“A Free People, Whose Happiness Begins” </a:t>
            </a:r>
            <a:br>
              <a:rPr lang="en-US" altLang="en-US"/>
            </a:br>
            <a:r>
              <a:rPr lang="en-US" altLang="en-US"/>
              <a:t>(French cartoon, October 1831)</a:t>
            </a:r>
          </a:p>
        </p:txBody>
      </p:sp>
      <p:sp>
        <p:nvSpPr>
          <p:cNvPr id="26627" name="Content Placeholder 1">
            <a:extLst>
              <a:ext uri="{FF2B5EF4-FFF2-40B4-BE49-F238E27FC236}">
                <a16:creationId xmlns:a16="http://schemas.microsoft.com/office/drawing/2014/main" id="{BED72966-0F88-4B67-8938-1B47B6D16320}"/>
              </a:ext>
            </a:extLst>
          </p:cNvPr>
          <p:cNvSpPr>
            <a:spLocks noGrp="1"/>
          </p:cNvSpPr>
          <p:nvPr>
            <p:ph idx="1"/>
          </p:nvPr>
        </p:nvSpPr>
        <p:spPr>
          <a:xfrm>
            <a:off x="7315200" y="1905000"/>
            <a:ext cx="4038600" cy="4271963"/>
          </a:xfrm>
        </p:spPr>
        <p:txBody>
          <a:bodyPr/>
          <a:lstStyle/>
          <a:p>
            <a:r>
              <a:rPr lang="en-US" altLang="en-US"/>
              <a:t>Masons, artisans, and other manual workers hoping desperately that someone will hire them for the day.  </a:t>
            </a:r>
          </a:p>
          <a:p>
            <a:r>
              <a:rPr lang="en-US" altLang="en-US"/>
              <a:t>A sarcastic commentary having created a "free" people, free of property and free of employment. </a:t>
            </a:r>
          </a:p>
          <a:p>
            <a:endParaRPr lang="en-US" altLang="en-US"/>
          </a:p>
        </p:txBody>
      </p:sp>
      <p:pic>
        <p:nvPicPr>
          <p:cNvPr id="26628" name="Picture 3" descr="1831_paupers">
            <a:extLst>
              <a:ext uri="{FF2B5EF4-FFF2-40B4-BE49-F238E27FC236}">
                <a16:creationId xmlns:a16="http://schemas.microsoft.com/office/drawing/2014/main" id="{A0514469-3DCC-44CA-AE30-654E6DE24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81188"/>
            <a:ext cx="6772275" cy="444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4FC2704-8C13-48D1-AACB-E0D9F4CB0D0C}"/>
              </a:ext>
            </a:extLst>
          </p:cNvPr>
          <p:cNvSpPr>
            <a:spLocks noGrp="1" noChangeArrowheads="1"/>
          </p:cNvSpPr>
          <p:nvPr>
            <p:ph type="title" idx="4294967295"/>
          </p:nvPr>
        </p:nvSpPr>
        <p:spPr>
          <a:xfrm>
            <a:off x="838200" y="1371600"/>
            <a:ext cx="2514600" cy="1325563"/>
          </a:xfrm>
        </p:spPr>
        <p:txBody>
          <a:bodyPr/>
          <a:lstStyle/>
          <a:p>
            <a:pPr algn="ctr" eaLnBrk="1" hangingPunct="1"/>
            <a:r>
              <a:rPr lang="en-US" altLang="en-US" sz="2400">
                <a:latin typeface="Arial" panose="020B0604020202020204" pitchFamily="34" charset="0"/>
              </a:rPr>
              <a:t>“</a:t>
            </a:r>
            <a:r>
              <a:rPr lang="en-US" altLang="en-US" sz="2400" b="1">
                <a:latin typeface="Arial" panose="020B0604020202020204" pitchFamily="34" charset="0"/>
              </a:rPr>
              <a:t>Hunger </a:t>
            </a:r>
            <a:br>
              <a:rPr lang="en-US" altLang="en-US" sz="2400" b="1">
                <a:latin typeface="Arial" panose="020B0604020202020204" pitchFamily="34" charset="0"/>
              </a:rPr>
            </a:br>
            <a:r>
              <a:rPr lang="en-US" altLang="en-US" sz="2400" b="1">
                <a:latin typeface="Arial" panose="020B0604020202020204" pitchFamily="34" charset="0"/>
              </a:rPr>
              <a:t>and Despair</a:t>
            </a:r>
            <a:r>
              <a:rPr lang="en-US" altLang="en-US" sz="2400">
                <a:latin typeface="Arial" panose="020B0604020202020204" pitchFamily="34" charset="0"/>
              </a:rPr>
              <a:t>”</a:t>
            </a:r>
          </a:p>
        </p:txBody>
      </p:sp>
      <p:pic>
        <p:nvPicPr>
          <p:cNvPr id="28675" name="Picture 3" descr="1844_Weber">
            <a:extLst>
              <a:ext uri="{FF2B5EF4-FFF2-40B4-BE49-F238E27FC236}">
                <a16:creationId xmlns:a16="http://schemas.microsoft.com/office/drawing/2014/main" id="{2551F58D-5F76-4723-AAE8-3707EE29A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2713" y="80963"/>
            <a:ext cx="66770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a:extLst>
              <a:ext uri="{FF2B5EF4-FFF2-40B4-BE49-F238E27FC236}">
                <a16:creationId xmlns:a16="http://schemas.microsoft.com/office/drawing/2014/main" id="{37F41267-0496-451B-AADD-9EC4088219AF}"/>
              </a:ext>
            </a:extLst>
          </p:cNvPr>
          <p:cNvSpPr txBox="1">
            <a:spLocks noChangeArrowheads="1"/>
          </p:cNvSpPr>
          <p:nvPr/>
        </p:nvSpPr>
        <p:spPr bwMode="auto">
          <a:xfrm>
            <a:off x="152400" y="3886200"/>
            <a:ext cx="3429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b="1">
                <a:latin typeface="Tahoma" panose="020B0604030504040204" pitchFamily="34" charset="0"/>
              </a:rPr>
              <a:t>“Government Assistance”</a:t>
            </a:r>
            <a:r>
              <a:rPr lang="en-US" altLang="en-US" sz="2400">
                <a:latin typeface="Tahoma" panose="020B0604030504040204" pitchFamily="34" charset="0"/>
              </a:rPr>
              <a:t> </a:t>
            </a:r>
          </a:p>
          <a:p>
            <a:pPr algn="ctr" eaLnBrk="1" hangingPunct="1">
              <a:lnSpc>
                <a:spcPct val="100000"/>
              </a:lnSpc>
              <a:spcBef>
                <a:spcPct val="50000"/>
              </a:spcBef>
              <a:buFontTx/>
              <a:buNone/>
            </a:pPr>
            <a:r>
              <a:rPr lang="en-US" altLang="en-US" sz="2400">
                <a:latin typeface="Tahoma" panose="020B0604030504040204" pitchFamily="34" charset="0"/>
              </a:rPr>
              <a:t>(Satirical cartoon, Berlin, 1847)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B378B4F-05FD-49B8-AB38-6D0023716AC7}"/>
              </a:ext>
            </a:extLst>
          </p:cNvPr>
          <p:cNvSpPr>
            <a:spLocks noGrp="1" noChangeArrowheads="1"/>
          </p:cNvSpPr>
          <p:nvPr>
            <p:ph type="title"/>
          </p:nvPr>
        </p:nvSpPr>
        <p:spPr>
          <a:xfrm>
            <a:off x="0" y="365125"/>
            <a:ext cx="11353800" cy="1325563"/>
          </a:xfrm>
        </p:spPr>
        <p:txBody>
          <a:bodyPr/>
          <a:lstStyle/>
          <a:p>
            <a:pPr eaLnBrk="1" hangingPunct="1"/>
            <a:r>
              <a:rPr lang="en-US" altLang="en-US"/>
              <a:t>Spread of popular uprisings in 1848</a:t>
            </a:r>
          </a:p>
        </p:txBody>
      </p:sp>
      <p:sp>
        <p:nvSpPr>
          <p:cNvPr id="30723" name="Rectangle 3" descr="Rectangle: Click to edit Master text styles&#10;Second level&#10;Third level&#10;Fourth level&#10;Fifth level">
            <a:extLst>
              <a:ext uri="{FF2B5EF4-FFF2-40B4-BE49-F238E27FC236}">
                <a16:creationId xmlns:a16="http://schemas.microsoft.com/office/drawing/2014/main" id="{1C1124DA-3FC4-43E3-B68A-7997AF7260CE}"/>
              </a:ext>
            </a:extLst>
          </p:cNvPr>
          <p:cNvSpPr>
            <a:spLocks noGrp="1" noChangeArrowheads="1"/>
          </p:cNvSpPr>
          <p:nvPr>
            <p:ph idx="1"/>
          </p:nvPr>
        </p:nvSpPr>
        <p:spPr>
          <a:xfrm>
            <a:off x="381000" y="2098675"/>
            <a:ext cx="10515600" cy="4351338"/>
          </a:xfrm>
        </p:spPr>
        <p:txBody>
          <a:bodyPr/>
          <a:lstStyle/>
          <a:p>
            <a:pPr eaLnBrk="1" hangingPunct="1">
              <a:buFont typeface="Wingdings" panose="05000000000000000000" pitchFamily="2" charset="2"/>
              <a:buNone/>
            </a:pPr>
            <a:r>
              <a:rPr lang="en-US" altLang="en-US" sz="2400"/>
              <a:t>Feb 22: Paris</a:t>
            </a:r>
          </a:p>
          <a:p>
            <a:pPr eaLnBrk="1" hangingPunct="1">
              <a:buFont typeface="Wingdings" panose="05000000000000000000" pitchFamily="2" charset="2"/>
              <a:buNone/>
            </a:pPr>
            <a:r>
              <a:rPr lang="en-US" altLang="en-US" sz="2400"/>
              <a:t>Feb 27: Baden </a:t>
            </a:r>
          </a:p>
          <a:p>
            <a:pPr eaLnBrk="1" hangingPunct="1">
              <a:buFont typeface="Wingdings" panose="05000000000000000000" pitchFamily="2" charset="2"/>
              <a:buNone/>
            </a:pPr>
            <a:r>
              <a:rPr lang="en-US" altLang="en-US" sz="2400"/>
              <a:t>Mar 13: Vienna</a:t>
            </a:r>
          </a:p>
          <a:p>
            <a:pPr eaLnBrk="1" hangingPunct="1">
              <a:buFont typeface="Wingdings" panose="05000000000000000000" pitchFamily="2" charset="2"/>
              <a:buNone/>
            </a:pPr>
            <a:r>
              <a:rPr lang="en-US" altLang="en-US" sz="2400"/>
              <a:t>Mar 15: Budapest</a:t>
            </a:r>
          </a:p>
          <a:p>
            <a:pPr eaLnBrk="1" hangingPunct="1">
              <a:buFont typeface="Wingdings" panose="05000000000000000000" pitchFamily="2" charset="2"/>
              <a:buNone/>
            </a:pPr>
            <a:r>
              <a:rPr lang="en-US" altLang="en-US" sz="2400"/>
              <a:t>Mar 18: Berlin</a:t>
            </a:r>
          </a:p>
          <a:p>
            <a:pPr eaLnBrk="1" hangingPunct="1">
              <a:buFont typeface="Wingdings" panose="05000000000000000000" pitchFamily="2" charset="2"/>
              <a:buNone/>
            </a:pPr>
            <a:r>
              <a:rPr lang="en-US" altLang="en-US" sz="2400"/>
              <a:t>Mar 18: Milan</a:t>
            </a:r>
          </a:p>
          <a:p>
            <a:pPr eaLnBrk="1" hangingPunct="1">
              <a:buFont typeface="Wingdings" panose="05000000000000000000" pitchFamily="2" charset="2"/>
              <a:buNone/>
            </a:pPr>
            <a:r>
              <a:rPr lang="en-US" altLang="en-US" sz="2400"/>
              <a:t>Mar 19: Munich</a:t>
            </a:r>
          </a:p>
          <a:p>
            <a:pPr eaLnBrk="1" hangingPunct="1">
              <a:buFont typeface="Wingdings" panose="05000000000000000000" pitchFamily="2" charset="2"/>
              <a:buNone/>
            </a:pPr>
            <a:r>
              <a:rPr lang="en-US" altLang="en-US" sz="2400"/>
              <a:t>May 3: Dresden</a:t>
            </a:r>
          </a:p>
          <a:p>
            <a:pPr eaLnBrk="1" hangingPunct="1">
              <a:buFont typeface="Wingdings" panose="05000000000000000000" pitchFamily="2" charset="2"/>
              <a:buNone/>
            </a:pPr>
            <a:r>
              <a:rPr lang="en-US" altLang="en-US" sz="2400"/>
              <a:t>June 9: Bucharest</a:t>
            </a:r>
          </a:p>
        </p:txBody>
      </p:sp>
      <p:pic>
        <p:nvPicPr>
          <p:cNvPr id="30724" name="Picture 4" descr="1848_Map2">
            <a:extLst>
              <a:ext uri="{FF2B5EF4-FFF2-40B4-BE49-F238E27FC236}">
                <a16:creationId xmlns:a16="http://schemas.microsoft.com/office/drawing/2014/main" id="{B96DE529-B2C1-4FBC-B90F-7C80BCA9B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1371600"/>
            <a:ext cx="71628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861</TotalTime>
  <Words>3507</Words>
  <Application>Microsoft Office PowerPoint</Application>
  <PresentationFormat>Widescreen</PresentationFormat>
  <Paragraphs>303</Paragraphs>
  <Slides>59</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59</vt:i4>
      </vt:variant>
    </vt:vector>
  </HeadingPairs>
  <TitlesOfParts>
    <vt:vector size="71" baseType="lpstr">
      <vt:lpstr>Lombardic Narrow</vt:lpstr>
      <vt:lpstr>Tahoma</vt:lpstr>
      <vt:lpstr>CheshireBroad</vt:lpstr>
      <vt:lpstr>Wingdings</vt:lpstr>
      <vt:lpstr>Calibri Light</vt:lpstr>
      <vt:lpstr>Times New Roman</vt:lpstr>
      <vt:lpstr>Cut Outs for 3D FX</vt:lpstr>
      <vt:lpstr>Calibri</vt:lpstr>
      <vt:lpstr>Arial</vt:lpstr>
      <vt:lpstr>Comic Sans MS</vt:lpstr>
      <vt:lpstr>Albemarle Demo</vt:lpstr>
      <vt:lpstr>Office Theme</vt:lpstr>
      <vt:lpstr>PowerPoint Presentation</vt:lpstr>
      <vt:lpstr>PowerPoint Presentation</vt:lpstr>
      <vt:lpstr>Historicism &amp; The Hegelian Dialectic </vt:lpstr>
      <vt:lpstr>Causes of 1848 Revolutions: Long Term </vt:lpstr>
      <vt:lpstr>Causes of 1848 Revolutions: Short-Term</vt:lpstr>
      <vt:lpstr>PowerPoint Presentation</vt:lpstr>
      <vt:lpstr> “A Free People, Whose Happiness Begins”  (French cartoon, October 1831)</vt:lpstr>
      <vt:lpstr>“Hunger  and Despair”</vt:lpstr>
      <vt:lpstr>Spread of popular uprisings in 1848</vt:lpstr>
      <vt:lpstr>J.C. Schoeller, “Caricature of Metternich’s Flight,” 1848</vt:lpstr>
      <vt:lpstr>“The Universal, Democratic, and Social Republic: The Pact” </vt:lpstr>
      <vt:lpstr>“The Triumph of the Universal, Democratic, and Social Republic” (children of the 4 continents drive the chariot; slaves are freed)</vt:lpstr>
      <vt:lpstr>Not Coherent, Organized Revolutions</vt:lpstr>
      <vt:lpstr>PowerPoint Presentation</vt:lpstr>
      <vt:lpstr>Reign of Louis-Philippe (1830-1848)</vt:lpstr>
      <vt:lpstr>The February Revolution</vt:lpstr>
      <vt:lpstr>Paris: To the Barricades Again!</vt:lpstr>
      <vt:lpstr>Prince Louis: Not Too Steady!</vt:lpstr>
      <vt:lpstr>Louis Philippe, “The Pear,” 1848</vt:lpstr>
      <vt:lpstr>Provisional Government </vt:lpstr>
      <vt:lpstr>Provisional Government </vt:lpstr>
      <vt:lpstr>The Coalition Splits: Mar-May</vt:lpstr>
      <vt:lpstr>The Coalition Splits: Mar-May</vt:lpstr>
      <vt:lpstr>The Coalition Splits: Mar-May</vt:lpstr>
      <vt:lpstr>June Days: 23-26 June </vt:lpstr>
      <vt:lpstr>June Days: 23-26 June </vt:lpstr>
      <vt:lpstr>PowerPoint Presentation</vt:lpstr>
      <vt:lpstr>After the June Days in France</vt:lpstr>
      <vt:lpstr>After the June Days in France</vt:lpstr>
      <vt:lpstr>PowerPoint Presentation</vt:lpstr>
      <vt:lpstr>Frederick William IV of Prussia (1840-1861)</vt:lpstr>
      <vt:lpstr>The Germans Follow the French</vt:lpstr>
      <vt:lpstr>Flashpoint Berlin</vt:lpstr>
      <vt:lpstr>A Citizen Militia on Parade in Berlin</vt:lpstr>
      <vt:lpstr>PowerPoint Presentation</vt:lpstr>
      <vt:lpstr>Berliners celebrate on the barricades on Breitestrasse March 18, 1848 after FW IV ordered the troops to cease fire </vt:lpstr>
      <vt:lpstr>PowerPoint Presentation</vt:lpstr>
      <vt:lpstr>Funeral for Berlin Freedom Fighters, Freidrichshain </vt:lpstr>
      <vt:lpstr>“A New Method for Granting a Constitution”  (Berlin, December 1848)</vt:lpstr>
      <vt:lpstr>Frankfurt Parliament (1848-49) </vt:lpstr>
      <vt:lpstr>PowerPoint Presentation</vt:lpstr>
      <vt:lpstr>Demands of Frankfurt Parliament (1848-49) </vt:lpstr>
      <vt:lpstr>Frankfurt Parliament (1848-49) </vt:lpstr>
      <vt:lpstr>Challenges of the Frankfurt Parliament: Law and Order </vt:lpstr>
      <vt:lpstr>PowerPoint Presentation</vt:lpstr>
      <vt:lpstr>Challenges of the Frankfurt Parliament: Factionalism </vt:lpstr>
      <vt:lpstr>Challenges of the Frankfurt Parliament:  Political Legitimacy  </vt:lpstr>
      <vt:lpstr> </vt:lpstr>
      <vt:lpstr>Challenges of the Frankfurt Parliament: Schleswig-Holstein Question </vt:lpstr>
      <vt:lpstr>Challenges of the Frankfurt Parliament: Relations with Austria </vt:lpstr>
      <vt:lpstr>Johann Gustav Droysen: Speech to the Frankfurt Assembly, 1848</vt:lpstr>
      <vt:lpstr>Austrian Prime Minister, Prince Schwarzenberg </vt:lpstr>
      <vt:lpstr>Legacy of the Frankfurt Parliament:</vt:lpstr>
      <vt:lpstr>Frederick William's Revenge</vt:lpstr>
      <vt:lpstr>Conclusions from the German Moment </vt:lpstr>
      <vt:lpstr>Legacy of 1848 </vt:lpstr>
      <vt:lpstr>Legacy of 1848 </vt:lpstr>
      <vt:lpstr>Why did the 1848 Revolutions Fail?</vt:lpstr>
      <vt:lpstr>France, Prussia, &amp; Austria sweep the  revolutionaries out of Europe, 1849</vt:lpstr>
    </vt:vector>
  </TitlesOfParts>
  <Company>Horace Greeley HS    Chappaqua, 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Revolutions of 1848</dc:title>
  <dc:creator>DL</dc:creator>
  <cp:lastModifiedBy>Daniel Lazar</cp:lastModifiedBy>
  <cp:revision>166</cp:revision>
  <dcterms:created xsi:type="dcterms:W3CDTF">2008-02-16T02:14:47Z</dcterms:created>
  <dcterms:modified xsi:type="dcterms:W3CDTF">2021-09-04T07:00:31Z</dcterms:modified>
</cp:coreProperties>
</file>