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3"/>
  </p:notesMasterIdLst>
  <p:sldIdLst>
    <p:sldId id="325" r:id="rId2"/>
    <p:sldId id="262" r:id="rId3"/>
    <p:sldId id="275" r:id="rId4"/>
    <p:sldId id="335" r:id="rId5"/>
    <p:sldId id="267" r:id="rId6"/>
    <p:sldId id="269" r:id="rId7"/>
    <p:sldId id="270" r:id="rId8"/>
    <p:sldId id="331" r:id="rId9"/>
    <p:sldId id="311" r:id="rId10"/>
    <p:sldId id="388" r:id="rId11"/>
    <p:sldId id="390" r:id="rId12"/>
    <p:sldId id="391" r:id="rId13"/>
    <p:sldId id="338" r:id="rId14"/>
    <p:sldId id="339" r:id="rId15"/>
    <p:sldId id="328" r:id="rId16"/>
    <p:sldId id="313" r:id="rId17"/>
    <p:sldId id="351" r:id="rId18"/>
    <p:sldId id="352" r:id="rId19"/>
    <p:sldId id="387" r:id="rId20"/>
    <p:sldId id="359" r:id="rId21"/>
    <p:sldId id="320" r:id="rId22"/>
    <p:sldId id="374" r:id="rId23"/>
    <p:sldId id="298" r:id="rId24"/>
    <p:sldId id="366" r:id="rId25"/>
    <p:sldId id="371" r:id="rId26"/>
    <p:sldId id="324" r:id="rId27"/>
    <p:sldId id="373" r:id="rId28"/>
    <p:sldId id="354" r:id="rId29"/>
    <p:sldId id="368" r:id="rId30"/>
    <p:sldId id="323" r:id="rId31"/>
    <p:sldId id="369" r:id="rId32"/>
    <p:sldId id="370" r:id="rId33"/>
    <p:sldId id="367" r:id="rId34"/>
    <p:sldId id="316" r:id="rId35"/>
    <p:sldId id="376" r:id="rId36"/>
    <p:sldId id="375" r:id="rId37"/>
    <p:sldId id="394" r:id="rId38"/>
    <p:sldId id="395" r:id="rId39"/>
    <p:sldId id="377" r:id="rId40"/>
    <p:sldId id="344" r:id="rId41"/>
    <p:sldId id="392" r:id="rId42"/>
    <p:sldId id="378" r:id="rId43"/>
    <p:sldId id="382" r:id="rId44"/>
    <p:sldId id="383" r:id="rId45"/>
    <p:sldId id="384" r:id="rId46"/>
    <p:sldId id="379" r:id="rId47"/>
    <p:sldId id="380" r:id="rId48"/>
    <p:sldId id="381" r:id="rId49"/>
    <p:sldId id="386" r:id="rId50"/>
    <p:sldId id="393" r:id="rId51"/>
    <p:sldId id="332" r:id="rId5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9C5B"/>
    <a:srgbClr val="738D8D"/>
    <a:srgbClr val="677A99"/>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49" autoAdjust="0"/>
    <p:restoredTop sz="94660"/>
  </p:normalViewPr>
  <p:slideViewPr>
    <p:cSldViewPr snapToGrid="0">
      <p:cViewPr varScale="1">
        <p:scale>
          <a:sx n="100" d="100"/>
          <a:sy n="100" d="100"/>
        </p:scale>
        <p:origin x="143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733489-9424-420D-82F0-1E4E4EE5184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41614A48-B97C-4353-B247-6DF8F12FC030}"/>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99459B49-534F-4691-AA7A-A1D2755A61D9}" type="datetimeFigureOut">
              <a:rPr lang="en-US"/>
              <a:pPr>
                <a:defRPr/>
              </a:pPr>
              <a:t>9/4/2021</a:t>
            </a:fld>
            <a:endParaRPr lang="en-US"/>
          </a:p>
        </p:txBody>
      </p:sp>
      <p:sp>
        <p:nvSpPr>
          <p:cNvPr id="4" name="Slide Image Placeholder 3">
            <a:extLst>
              <a:ext uri="{FF2B5EF4-FFF2-40B4-BE49-F238E27FC236}">
                <a16:creationId xmlns:a16="http://schemas.microsoft.com/office/drawing/2014/main" id="{FC81BF16-D779-4F5F-9AA7-8929838F49A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8B16247-BF3B-4499-ADE0-BC38CA8E7B8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4C65131-3117-498A-9EAD-C2379B321C9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7038A3FE-B5F3-45E5-BBD8-C02B09FE504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7F594D26-8247-497E-9A1A-1791CA7CEB9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A474CA6E-6A2D-4D1F-81B0-C63B22E89A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A4C071-4BD7-4687-A533-CE7EFF801A15}" type="slidenum">
              <a:rPr lang="en-US" altLang="en-US"/>
              <a:pPr/>
              <a:t>9</a:t>
            </a:fld>
            <a:endParaRPr lang="en-US" altLang="en-US"/>
          </a:p>
        </p:txBody>
      </p:sp>
      <p:sp>
        <p:nvSpPr>
          <p:cNvPr id="24579" name="Rectangle 2">
            <a:extLst>
              <a:ext uri="{FF2B5EF4-FFF2-40B4-BE49-F238E27FC236}">
                <a16:creationId xmlns:a16="http://schemas.microsoft.com/office/drawing/2014/main" id="{290209B6-93AA-4BBE-866B-F1E6CC686C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a:extLst>
              <a:ext uri="{FF2B5EF4-FFF2-40B4-BE49-F238E27FC236}">
                <a16:creationId xmlns:a16="http://schemas.microsoft.com/office/drawing/2014/main" id="{E5F778AA-E76F-49A5-87F8-91D5E4720B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61EFB28D-0ACC-41D3-B08C-068CBF5B95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BA0367-37F2-4D0D-BA34-78E4D1DA073C}" type="slidenum">
              <a:rPr lang="en-US" altLang="en-US"/>
              <a:pPr/>
              <a:t>16</a:t>
            </a:fld>
            <a:endParaRPr lang="en-US" altLang="en-US"/>
          </a:p>
        </p:txBody>
      </p:sp>
      <p:sp>
        <p:nvSpPr>
          <p:cNvPr id="32771" name="Rectangle 2">
            <a:extLst>
              <a:ext uri="{FF2B5EF4-FFF2-40B4-BE49-F238E27FC236}">
                <a16:creationId xmlns:a16="http://schemas.microsoft.com/office/drawing/2014/main" id="{04CE8AD3-AE50-4CEF-8C7E-EF32FEA151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a:extLst>
              <a:ext uri="{FF2B5EF4-FFF2-40B4-BE49-F238E27FC236}">
                <a16:creationId xmlns:a16="http://schemas.microsoft.com/office/drawing/2014/main" id="{7C8D9B4E-68B3-41C9-A4EB-007ED4C6F1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C7E3AAB1-975A-46D0-89AC-F72A66D90B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DC3E7C-735B-4CE7-B308-4D5EEB28DC31}" type="slidenum">
              <a:rPr lang="en-US" altLang="en-US"/>
              <a:pPr/>
              <a:t>31</a:t>
            </a:fld>
            <a:endParaRPr lang="en-US" altLang="en-US"/>
          </a:p>
        </p:txBody>
      </p:sp>
      <p:sp>
        <p:nvSpPr>
          <p:cNvPr id="49155" name="Rectangle 2">
            <a:extLst>
              <a:ext uri="{FF2B5EF4-FFF2-40B4-BE49-F238E27FC236}">
                <a16:creationId xmlns:a16="http://schemas.microsoft.com/office/drawing/2014/main" id="{A0ED8D80-B472-4E61-AD49-8027F2CD5F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a:extLst>
              <a:ext uri="{FF2B5EF4-FFF2-40B4-BE49-F238E27FC236}">
                <a16:creationId xmlns:a16="http://schemas.microsoft.com/office/drawing/2014/main" id="{7F01E75B-0195-4FB6-A6F6-46DC0B962B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7475469E-F8EC-41AA-931D-1FCF0C1469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90F3CAA-2A1E-4E00-847F-60CC109D843B}" type="slidenum">
              <a:rPr lang="en-US" altLang="en-US"/>
              <a:pPr/>
              <a:t>34</a:t>
            </a:fld>
            <a:endParaRPr lang="en-US" altLang="en-US"/>
          </a:p>
        </p:txBody>
      </p:sp>
      <p:sp>
        <p:nvSpPr>
          <p:cNvPr id="53251" name="Rectangle 2">
            <a:extLst>
              <a:ext uri="{FF2B5EF4-FFF2-40B4-BE49-F238E27FC236}">
                <a16:creationId xmlns:a16="http://schemas.microsoft.com/office/drawing/2014/main" id="{F6DD543E-C0B6-42BD-8265-8CED2ABE4E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a:extLst>
              <a:ext uri="{FF2B5EF4-FFF2-40B4-BE49-F238E27FC236}">
                <a16:creationId xmlns:a16="http://schemas.microsoft.com/office/drawing/2014/main" id="{ABA6BD80-5F5C-40F1-8CAE-5F90CC3635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852EF6CB-8008-451B-80B3-0BEA91FE7B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F143990-DCC6-4F78-A612-7C1211F7E2F9}" type="slidenum">
              <a:rPr lang="en-US" altLang="en-US"/>
              <a:pPr/>
              <a:t>36</a:t>
            </a:fld>
            <a:endParaRPr lang="en-US" altLang="en-US"/>
          </a:p>
        </p:txBody>
      </p:sp>
      <p:sp>
        <p:nvSpPr>
          <p:cNvPr id="56323" name="Rectangle 2">
            <a:extLst>
              <a:ext uri="{FF2B5EF4-FFF2-40B4-BE49-F238E27FC236}">
                <a16:creationId xmlns:a16="http://schemas.microsoft.com/office/drawing/2014/main" id="{0B3E5EF6-BF65-4112-88AE-F4F369B80E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a:extLst>
              <a:ext uri="{FF2B5EF4-FFF2-40B4-BE49-F238E27FC236}">
                <a16:creationId xmlns:a16="http://schemas.microsoft.com/office/drawing/2014/main" id="{1E8B47A1-23E4-4589-BBBF-A9F12C7FEE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422AF7C7-D85B-4F62-8F29-7BE73E1C3C2E}"/>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5" name="Rectangle 20">
            <a:extLst>
              <a:ext uri="{FF2B5EF4-FFF2-40B4-BE49-F238E27FC236}">
                <a16:creationId xmlns:a16="http://schemas.microsoft.com/office/drawing/2014/main" id="{70FDC626-C62F-4E6A-8BF9-3BE81DA11483}"/>
              </a:ext>
            </a:extLst>
          </p:cNvPr>
          <p:cNvSpPr>
            <a:spLocks noChangeArrowheads="1"/>
          </p:cNvSpPr>
          <p:nvPr/>
        </p:nvSpPr>
        <p:spPr bwMode="white">
          <a:xfrm>
            <a:off x="8991600" y="3175"/>
            <a:ext cx="152400" cy="68580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6" name="Rectangle 21">
            <a:extLst>
              <a:ext uri="{FF2B5EF4-FFF2-40B4-BE49-F238E27FC236}">
                <a16:creationId xmlns:a16="http://schemas.microsoft.com/office/drawing/2014/main" id="{20B18E0C-FB14-4658-9F9F-184E963A45AE}"/>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7" name="Rectangle 23">
            <a:extLst>
              <a:ext uri="{FF2B5EF4-FFF2-40B4-BE49-F238E27FC236}">
                <a16:creationId xmlns:a16="http://schemas.microsoft.com/office/drawing/2014/main" id="{BB25C4B2-AA1B-49B4-A1F2-56C24FD8C9AF}"/>
              </a:ext>
            </a:extLst>
          </p:cNvPr>
          <p:cNvSpPr>
            <a:spLocks noChangeArrowheads="1"/>
          </p:cNvSpPr>
          <p:nvPr/>
        </p:nvSpPr>
        <p:spPr bwMode="white">
          <a:xfrm>
            <a:off x="0" y="0"/>
            <a:ext cx="9144000" cy="25146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 name="Rectangle 9">
            <a:extLst>
              <a:ext uri="{FF2B5EF4-FFF2-40B4-BE49-F238E27FC236}">
                <a16:creationId xmlns:a16="http://schemas.microsoft.com/office/drawing/2014/main" id="{76D29962-B91A-43CD-A431-C22BFCBABA92}"/>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ndParaRPr>
          </a:p>
        </p:txBody>
      </p:sp>
      <p:sp>
        <p:nvSpPr>
          <p:cNvPr id="11" name="Straight Connector 10">
            <a:extLst>
              <a:ext uri="{FF2B5EF4-FFF2-40B4-BE49-F238E27FC236}">
                <a16:creationId xmlns:a16="http://schemas.microsoft.com/office/drawing/2014/main" id="{8E1A1273-2E3C-44E4-82AD-1499AF00B838}"/>
              </a:ext>
            </a:extLst>
          </p:cNvPr>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ndParaRPr>
          </a:p>
        </p:txBody>
      </p:sp>
      <p:sp>
        <p:nvSpPr>
          <p:cNvPr id="12" name="Rectangle 11">
            <a:extLst>
              <a:ext uri="{FF2B5EF4-FFF2-40B4-BE49-F238E27FC236}">
                <a16:creationId xmlns:a16="http://schemas.microsoft.com/office/drawing/2014/main" id="{48449F7A-91A7-4EC1-8315-7F84483C748E}"/>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3" name="Oval 12">
            <a:extLst>
              <a:ext uri="{FF2B5EF4-FFF2-40B4-BE49-F238E27FC236}">
                <a16:creationId xmlns:a16="http://schemas.microsoft.com/office/drawing/2014/main" id="{585345A1-9ADB-469A-A15B-682D0E03ACC2}"/>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id="{FBCEAFFF-A327-4402-BC2D-8A02C5F3A6B3}"/>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a:extLst>
              <a:ext uri="{FF2B5EF4-FFF2-40B4-BE49-F238E27FC236}">
                <a16:creationId xmlns:a16="http://schemas.microsoft.com/office/drawing/2014/main" id="{59B62594-1CAB-437D-92DA-6520E4E31AB4}"/>
              </a:ext>
            </a:extLst>
          </p:cNvPr>
          <p:cNvSpPr>
            <a:spLocks noGrp="1"/>
          </p:cNvSpPr>
          <p:nvPr>
            <p:ph type="dt" sz="half" idx="10"/>
          </p:nvPr>
        </p:nvSpPr>
        <p:spPr/>
        <p:txBody>
          <a:bodyPr/>
          <a:lstStyle>
            <a:lvl1pPr>
              <a:defRPr/>
            </a:lvl1pPr>
          </a:lstStyle>
          <a:p>
            <a:pPr>
              <a:defRPr/>
            </a:pPr>
            <a:endParaRPr lang="en-US"/>
          </a:p>
        </p:txBody>
      </p:sp>
      <p:sp>
        <p:nvSpPr>
          <p:cNvPr id="16" name="Footer Placeholder 16">
            <a:extLst>
              <a:ext uri="{FF2B5EF4-FFF2-40B4-BE49-F238E27FC236}">
                <a16:creationId xmlns:a16="http://schemas.microsoft.com/office/drawing/2014/main" id="{450931A4-CF9C-4480-B059-91B5912DAA06}"/>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28">
            <a:extLst>
              <a:ext uri="{FF2B5EF4-FFF2-40B4-BE49-F238E27FC236}">
                <a16:creationId xmlns:a16="http://schemas.microsoft.com/office/drawing/2014/main" id="{7CE6C07A-25D4-4E88-B316-B3EFCA05E93A}"/>
              </a:ext>
            </a:extLst>
          </p:cNvPr>
          <p:cNvSpPr>
            <a:spLocks noGrp="1"/>
          </p:cNvSpPr>
          <p:nvPr>
            <p:ph type="sldNum" sz="quarter" idx="12"/>
          </p:nvPr>
        </p:nvSpPr>
        <p:spPr>
          <a:xfrm>
            <a:off x="4343400" y="2198688"/>
            <a:ext cx="457200" cy="441325"/>
          </a:xfrm>
        </p:spPr>
        <p:txBody>
          <a:bodyPr/>
          <a:lstStyle>
            <a:lvl1pPr>
              <a:defRPr smtClean="0"/>
            </a:lvl1pPr>
          </a:lstStyle>
          <a:p>
            <a:pPr>
              <a:defRPr/>
            </a:pPr>
            <a:fld id="{80600631-127C-4CE7-87D5-44B871D373DF}" type="slidenum">
              <a:rPr lang="en-US" altLang="en-US"/>
              <a:pPr>
                <a:defRPr/>
              </a:pPr>
              <a:t>‹#›</a:t>
            </a:fld>
            <a:endParaRPr lang="en-US" altLang="en-US"/>
          </a:p>
        </p:txBody>
      </p:sp>
    </p:spTree>
    <p:extLst>
      <p:ext uri="{BB962C8B-B14F-4D97-AF65-F5344CB8AC3E}">
        <p14:creationId xmlns:p14="http://schemas.microsoft.com/office/powerpoint/2010/main" val="348939145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9ED003-B376-42C7-A692-DDC9517C7D3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F119B7C-2003-48F5-8A53-4E96765B9AE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461B23-9CC0-4534-88EC-856608F9D1CE}"/>
              </a:ext>
            </a:extLst>
          </p:cNvPr>
          <p:cNvSpPr>
            <a:spLocks noGrp="1"/>
          </p:cNvSpPr>
          <p:nvPr>
            <p:ph type="sldNum" sz="quarter" idx="12"/>
          </p:nvPr>
        </p:nvSpPr>
        <p:spPr/>
        <p:txBody>
          <a:bodyPr/>
          <a:lstStyle>
            <a:lvl1pPr>
              <a:defRPr smtClean="0"/>
            </a:lvl1pPr>
          </a:lstStyle>
          <a:p>
            <a:pPr>
              <a:defRPr/>
            </a:pPr>
            <a:fld id="{2D42FDC4-9177-4974-88D1-FDE92AECF0F4}" type="slidenum">
              <a:rPr lang="en-US" altLang="en-US"/>
              <a:pPr>
                <a:defRPr/>
              </a:pPr>
              <a:t>‹#›</a:t>
            </a:fld>
            <a:endParaRPr lang="en-US" altLang="en-US"/>
          </a:p>
        </p:txBody>
      </p:sp>
    </p:spTree>
    <p:extLst>
      <p:ext uri="{BB962C8B-B14F-4D97-AF65-F5344CB8AC3E}">
        <p14:creationId xmlns:p14="http://schemas.microsoft.com/office/powerpoint/2010/main" val="69873203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977DEF83-5257-46D5-9F6A-A923BB0DBEAB}"/>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5" name="Rectangle 20">
            <a:extLst>
              <a:ext uri="{FF2B5EF4-FFF2-40B4-BE49-F238E27FC236}">
                <a16:creationId xmlns:a16="http://schemas.microsoft.com/office/drawing/2014/main" id="{3E9936EF-FB24-4423-BBBA-312B4B0CE90F}"/>
              </a:ext>
            </a:extLst>
          </p:cNvPr>
          <p:cNvSpPr>
            <a:spLocks noChangeArrowheads="1"/>
          </p:cNvSpPr>
          <p:nvPr/>
        </p:nvSpPr>
        <p:spPr bwMode="white">
          <a:xfrm>
            <a:off x="7010400" y="0"/>
            <a:ext cx="2133600" cy="68580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6" name="Rectangle 21">
            <a:extLst>
              <a:ext uri="{FF2B5EF4-FFF2-40B4-BE49-F238E27FC236}">
                <a16:creationId xmlns:a16="http://schemas.microsoft.com/office/drawing/2014/main" id="{914713AA-953D-4773-8508-A772E457DCDE}"/>
              </a:ext>
            </a:extLst>
          </p:cNvPr>
          <p:cNvSpPr>
            <a:spLocks noChangeArrowheads="1"/>
          </p:cNvSpPr>
          <p:nvPr/>
        </p:nvSpPr>
        <p:spPr bwMode="white">
          <a:xfrm>
            <a:off x="0" y="0"/>
            <a:ext cx="9144000" cy="155575"/>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7" name="Rectangle 23">
            <a:extLst>
              <a:ext uri="{FF2B5EF4-FFF2-40B4-BE49-F238E27FC236}">
                <a16:creationId xmlns:a16="http://schemas.microsoft.com/office/drawing/2014/main" id="{E452B012-57D4-45FD-AB11-388068B7459E}"/>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8" name="Rectangle 7">
            <a:extLst>
              <a:ext uri="{FF2B5EF4-FFF2-40B4-BE49-F238E27FC236}">
                <a16:creationId xmlns:a16="http://schemas.microsoft.com/office/drawing/2014/main" id="{4AAF6BC3-F710-4569-879D-7B489E950E72}"/>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ndParaRPr>
          </a:p>
        </p:txBody>
      </p:sp>
      <p:sp>
        <p:nvSpPr>
          <p:cNvPr id="9" name="Rectangle 8">
            <a:extLst>
              <a:ext uri="{FF2B5EF4-FFF2-40B4-BE49-F238E27FC236}">
                <a16:creationId xmlns:a16="http://schemas.microsoft.com/office/drawing/2014/main" id="{F5C29E40-2FC7-4675-AE15-656DBFFF7174}"/>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0" name="Straight Connector 9">
            <a:extLst>
              <a:ext uri="{FF2B5EF4-FFF2-40B4-BE49-F238E27FC236}">
                <a16:creationId xmlns:a16="http://schemas.microsoft.com/office/drawing/2014/main" id="{436A8F50-31DD-4195-87A8-892FEC282929}"/>
              </a:ext>
            </a:extLst>
          </p:cNvPr>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ndParaRPr>
          </a:p>
        </p:txBody>
      </p:sp>
      <p:sp>
        <p:nvSpPr>
          <p:cNvPr id="11" name="Oval 10">
            <a:extLst>
              <a:ext uri="{FF2B5EF4-FFF2-40B4-BE49-F238E27FC236}">
                <a16:creationId xmlns:a16="http://schemas.microsoft.com/office/drawing/2014/main" id="{1FC32034-35C0-4482-A028-DC245A139F4F}"/>
              </a:ext>
            </a:extLst>
          </p:cNvPr>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Oval 11">
            <a:extLst>
              <a:ext uri="{FF2B5EF4-FFF2-40B4-BE49-F238E27FC236}">
                <a16:creationId xmlns:a16="http://schemas.microsoft.com/office/drawing/2014/main" id="{66944F03-05B3-4C38-8D6C-58F4797A5406}"/>
              </a:ext>
            </a:extLst>
          </p:cNvPr>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a:extLst>
              <a:ext uri="{FF2B5EF4-FFF2-40B4-BE49-F238E27FC236}">
                <a16:creationId xmlns:a16="http://schemas.microsoft.com/office/drawing/2014/main" id="{90F50DC1-0F4B-4CC7-8D29-8688A044776F}"/>
              </a:ext>
            </a:extLst>
          </p:cNvPr>
          <p:cNvSpPr>
            <a:spLocks noGrp="1"/>
          </p:cNvSpPr>
          <p:nvPr>
            <p:ph type="sldNum" sz="quarter" idx="10"/>
          </p:nvPr>
        </p:nvSpPr>
        <p:spPr>
          <a:xfrm>
            <a:off x="6915150" y="3009900"/>
            <a:ext cx="457200" cy="441325"/>
          </a:xfrm>
        </p:spPr>
        <p:txBody>
          <a:bodyPr/>
          <a:lstStyle>
            <a:lvl1pPr>
              <a:defRPr smtClean="0"/>
            </a:lvl1pPr>
          </a:lstStyle>
          <a:p>
            <a:pPr>
              <a:defRPr/>
            </a:pPr>
            <a:fld id="{199669A7-B7F0-49B1-B2BC-BFB87BE31FDB}" type="slidenum">
              <a:rPr lang="en-US" altLang="en-US"/>
              <a:pPr>
                <a:defRPr/>
              </a:pPr>
              <a:t>‹#›</a:t>
            </a:fld>
            <a:endParaRPr lang="en-US" altLang="en-US"/>
          </a:p>
        </p:txBody>
      </p:sp>
      <p:sp>
        <p:nvSpPr>
          <p:cNvPr id="14" name="Date Placeholder 3">
            <a:extLst>
              <a:ext uri="{FF2B5EF4-FFF2-40B4-BE49-F238E27FC236}">
                <a16:creationId xmlns:a16="http://schemas.microsoft.com/office/drawing/2014/main" id="{0F577B44-E6B0-4FCE-A07A-AE1BE371F13B}"/>
              </a:ext>
            </a:extLst>
          </p:cNvPr>
          <p:cNvSpPr>
            <a:spLocks noGrp="1"/>
          </p:cNvSpPr>
          <p:nvPr>
            <p:ph type="dt" sz="half" idx="11"/>
          </p:nvPr>
        </p:nvSpPr>
        <p:spPr/>
        <p:txBody>
          <a:bodyPr/>
          <a:lstStyle>
            <a:lvl1pPr>
              <a:defRPr/>
            </a:lvl1pPr>
          </a:lstStyle>
          <a:p>
            <a:pPr>
              <a:defRPr/>
            </a:pPr>
            <a:endParaRPr lang="en-US"/>
          </a:p>
        </p:txBody>
      </p:sp>
      <p:sp>
        <p:nvSpPr>
          <p:cNvPr id="15" name="Footer Placeholder 4">
            <a:extLst>
              <a:ext uri="{FF2B5EF4-FFF2-40B4-BE49-F238E27FC236}">
                <a16:creationId xmlns:a16="http://schemas.microsoft.com/office/drawing/2014/main" id="{AE85E319-D912-4D4B-909C-AD1E38A5EA78}"/>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33391852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5334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187050"/>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3EC51-A373-476B-925A-71D2B6D53ED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37FC1D7-7322-4DEC-9908-2C032715D6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00E9318-3ACB-4E1C-8A95-DF2F4885729C}"/>
              </a:ext>
            </a:extLst>
          </p:cNvPr>
          <p:cNvSpPr>
            <a:spLocks noGrp="1"/>
          </p:cNvSpPr>
          <p:nvPr>
            <p:ph type="sldNum" sz="quarter" idx="12"/>
          </p:nvPr>
        </p:nvSpPr>
        <p:spPr>
          <a:xfrm>
            <a:off x="4362450" y="1027113"/>
            <a:ext cx="457200" cy="441325"/>
          </a:xfrm>
        </p:spPr>
        <p:txBody>
          <a:bodyPr/>
          <a:lstStyle>
            <a:lvl1pPr>
              <a:defRPr smtClean="0"/>
            </a:lvl1pPr>
          </a:lstStyle>
          <a:p>
            <a:pPr>
              <a:defRPr/>
            </a:pPr>
            <a:fld id="{E1C27E9B-935C-4E39-8A72-30BF960D41BC}" type="slidenum">
              <a:rPr lang="en-US" altLang="en-US"/>
              <a:pPr>
                <a:defRPr/>
              </a:pPr>
              <a:t>‹#›</a:t>
            </a:fld>
            <a:endParaRPr lang="en-US" altLang="en-US"/>
          </a:p>
        </p:txBody>
      </p:sp>
    </p:spTree>
    <p:extLst>
      <p:ext uri="{BB962C8B-B14F-4D97-AF65-F5344CB8AC3E}">
        <p14:creationId xmlns:p14="http://schemas.microsoft.com/office/powerpoint/2010/main" val="75456903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7DE6BEEC-2009-4D8D-A2F1-960707C20239}"/>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5" name="Rectangle 20">
            <a:extLst>
              <a:ext uri="{FF2B5EF4-FFF2-40B4-BE49-F238E27FC236}">
                <a16:creationId xmlns:a16="http://schemas.microsoft.com/office/drawing/2014/main" id="{9A77036C-397F-4BDD-93DA-8A8352DDBAD0}"/>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6" name="Rectangle 21">
            <a:extLst>
              <a:ext uri="{FF2B5EF4-FFF2-40B4-BE49-F238E27FC236}">
                <a16:creationId xmlns:a16="http://schemas.microsoft.com/office/drawing/2014/main" id="{BB70D476-9408-4051-95E7-A0B96612A35A}"/>
              </a:ext>
            </a:extLst>
          </p:cNvPr>
          <p:cNvSpPr>
            <a:spLocks noChangeArrowheads="1"/>
          </p:cNvSpPr>
          <p:nvPr/>
        </p:nvSpPr>
        <p:spPr bwMode="white">
          <a:xfrm>
            <a:off x="0" y="0"/>
            <a:ext cx="9144000" cy="1524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7" name="Rectangle 23">
            <a:extLst>
              <a:ext uri="{FF2B5EF4-FFF2-40B4-BE49-F238E27FC236}">
                <a16:creationId xmlns:a16="http://schemas.microsoft.com/office/drawing/2014/main" id="{04BCC68E-96BC-4D84-9CC3-0CA3C0A0596F}"/>
              </a:ext>
            </a:extLst>
          </p:cNvPr>
          <p:cNvSpPr>
            <a:spLocks noChangeArrowheads="1"/>
          </p:cNvSpPr>
          <p:nvPr/>
        </p:nvSpPr>
        <p:spPr bwMode="white">
          <a:xfrm>
            <a:off x="8991600" y="19050"/>
            <a:ext cx="152400" cy="68580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8" name="Rectangle 24">
            <a:extLst>
              <a:ext uri="{FF2B5EF4-FFF2-40B4-BE49-F238E27FC236}">
                <a16:creationId xmlns:a16="http://schemas.microsoft.com/office/drawing/2014/main" id="{82A9B156-8AD8-417C-923F-60E4188BA991}"/>
              </a:ext>
            </a:extLst>
          </p:cNvPr>
          <p:cNvSpPr>
            <a:spLocks noChangeArrowheads="1"/>
          </p:cNvSpPr>
          <p:nvPr/>
        </p:nvSpPr>
        <p:spPr bwMode="white">
          <a:xfrm>
            <a:off x="152400" y="2286000"/>
            <a:ext cx="8832850" cy="3048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9" name="Rectangle 25">
            <a:extLst>
              <a:ext uri="{FF2B5EF4-FFF2-40B4-BE49-F238E27FC236}">
                <a16:creationId xmlns:a16="http://schemas.microsoft.com/office/drawing/2014/main" id="{EEF64BF7-D686-4324-90BF-CDC484CB1310}"/>
              </a:ext>
            </a:extLst>
          </p:cNvPr>
          <p:cNvSpPr>
            <a:spLocks noChangeArrowheads="1"/>
          </p:cNvSpPr>
          <p:nvPr/>
        </p:nvSpPr>
        <p:spPr bwMode="auto">
          <a:xfrm>
            <a:off x="155575" y="142875"/>
            <a:ext cx="8832850" cy="2139950"/>
          </a:xfrm>
          <a:prstGeom prst="rect">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 name="Rectangle 9">
            <a:extLst>
              <a:ext uri="{FF2B5EF4-FFF2-40B4-BE49-F238E27FC236}">
                <a16:creationId xmlns:a16="http://schemas.microsoft.com/office/drawing/2014/main" id="{97D4A12E-5BC0-41C9-827C-890FD0B85DD7}"/>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ndParaRPr>
          </a:p>
        </p:txBody>
      </p:sp>
      <p:sp>
        <p:nvSpPr>
          <p:cNvPr id="11" name="Rectangle 10">
            <a:extLst>
              <a:ext uri="{FF2B5EF4-FFF2-40B4-BE49-F238E27FC236}">
                <a16:creationId xmlns:a16="http://schemas.microsoft.com/office/drawing/2014/main" id="{760502C9-5B5C-42B2-B6B9-40EA7AD5EFBC}"/>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2" name="Straight Connector 11">
            <a:extLst>
              <a:ext uri="{FF2B5EF4-FFF2-40B4-BE49-F238E27FC236}">
                <a16:creationId xmlns:a16="http://schemas.microsoft.com/office/drawing/2014/main" id="{4502C3A3-134E-4FFB-B017-5AEFED606878}"/>
              </a:ext>
            </a:extLst>
          </p:cNvPr>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ndParaRPr>
          </a:p>
        </p:txBody>
      </p:sp>
      <p:sp>
        <p:nvSpPr>
          <p:cNvPr id="13" name="Oval 12">
            <a:extLst>
              <a:ext uri="{FF2B5EF4-FFF2-40B4-BE49-F238E27FC236}">
                <a16:creationId xmlns:a16="http://schemas.microsoft.com/office/drawing/2014/main" id="{F39F9518-A1B6-4316-AE3A-5B33CBBD609F}"/>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id="{BC49978E-3E90-4E7D-855F-22DC964BB43D}"/>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a:extLst>
              <a:ext uri="{FF2B5EF4-FFF2-40B4-BE49-F238E27FC236}">
                <a16:creationId xmlns:a16="http://schemas.microsoft.com/office/drawing/2014/main" id="{60B04C67-3558-4650-AFDD-3A578D98C81A}"/>
              </a:ext>
            </a:extLst>
          </p:cNvPr>
          <p:cNvSpPr>
            <a:spLocks noGrp="1"/>
          </p:cNvSpPr>
          <p:nvPr>
            <p:ph type="ftr" sz="quarter" idx="10"/>
          </p:nvPr>
        </p:nvSpPr>
        <p:spPr/>
        <p:txBody>
          <a:bodyPr/>
          <a:lstStyle>
            <a:lvl1pPr>
              <a:defRPr/>
            </a:lvl1pPr>
          </a:lstStyle>
          <a:p>
            <a:pPr>
              <a:defRPr/>
            </a:pPr>
            <a:endParaRPr lang="en-US"/>
          </a:p>
        </p:txBody>
      </p:sp>
      <p:sp>
        <p:nvSpPr>
          <p:cNvPr id="16" name="Date Placeholder 3">
            <a:extLst>
              <a:ext uri="{FF2B5EF4-FFF2-40B4-BE49-F238E27FC236}">
                <a16:creationId xmlns:a16="http://schemas.microsoft.com/office/drawing/2014/main" id="{82AB2043-B730-4C53-AC3E-8242967646EF}"/>
              </a:ext>
            </a:extLst>
          </p:cNvPr>
          <p:cNvSpPr>
            <a:spLocks noGrp="1"/>
          </p:cNvSpPr>
          <p:nvPr>
            <p:ph type="dt" sz="half"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800A9A60-F30D-4D66-ACC8-4646C7E4F532}"/>
              </a:ext>
            </a:extLst>
          </p:cNvPr>
          <p:cNvSpPr>
            <a:spLocks noGrp="1"/>
          </p:cNvSpPr>
          <p:nvPr>
            <p:ph type="sldNum" sz="quarter" idx="12"/>
          </p:nvPr>
        </p:nvSpPr>
        <p:spPr>
          <a:xfrm>
            <a:off x="4343400" y="2198688"/>
            <a:ext cx="457200" cy="441325"/>
          </a:xfrm>
        </p:spPr>
        <p:txBody>
          <a:bodyPr/>
          <a:lstStyle>
            <a:lvl1pPr>
              <a:defRPr smtClean="0"/>
            </a:lvl1pPr>
          </a:lstStyle>
          <a:p>
            <a:pPr>
              <a:defRPr/>
            </a:pPr>
            <a:fld id="{7E82D933-05E8-4B3B-8013-DF3D7F18F130}" type="slidenum">
              <a:rPr lang="en-US" altLang="en-US"/>
              <a:pPr>
                <a:defRPr/>
              </a:pPr>
              <a:t>‹#›</a:t>
            </a:fld>
            <a:endParaRPr lang="en-US" altLang="en-US"/>
          </a:p>
        </p:txBody>
      </p:sp>
    </p:spTree>
    <p:extLst>
      <p:ext uri="{BB962C8B-B14F-4D97-AF65-F5344CB8AC3E}">
        <p14:creationId xmlns:p14="http://schemas.microsoft.com/office/powerpoint/2010/main" val="278501150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a:extLst>
              <a:ext uri="{FF2B5EF4-FFF2-40B4-BE49-F238E27FC236}">
                <a16:creationId xmlns:a16="http://schemas.microsoft.com/office/drawing/2014/main" id="{0200D738-4DB9-4DB1-87C5-3DE73B09EB24}"/>
              </a:ext>
            </a:extLst>
          </p:cNvPr>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4B32165D-BE32-4A40-AE23-72D2B7F8A06E}"/>
              </a:ext>
            </a:extLst>
          </p:cNvPr>
          <p:cNvSpPr>
            <a:spLocks noGrp="1"/>
          </p:cNvSpPr>
          <p:nvPr>
            <p:ph type="dt" sz="half" idx="10"/>
          </p:nvPr>
        </p:nvSpPr>
        <p:spPr>
          <a:xfrm>
            <a:off x="5791200" y="6410325"/>
            <a:ext cx="3044825" cy="365125"/>
          </a:xfrm>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E95DC030-EA58-40DC-9A44-058BC9A72FE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39656951-2F63-4E41-8935-670AA1CDBD3C}"/>
              </a:ext>
            </a:extLst>
          </p:cNvPr>
          <p:cNvSpPr>
            <a:spLocks noGrp="1"/>
          </p:cNvSpPr>
          <p:nvPr>
            <p:ph type="sldNum" sz="quarter" idx="12"/>
          </p:nvPr>
        </p:nvSpPr>
        <p:spPr/>
        <p:txBody>
          <a:bodyPr/>
          <a:lstStyle>
            <a:lvl1pPr>
              <a:defRPr smtClean="0"/>
            </a:lvl1pPr>
          </a:lstStyle>
          <a:p>
            <a:pPr>
              <a:defRPr/>
            </a:pPr>
            <a:fld id="{35D4E92C-4231-4ED6-9356-FDF2625B1E3F}" type="slidenum">
              <a:rPr lang="en-US" altLang="en-US"/>
              <a:pPr>
                <a:defRPr/>
              </a:pPr>
              <a:t>‹#›</a:t>
            </a:fld>
            <a:endParaRPr lang="en-US" altLang="en-US"/>
          </a:p>
        </p:txBody>
      </p:sp>
    </p:spTree>
    <p:extLst>
      <p:ext uri="{BB962C8B-B14F-4D97-AF65-F5344CB8AC3E}">
        <p14:creationId xmlns:p14="http://schemas.microsoft.com/office/powerpoint/2010/main" val="136578143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a:extLst>
              <a:ext uri="{FF2B5EF4-FFF2-40B4-BE49-F238E27FC236}">
                <a16:creationId xmlns:a16="http://schemas.microsoft.com/office/drawing/2014/main" id="{0C6DC950-93F0-4DDD-B952-6F550DA6DE7A}"/>
              </a:ext>
            </a:extLst>
          </p:cNvPr>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a:extLst>
              <a:ext uri="{FF2B5EF4-FFF2-40B4-BE49-F238E27FC236}">
                <a16:creationId xmlns:a16="http://schemas.microsoft.com/office/drawing/2014/main" id="{7F62F4DB-7699-41F5-83F4-942EB4C8738A}"/>
              </a:ext>
            </a:extLst>
          </p:cNvPr>
          <p:cNvSpPr>
            <a:spLocks noChangeArrowheads="1"/>
          </p:cNvSpPr>
          <p:nvPr/>
        </p:nvSpPr>
        <p:spPr bwMode="white">
          <a:xfrm>
            <a:off x="0" y="0"/>
            <a:ext cx="9144000" cy="14478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9" name="Rectangle 21">
            <a:extLst>
              <a:ext uri="{FF2B5EF4-FFF2-40B4-BE49-F238E27FC236}">
                <a16:creationId xmlns:a16="http://schemas.microsoft.com/office/drawing/2014/main" id="{BE7B0F3B-5DBC-4090-A63C-A790024AD2A4}"/>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 name="Rectangle 23">
            <a:extLst>
              <a:ext uri="{FF2B5EF4-FFF2-40B4-BE49-F238E27FC236}">
                <a16:creationId xmlns:a16="http://schemas.microsoft.com/office/drawing/2014/main" id="{428A001A-4823-40A5-AE79-67F3548EB19F}"/>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1" name="Rectangle 24">
            <a:extLst>
              <a:ext uri="{FF2B5EF4-FFF2-40B4-BE49-F238E27FC236}">
                <a16:creationId xmlns:a16="http://schemas.microsoft.com/office/drawing/2014/main" id="{2B248137-FAF1-4A66-AAC7-B7BF431CAF7E}"/>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2" name="Rectangle 11">
            <a:extLst>
              <a:ext uri="{FF2B5EF4-FFF2-40B4-BE49-F238E27FC236}">
                <a16:creationId xmlns:a16="http://schemas.microsoft.com/office/drawing/2014/main" id="{FF3330A2-F690-44A8-AC56-CFDFDB4F18FD}"/>
              </a:ext>
            </a:extLst>
          </p:cNvPr>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a:extLst>
              <a:ext uri="{FF2B5EF4-FFF2-40B4-BE49-F238E27FC236}">
                <a16:creationId xmlns:a16="http://schemas.microsoft.com/office/drawing/2014/main" id="{CB143C24-7BC5-44E7-B256-BE3433BFCF7F}"/>
              </a:ext>
            </a:extLst>
          </p:cNvPr>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ndParaRPr>
          </a:p>
        </p:txBody>
      </p:sp>
      <p:sp>
        <p:nvSpPr>
          <p:cNvPr id="14" name="Straight Connector 13">
            <a:extLst>
              <a:ext uri="{FF2B5EF4-FFF2-40B4-BE49-F238E27FC236}">
                <a16:creationId xmlns:a16="http://schemas.microsoft.com/office/drawing/2014/main" id="{1ED2BFD5-2FBE-4637-903D-DAE9D4D878C6}"/>
              </a:ext>
            </a:extLst>
          </p:cNvPr>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ndParaRPr>
          </a:p>
        </p:txBody>
      </p:sp>
      <p:sp>
        <p:nvSpPr>
          <p:cNvPr id="15" name="Rectangle 14">
            <a:extLst>
              <a:ext uri="{FF2B5EF4-FFF2-40B4-BE49-F238E27FC236}">
                <a16:creationId xmlns:a16="http://schemas.microsoft.com/office/drawing/2014/main" id="{5EE0B12A-D503-4F55-88FF-5F6AFB1A2F2E}"/>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6" name="Oval 15">
            <a:extLst>
              <a:ext uri="{FF2B5EF4-FFF2-40B4-BE49-F238E27FC236}">
                <a16:creationId xmlns:a16="http://schemas.microsoft.com/office/drawing/2014/main" id="{2687B5E5-A1CB-479C-B7CB-50D4EB9E2C1C}"/>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7" name="Oval 16">
            <a:extLst>
              <a:ext uri="{FF2B5EF4-FFF2-40B4-BE49-F238E27FC236}">
                <a16:creationId xmlns:a16="http://schemas.microsoft.com/office/drawing/2014/main" id="{56CCFD75-1571-4877-8A8C-C24DDEC2550D}"/>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a:extLst>
              <a:ext uri="{FF2B5EF4-FFF2-40B4-BE49-F238E27FC236}">
                <a16:creationId xmlns:a16="http://schemas.microsoft.com/office/drawing/2014/main" id="{4F4937D4-8696-4E7C-B7E8-613A454A527C}"/>
              </a:ext>
            </a:extLst>
          </p:cNvPr>
          <p:cNvSpPr>
            <a:spLocks noGrp="1"/>
          </p:cNvSpPr>
          <p:nvPr>
            <p:ph type="dt" sz="half" idx="10"/>
          </p:nvPr>
        </p:nvSpPr>
        <p:spPr/>
        <p:txBody>
          <a:bodyPr/>
          <a:lstStyle>
            <a:lvl1pPr>
              <a:defRPr/>
            </a:lvl1pPr>
          </a:lstStyle>
          <a:p>
            <a:pPr>
              <a:defRPr/>
            </a:pPr>
            <a:endParaRPr lang="en-US"/>
          </a:p>
        </p:txBody>
      </p:sp>
      <p:sp>
        <p:nvSpPr>
          <p:cNvPr id="19" name="Footer Placeholder 7">
            <a:extLst>
              <a:ext uri="{FF2B5EF4-FFF2-40B4-BE49-F238E27FC236}">
                <a16:creationId xmlns:a16="http://schemas.microsoft.com/office/drawing/2014/main" id="{CE526E80-B9A9-414B-B361-81BADA50ED40}"/>
              </a:ext>
            </a:extLst>
          </p:cNvPr>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a:extLst>
              <a:ext uri="{FF2B5EF4-FFF2-40B4-BE49-F238E27FC236}">
                <a16:creationId xmlns:a16="http://schemas.microsoft.com/office/drawing/2014/main" id="{2A4BD4CD-81A8-4B87-A0A4-6A3165187775}"/>
              </a:ext>
            </a:extLst>
          </p:cNvPr>
          <p:cNvSpPr>
            <a:spLocks noGrp="1"/>
          </p:cNvSpPr>
          <p:nvPr>
            <p:ph type="sldNum" sz="quarter" idx="12"/>
          </p:nvPr>
        </p:nvSpPr>
        <p:spPr>
          <a:xfrm>
            <a:off x="4343400" y="1042988"/>
            <a:ext cx="457200" cy="441325"/>
          </a:xfrm>
        </p:spPr>
        <p:txBody>
          <a:bodyPr/>
          <a:lstStyle>
            <a:lvl1pPr>
              <a:defRPr smtClean="0"/>
            </a:lvl1pPr>
          </a:lstStyle>
          <a:p>
            <a:pPr>
              <a:defRPr/>
            </a:pPr>
            <a:fld id="{FDE27315-CA08-4A80-840B-B0B57CF8359F}" type="slidenum">
              <a:rPr lang="en-US" altLang="en-US"/>
              <a:pPr>
                <a:defRPr/>
              </a:pPr>
              <a:t>‹#›</a:t>
            </a:fld>
            <a:endParaRPr lang="en-US" altLang="en-US"/>
          </a:p>
        </p:txBody>
      </p:sp>
    </p:spTree>
    <p:extLst>
      <p:ext uri="{BB962C8B-B14F-4D97-AF65-F5344CB8AC3E}">
        <p14:creationId xmlns:p14="http://schemas.microsoft.com/office/powerpoint/2010/main" val="251880062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7E2284-CE81-4758-AD17-D52003D545B2}"/>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58BE4070-9BF3-4A84-A81F-A8A3D30F6A3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B07D27AB-9A9A-410B-86EA-136523E89492}"/>
              </a:ext>
            </a:extLst>
          </p:cNvPr>
          <p:cNvSpPr>
            <a:spLocks noGrp="1"/>
          </p:cNvSpPr>
          <p:nvPr>
            <p:ph type="sldNum" sz="quarter" idx="12"/>
          </p:nvPr>
        </p:nvSpPr>
        <p:spPr>
          <a:xfrm>
            <a:off x="4343400" y="1036638"/>
            <a:ext cx="457200" cy="441325"/>
          </a:xfrm>
        </p:spPr>
        <p:txBody>
          <a:bodyPr/>
          <a:lstStyle>
            <a:lvl1pPr>
              <a:defRPr smtClean="0"/>
            </a:lvl1pPr>
          </a:lstStyle>
          <a:p>
            <a:pPr>
              <a:defRPr/>
            </a:pPr>
            <a:fld id="{45560BBC-AF8B-4AC4-AEB6-C044F0EFDCA3}" type="slidenum">
              <a:rPr lang="en-US" altLang="en-US"/>
              <a:pPr>
                <a:defRPr/>
              </a:pPr>
              <a:t>‹#›</a:t>
            </a:fld>
            <a:endParaRPr lang="en-US" altLang="en-US"/>
          </a:p>
        </p:txBody>
      </p:sp>
    </p:spTree>
    <p:extLst>
      <p:ext uri="{BB962C8B-B14F-4D97-AF65-F5344CB8AC3E}">
        <p14:creationId xmlns:p14="http://schemas.microsoft.com/office/powerpoint/2010/main" val="375275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5F1587D9-DDA8-4675-8096-93CC59A518DB}"/>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3" name="Rectangle 20">
            <a:extLst>
              <a:ext uri="{FF2B5EF4-FFF2-40B4-BE49-F238E27FC236}">
                <a16:creationId xmlns:a16="http://schemas.microsoft.com/office/drawing/2014/main" id="{D03AB17A-9145-4551-8ABA-AF47F6AE712C}"/>
              </a:ext>
            </a:extLst>
          </p:cNvPr>
          <p:cNvSpPr>
            <a:spLocks noChangeArrowheads="1"/>
          </p:cNvSpPr>
          <p:nvPr/>
        </p:nvSpPr>
        <p:spPr bwMode="white">
          <a:xfrm>
            <a:off x="0" y="0"/>
            <a:ext cx="9144000" cy="155575"/>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4" name="Rectangle 21">
            <a:extLst>
              <a:ext uri="{FF2B5EF4-FFF2-40B4-BE49-F238E27FC236}">
                <a16:creationId xmlns:a16="http://schemas.microsoft.com/office/drawing/2014/main" id="{2D1D8F1D-BF87-4CBA-939C-993E9CBF9129}"/>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5" name="Rectangle 23">
            <a:extLst>
              <a:ext uri="{FF2B5EF4-FFF2-40B4-BE49-F238E27FC236}">
                <a16:creationId xmlns:a16="http://schemas.microsoft.com/office/drawing/2014/main" id="{FB9F9270-3A3E-4560-BE9C-7E96E110F078}"/>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6" name="Rectangle 5">
            <a:extLst>
              <a:ext uri="{FF2B5EF4-FFF2-40B4-BE49-F238E27FC236}">
                <a16:creationId xmlns:a16="http://schemas.microsoft.com/office/drawing/2014/main" id="{F7E41424-609F-45EC-A03C-B1796C0CB127}"/>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ndParaRPr>
          </a:p>
        </p:txBody>
      </p:sp>
      <p:sp>
        <p:nvSpPr>
          <p:cNvPr id="7" name="Rectangle 6">
            <a:extLst>
              <a:ext uri="{FF2B5EF4-FFF2-40B4-BE49-F238E27FC236}">
                <a16:creationId xmlns:a16="http://schemas.microsoft.com/office/drawing/2014/main" id="{CF3C9E6C-32D9-49AD-9ECA-080037BAFC08}"/>
              </a:ext>
            </a:extLst>
          </p:cNvPr>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8" name="Date Placeholder 1">
            <a:extLst>
              <a:ext uri="{FF2B5EF4-FFF2-40B4-BE49-F238E27FC236}">
                <a16:creationId xmlns:a16="http://schemas.microsoft.com/office/drawing/2014/main" id="{F09731A8-12DD-45D0-AB97-74615D9A15FC}"/>
              </a:ext>
            </a:extLst>
          </p:cNvPr>
          <p:cNvSpPr>
            <a:spLocks noGrp="1"/>
          </p:cNvSpPr>
          <p:nvPr>
            <p:ph type="dt" sz="half" idx="10"/>
          </p:nvPr>
        </p:nvSpPr>
        <p:spPr/>
        <p:txBody>
          <a:bodyPr/>
          <a:lstStyle>
            <a:lvl1pPr>
              <a:defRPr/>
            </a:lvl1pPr>
          </a:lstStyle>
          <a:p>
            <a:pPr>
              <a:defRPr/>
            </a:pPr>
            <a:endParaRPr lang="en-US"/>
          </a:p>
        </p:txBody>
      </p:sp>
      <p:sp>
        <p:nvSpPr>
          <p:cNvPr id="9" name="Footer Placeholder 2">
            <a:extLst>
              <a:ext uri="{FF2B5EF4-FFF2-40B4-BE49-F238E27FC236}">
                <a16:creationId xmlns:a16="http://schemas.microsoft.com/office/drawing/2014/main" id="{44541E74-4450-4826-9AE5-A4DBBBBDD051}"/>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3">
            <a:extLst>
              <a:ext uri="{FF2B5EF4-FFF2-40B4-BE49-F238E27FC236}">
                <a16:creationId xmlns:a16="http://schemas.microsoft.com/office/drawing/2014/main" id="{3CC124FE-C964-4A7D-82BE-2A3368340836}"/>
              </a:ext>
            </a:extLst>
          </p:cNvPr>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81669D88-54E7-4905-BC93-A84AE298767E}" type="slidenum">
              <a:rPr lang="en-US" altLang="en-US"/>
              <a:pPr>
                <a:defRPr/>
              </a:pPr>
              <a:t>‹#›</a:t>
            </a:fld>
            <a:endParaRPr lang="en-US" altLang="en-US"/>
          </a:p>
        </p:txBody>
      </p:sp>
    </p:spTree>
    <p:extLst>
      <p:ext uri="{BB962C8B-B14F-4D97-AF65-F5344CB8AC3E}">
        <p14:creationId xmlns:p14="http://schemas.microsoft.com/office/powerpoint/2010/main" val="1102599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DBB03D-3ABE-4A99-9BCC-CE1CA76A1841}"/>
              </a:ext>
            </a:extLst>
          </p:cNvPr>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ndParaRPr>
          </a:p>
        </p:txBody>
      </p:sp>
      <p:sp>
        <p:nvSpPr>
          <p:cNvPr id="6" name="Rectangle 20">
            <a:extLst>
              <a:ext uri="{FF2B5EF4-FFF2-40B4-BE49-F238E27FC236}">
                <a16:creationId xmlns:a16="http://schemas.microsoft.com/office/drawing/2014/main" id="{EA3A871F-2CA7-474E-9D28-0E923DDD2958}"/>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7" name="Rectangle 21">
            <a:extLst>
              <a:ext uri="{FF2B5EF4-FFF2-40B4-BE49-F238E27FC236}">
                <a16:creationId xmlns:a16="http://schemas.microsoft.com/office/drawing/2014/main" id="{CE74FE7B-16B9-4571-8A9E-D3FD373A0ED9}"/>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8" name="Rectangle 23">
            <a:extLst>
              <a:ext uri="{FF2B5EF4-FFF2-40B4-BE49-F238E27FC236}">
                <a16:creationId xmlns:a16="http://schemas.microsoft.com/office/drawing/2014/main" id="{AC43ABD8-262D-412F-9DE2-8C7C00C31211}"/>
              </a:ext>
            </a:extLst>
          </p:cNvPr>
          <p:cNvSpPr>
            <a:spLocks noChangeArrowheads="1"/>
          </p:cNvSpPr>
          <p:nvPr/>
        </p:nvSpPr>
        <p:spPr bwMode="white">
          <a:xfrm>
            <a:off x="0" y="0"/>
            <a:ext cx="9144000" cy="119063"/>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9" name="Rectangle 24">
            <a:extLst>
              <a:ext uri="{FF2B5EF4-FFF2-40B4-BE49-F238E27FC236}">
                <a16:creationId xmlns:a16="http://schemas.microsoft.com/office/drawing/2014/main" id="{3CA75AB3-7D13-4F53-AF7B-0B5C71DA085B}"/>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 name="Rectangle 9">
            <a:extLst>
              <a:ext uri="{FF2B5EF4-FFF2-40B4-BE49-F238E27FC236}">
                <a16:creationId xmlns:a16="http://schemas.microsoft.com/office/drawing/2014/main" id="{19CD5223-93D0-4B83-8DF7-ADD297018AD0}"/>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a:extLst>
              <a:ext uri="{FF2B5EF4-FFF2-40B4-BE49-F238E27FC236}">
                <a16:creationId xmlns:a16="http://schemas.microsoft.com/office/drawing/2014/main" id="{1A971B42-F384-4101-A006-6AFD32B243A1}"/>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2" name="Straight Connector 11">
            <a:extLst>
              <a:ext uri="{FF2B5EF4-FFF2-40B4-BE49-F238E27FC236}">
                <a16:creationId xmlns:a16="http://schemas.microsoft.com/office/drawing/2014/main" id="{D6514B34-96C9-48D7-AB44-5A73AAB78AE8}"/>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ndParaRPr>
          </a:p>
        </p:txBody>
      </p:sp>
      <p:sp>
        <p:nvSpPr>
          <p:cNvPr id="13" name="Oval 12">
            <a:extLst>
              <a:ext uri="{FF2B5EF4-FFF2-40B4-BE49-F238E27FC236}">
                <a16:creationId xmlns:a16="http://schemas.microsoft.com/office/drawing/2014/main" id="{71883F50-343D-4477-9ED2-EB02A40371A1}"/>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id="{43D657C7-4299-4622-AD34-BE9F99FB39B3}"/>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a:extLst>
              <a:ext uri="{FF2B5EF4-FFF2-40B4-BE49-F238E27FC236}">
                <a16:creationId xmlns:a16="http://schemas.microsoft.com/office/drawing/2014/main" id="{72FA5F8E-B3AD-4F0E-9697-1E908C1F0336}"/>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a:extLst>
              <a:ext uri="{FF2B5EF4-FFF2-40B4-BE49-F238E27FC236}">
                <a16:creationId xmlns:a16="http://schemas.microsoft.com/office/drawing/2014/main" id="{3EAC928A-F353-472F-A9C8-FA90B03D9B5D}"/>
              </a:ext>
            </a:extLst>
          </p:cNvPr>
          <p:cNvSpPr>
            <a:spLocks noGrp="1"/>
          </p:cNvSpPr>
          <p:nvPr>
            <p:ph type="sldNum" sz="quarter" idx="10"/>
          </p:nvPr>
        </p:nvSpPr>
        <p:spPr>
          <a:xfrm>
            <a:off x="1371600" y="312738"/>
            <a:ext cx="457200" cy="441325"/>
          </a:xfrm>
        </p:spPr>
        <p:txBody>
          <a:bodyPr/>
          <a:lstStyle>
            <a:lvl1pPr>
              <a:defRPr smtClean="0"/>
            </a:lvl1pPr>
          </a:lstStyle>
          <a:p>
            <a:pPr>
              <a:defRPr/>
            </a:pPr>
            <a:fld id="{710964E6-5F67-4977-B479-8FD75E4D55D2}" type="slidenum">
              <a:rPr lang="en-US" altLang="en-US"/>
              <a:pPr>
                <a:defRPr/>
              </a:pPr>
              <a:t>‹#›</a:t>
            </a:fld>
            <a:endParaRPr lang="en-US" altLang="en-US"/>
          </a:p>
        </p:txBody>
      </p:sp>
      <p:sp>
        <p:nvSpPr>
          <p:cNvPr id="17" name="Date Placeholder 4">
            <a:extLst>
              <a:ext uri="{FF2B5EF4-FFF2-40B4-BE49-F238E27FC236}">
                <a16:creationId xmlns:a16="http://schemas.microsoft.com/office/drawing/2014/main" id="{64940954-C39A-44A6-A7ED-C5CD72044810}"/>
              </a:ext>
            </a:extLst>
          </p:cNvPr>
          <p:cNvSpPr>
            <a:spLocks noGrp="1"/>
          </p:cNvSpPr>
          <p:nvPr>
            <p:ph type="dt" sz="half" idx="11"/>
          </p:nvPr>
        </p:nvSpPr>
        <p:spPr/>
        <p:txBody>
          <a:bodyPr/>
          <a:lstStyle>
            <a:lvl1pPr>
              <a:defRPr/>
            </a:lvl1pPr>
          </a:lstStyle>
          <a:p>
            <a:pPr>
              <a:defRPr/>
            </a:pPr>
            <a:endParaRPr lang="en-US"/>
          </a:p>
        </p:txBody>
      </p:sp>
      <p:sp>
        <p:nvSpPr>
          <p:cNvPr id="18" name="Footer Placeholder 5">
            <a:extLst>
              <a:ext uri="{FF2B5EF4-FFF2-40B4-BE49-F238E27FC236}">
                <a16:creationId xmlns:a16="http://schemas.microsoft.com/office/drawing/2014/main" id="{F46745CF-1267-4608-8CD1-FA65CC593131}"/>
              </a:ext>
            </a:extLst>
          </p:cNvPr>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331685057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C2E3913E-3FFA-431F-AD07-B44EDE97BD3B}"/>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ndParaRPr>
          </a:p>
        </p:txBody>
      </p:sp>
      <p:sp>
        <p:nvSpPr>
          <p:cNvPr id="6" name="Rectangle 20">
            <a:extLst>
              <a:ext uri="{FF2B5EF4-FFF2-40B4-BE49-F238E27FC236}">
                <a16:creationId xmlns:a16="http://schemas.microsoft.com/office/drawing/2014/main" id="{B8245507-D92B-46BB-837C-311D96EDCF1A}"/>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7" name="Rectangle 21">
            <a:extLst>
              <a:ext uri="{FF2B5EF4-FFF2-40B4-BE49-F238E27FC236}">
                <a16:creationId xmlns:a16="http://schemas.microsoft.com/office/drawing/2014/main" id="{59904599-57DF-4555-960A-1BD5E110F4E0}"/>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8" name="Rectangle 23">
            <a:extLst>
              <a:ext uri="{FF2B5EF4-FFF2-40B4-BE49-F238E27FC236}">
                <a16:creationId xmlns:a16="http://schemas.microsoft.com/office/drawing/2014/main" id="{4646C3DF-91AD-411F-BAFF-3DA411266C20}"/>
              </a:ext>
            </a:extLst>
          </p:cNvPr>
          <p:cNvSpPr>
            <a:spLocks noChangeArrowheads="1"/>
          </p:cNvSpPr>
          <p:nvPr/>
        </p:nvSpPr>
        <p:spPr bwMode="white">
          <a:xfrm>
            <a:off x="0" y="0"/>
            <a:ext cx="9144000" cy="1524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9" name="Rectangle 24">
            <a:extLst>
              <a:ext uri="{FF2B5EF4-FFF2-40B4-BE49-F238E27FC236}">
                <a16:creationId xmlns:a16="http://schemas.microsoft.com/office/drawing/2014/main" id="{156EE2DC-BC47-4540-BD04-E518A1C4BD86}"/>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 name="Rectangle 9">
            <a:extLst>
              <a:ext uri="{FF2B5EF4-FFF2-40B4-BE49-F238E27FC236}">
                <a16:creationId xmlns:a16="http://schemas.microsoft.com/office/drawing/2014/main" id="{6AF33FAC-8EE9-4689-A38A-5B47F3FF7120}"/>
              </a:ext>
            </a:extLst>
          </p:cNvPr>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ndParaRPr>
          </a:p>
        </p:txBody>
      </p:sp>
      <p:sp>
        <p:nvSpPr>
          <p:cNvPr id="11" name="Rectangle 10">
            <a:extLst>
              <a:ext uri="{FF2B5EF4-FFF2-40B4-BE49-F238E27FC236}">
                <a16:creationId xmlns:a16="http://schemas.microsoft.com/office/drawing/2014/main" id="{C763D46A-9220-42CD-B075-854DDCAF0EE6}"/>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a:extLst>
              <a:ext uri="{FF2B5EF4-FFF2-40B4-BE49-F238E27FC236}">
                <a16:creationId xmlns:a16="http://schemas.microsoft.com/office/drawing/2014/main" id="{D4D18C8F-FDB6-4FA7-9345-223FF573A8B0}"/>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3" name="Oval 12">
            <a:extLst>
              <a:ext uri="{FF2B5EF4-FFF2-40B4-BE49-F238E27FC236}">
                <a16:creationId xmlns:a16="http://schemas.microsoft.com/office/drawing/2014/main" id="{E6FCB57D-9FE0-4512-A42A-73A4320D18DA}"/>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id="{943BD585-B2A8-416D-9BA1-C0DDB79523BC}"/>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a:extLst>
              <a:ext uri="{FF2B5EF4-FFF2-40B4-BE49-F238E27FC236}">
                <a16:creationId xmlns:a16="http://schemas.microsoft.com/office/drawing/2014/main" id="{53C6F6F9-A2A8-4AE9-8429-2AE049A2C042}"/>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a:extLst>
              <a:ext uri="{FF2B5EF4-FFF2-40B4-BE49-F238E27FC236}">
                <a16:creationId xmlns:a16="http://schemas.microsoft.com/office/drawing/2014/main" id="{7CDCD508-FBE0-42B5-B12D-67C4C78299C4}"/>
              </a:ext>
            </a:extLst>
          </p:cNvPr>
          <p:cNvSpPr>
            <a:spLocks noGrp="1"/>
          </p:cNvSpPr>
          <p:nvPr>
            <p:ph type="sldNum" sz="quarter" idx="10"/>
          </p:nvPr>
        </p:nvSpPr>
        <p:spPr>
          <a:xfrm>
            <a:off x="1371600" y="312738"/>
            <a:ext cx="457200" cy="441325"/>
          </a:xfrm>
        </p:spPr>
        <p:txBody>
          <a:bodyPr/>
          <a:lstStyle>
            <a:lvl1pPr>
              <a:defRPr smtClean="0"/>
            </a:lvl1pPr>
          </a:lstStyle>
          <a:p>
            <a:pPr>
              <a:defRPr/>
            </a:pPr>
            <a:fld id="{03313045-E6AB-4492-8623-F2202ACFE726}" type="slidenum">
              <a:rPr lang="en-US" altLang="en-US"/>
              <a:pPr>
                <a:defRPr/>
              </a:pPr>
              <a:t>‹#›</a:t>
            </a:fld>
            <a:endParaRPr lang="en-US" altLang="en-US"/>
          </a:p>
        </p:txBody>
      </p:sp>
      <p:sp>
        <p:nvSpPr>
          <p:cNvPr id="17" name="Date Placeholder 4">
            <a:extLst>
              <a:ext uri="{FF2B5EF4-FFF2-40B4-BE49-F238E27FC236}">
                <a16:creationId xmlns:a16="http://schemas.microsoft.com/office/drawing/2014/main" id="{5B46AB5B-8599-414E-ACF0-B83092C34566}"/>
              </a:ext>
            </a:extLst>
          </p:cNvPr>
          <p:cNvSpPr>
            <a:spLocks noGrp="1"/>
          </p:cNvSpPr>
          <p:nvPr>
            <p:ph type="dt" sz="half" idx="11"/>
          </p:nvPr>
        </p:nvSpPr>
        <p:spPr>
          <a:xfrm>
            <a:off x="5788025" y="6405563"/>
            <a:ext cx="3044825" cy="365125"/>
          </a:xfrm>
        </p:spPr>
        <p:txBody>
          <a:bodyPr/>
          <a:lstStyle>
            <a:lvl1pPr>
              <a:defRPr/>
            </a:lvl1pPr>
          </a:lstStyle>
          <a:p>
            <a:pPr>
              <a:defRPr/>
            </a:pPr>
            <a:endParaRPr lang="en-US"/>
          </a:p>
        </p:txBody>
      </p:sp>
      <p:sp>
        <p:nvSpPr>
          <p:cNvPr id="18" name="Footer Placeholder 5">
            <a:extLst>
              <a:ext uri="{FF2B5EF4-FFF2-40B4-BE49-F238E27FC236}">
                <a16:creationId xmlns:a16="http://schemas.microsoft.com/office/drawing/2014/main" id="{D31BE096-296D-4EE1-A915-585203F6A977}"/>
              </a:ext>
            </a:extLst>
          </p:cNvPr>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1025098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a:extLst>
              <a:ext uri="{FF2B5EF4-FFF2-40B4-BE49-F238E27FC236}">
                <a16:creationId xmlns:a16="http://schemas.microsoft.com/office/drawing/2014/main" id="{F79B78B8-72BF-4811-9AC1-34269753FDAA}"/>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27" name="Rectangle 15">
            <a:extLst>
              <a:ext uri="{FF2B5EF4-FFF2-40B4-BE49-F238E27FC236}">
                <a16:creationId xmlns:a16="http://schemas.microsoft.com/office/drawing/2014/main" id="{DD3E4DF2-F693-4CE7-83A5-0D81A8E1F1D0}"/>
              </a:ext>
            </a:extLst>
          </p:cNvPr>
          <p:cNvSpPr>
            <a:spLocks noChangeArrowheads="1"/>
          </p:cNvSpPr>
          <p:nvPr/>
        </p:nvSpPr>
        <p:spPr bwMode="white">
          <a:xfrm>
            <a:off x="0" y="0"/>
            <a:ext cx="9144000" cy="1393825"/>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28" name="Rectangle 17">
            <a:extLst>
              <a:ext uri="{FF2B5EF4-FFF2-40B4-BE49-F238E27FC236}">
                <a16:creationId xmlns:a16="http://schemas.microsoft.com/office/drawing/2014/main" id="{9455AA24-CFA0-4C1E-A397-A9926BA1C2ED}"/>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29" name="Rectangle 18">
            <a:extLst>
              <a:ext uri="{FF2B5EF4-FFF2-40B4-BE49-F238E27FC236}">
                <a16:creationId xmlns:a16="http://schemas.microsoft.com/office/drawing/2014/main" id="{2695AF20-E925-4AB2-9CFE-9054076E5961}"/>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9" name="Rectangle 8">
            <a:extLst>
              <a:ext uri="{FF2B5EF4-FFF2-40B4-BE49-F238E27FC236}">
                <a16:creationId xmlns:a16="http://schemas.microsoft.com/office/drawing/2014/main" id="{C346957A-531D-4C97-A6C8-86453511BBD6}"/>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ndParaRPr>
          </a:p>
        </p:txBody>
      </p:sp>
      <p:sp>
        <p:nvSpPr>
          <p:cNvPr id="14" name="Date Placeholder 13">
            <a:extLst>
              <a:ext uri="{FF2B5EF4-FFF2-40B4-BE49-F238E27FC236}">
                <a16:creationId xmlns:a16="http://schemas.microsoft.com/office/drawing/2014/main" id="{18CA24BB-F98D-4F2B-B531-2BA552515002}"/>
              </a:ext>
            </a:extLst>
          </p:cNvPr>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latin typeface="Arial" charset="0"/>
              </a:defRPr>
            </a:lvl1pPr>
          </a:lstStyle>
          <a:p>
            <a:pPr>
              <a:defRPr/>
            </a:pPr>
            <a:endParaRPr lang="en-US"/>
          </a:p>
        </p:txBody>
      </p:sp>
      <p:sp>
        <p:nvSpPr>
          <p:cNvPr id="3" name="Footer Placeholder 2">
            <a:extLst>
              <a:ext uri="{FF2B5EF4-FFF2-40B4-BE49-F238E27FC236}">
                <a16:creationId xmlns:a16="http://schemas.microsoft.com/office/drawing/2014/main" id="{05AEA90B-6215-4D55-A18D-A3C716492F23}"/>
              </a:ext>
            </a:extLst>
          </p:cNvPr>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Arial" charset="0"/>
              </a:defRPr>
            </a:lvl1pPr>
          </a:lstStyle>
          <a:p>
            <a:pPr>
              <a:defRPr/>
            </a:pPr>
            <a:endParaRPr lang="en-US"/>
          </a:p>
        </p:txBody>
      </p:sp>
      <p:sp>
        <p:nvSpPr>
          <p:cNvPr id="8" name="Rectangle 7">
            <a:extLst>
              <a:ext uri="{FF2B5EF4-FFF2-40B4-BE49-F238E27FC236}">
                <a16:creationId xmlns:a16="http://schemas.microsoft.com/office/drawing/2014/main" id="{986B9295-F4D3-4EE4-939C-D9756E8B2D10}"/>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0" name="Straight Connector 9">
            <a:extLst>
              <a:ext uri="{FF2B5EF4-FFF2-40B4-BE49-F238E27FC236}">
                <a16:creationId xmlns:a16="http://schemas.microsoft.com/office/drawing/2014/main" id="{1EE1C91D-6F05-432A-A934-E134CDF8AC96}"/>
              </a:ext>
            </a:extLst>
          </p:cNvPr>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ndParaRPr>
          </a:p>
        </p:txBody>
      </p:sp>
      <p:sp>
        <p:nvSpPr>
          <p:cNvPr id="12" name="Oval 11">
            <a:extLst>
              <a:ext uri="{FF2B5EF4-FFF2-40B4-BE49-F238E27FC236}">
                <a16:creationId xmlns:a16="http://schemas.microsoft.com/office/drawing/2014/main" id="{B3826D91-9F54-44AA-9D93-CD408DE21473}"/>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Oval 14">
            <a:extLst>
              <a:ext uri="{FF2B5EF4-FFF2-40B4-BE49-F238E27FC236}">
                <a16:creationId xmlns:a16="http://schemas.microsoft.com/office/drawing/2014/main" id="{5881CAF4-87C3-4F07-9490-60FE8F435E25}"/>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a:extLst>
              <a:ext uri="{FF2B5EF4-FFF2-40B4-BE49-F238E27FC236}">
                <a16:creationId xmlns:a16="http://schemas.microsoft.com/office/drawing/2014/main" id="{F56F973A-8D49-47FA-B031-1E9CD167A59D}"/>
              </a:ext>
            </a:extLst>
          </p:cNvPr>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smtClean="0">
                <a:solidFill>
                  <a:srgbClr val="7B9899"/>
                </a:solidFill>
              </a:defRPr>
            </a:lvl1pPr>
          </a:lstStyle>
          <a:p>
            <a:pPr>
              <a:defRPr/>
            </a:pPr>
            <a:fld id="{BE4BFB9D-E303-4AFA-8AC1-15577FE868A4}" type="slidenum">
              <a:rPr lang="en-US" altLang="en-US"/>
              <a:pPr>
                <a:defRPr/>
              </a:pPr>
              <a:t>‹#›</a:t>
            </a:fld>
            <a:endParaRPr lang="en-US" altLang="en-US"/>
          </a:p>
        </p:txBody>
      </p:sp>
      <p:sp>
        <p:nvSpPr>
          <p:cNvPr id="1038" name="Title Placeholder 21">
            <a:extLst>
              <a:ext uri="{FF2B5EF4-FFF2-40B4-BE49-F238E27FC236}">
                <a16:creationId xmlns:a16="http://schemas.microsoft.com/office/drawing/2014/main" id="{C288B078-900A-4079-A520-40A13E6D87AF}"/>
              </a:ext>
            </a:extLst>
          </p:cNvPr>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9" name="Text Placeholder 12">
            <a:extLst>
              <a:ext uri="{FF2B5EF4-FFF2-40B4-BE49-F238E27FC236}">
                <a16:creationId xmlns:a16="http://schemas.microsoft.com/office/drawing/2014/main" id="{5D91F1D9-5646-48DB-96B8-C902AD6069F3}"/>
              </a:ext>
            </a:extLst>
          </p:cNvPr>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en.wikipedia.org/wiki/Republican_Party_(United_States)" TargetMode="External"/><Relationship Id="rId2" Type="http://schemas.openxmlformats.org/officeDocument/2006/relationships/hyperlink" Target="https://en.wikipedia.org/wiki/Democratic_Party_(United_States)" TargetMode="External"/><Relationship Id="rId1" Type="http://schemas.openxmlformats.org/officeDocument/2006/relationships/slideLayout" Target="../slideLayouts/slideLayout2.xml"/><Relationship Id="rId4" Type="http://schemas.openxmlformats.org/officeDocument/2006/relationships/hyperlink" Target="https://en.wikipedia.org/wiki/Independent_politician"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en.wikipedia.org/wiki/Republican_Party_(United_States)" TargetMode="External"/><Relationship Id="rId2" Type="http://schemas.openxmlformats.org/officeDocument/2006/relationships/hyperlink" Target="https://en.wikipedia.org/wiki/Democratic_Party_(United_State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file:///\\mech1\users\tgayman\Contemporary%20American%20History\Unit%202%20-%20The%20Presidents\Clinton\1992%20Clinton%20Ad%20-%20Broken%20Promise.wmv" TargetMode="External"/><Relationship Id="rId2" Type="http://schemas.openxmlformats.org/officeDocument/2006/relationships/hyperlink" Target="file:///\\mech1\users\tgayman\Contemporary%20American%20History\Unit%202%20-%20The%20Presidents\Clinton\1992%20Presidential%20Debate%20-%20Closing%20Statements.wmv"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6109814E-9CD4-45BF-A5DD-51C476477494}"/>
              </a:ext>
            </a:extLst>
          </p:cNvPr>
          <p:cNvSpPr>
            <a:spLocks noGrp="1"/>
          </p:cNvSpPr>
          <p:nvPr>
            <p:ph type="subTitle" idx="1"/>
          </p:nvPr>
        </p:nvSpPr>
        <p:spPr>
          <a:xfrm>
            <a:off x="1371600" y="4267200"/>
            <a:ext cx="6400800" cy="1752600"/>
          </a:xfrm>
        </p:spPr>
        <p:txBody>
          <a:bodyPr/>
          <a:lstStyle/>
          <a:p>
            <a:pPr eaLnBrk="1" hangingPunct="1">
              <a:defRPr/>
            </a:pPr>
            <a:r>
              <a:rPr lang="en-US" dirty="0"/>
              <a:t>Mr. Daniel Lazar</a:t>
            </a:r>
          </a:p>
        </p:txBody>
      </p:sp>
      <p:sp>
        <p:nvSpPr>
          <p:cNvPr id="15363" name="Title 4">
            <a:extLst>
              <a:ext uri="{FF2B5EF4-FFF2-40B4-BE49-F238E27FC236}">
                <a16:creationId xmlns:a16="http://schemas.microsoft.com/office/drawing/2014/main" id="{C3FBB844-FB47-40F6-A1FB-3B5F7A2D90AF}"/>
              </a:ext>
            </a:extLst>
          </p:cNvPr>
          <p:cNvSpPr>
            <a:spLocks noGrp="1"/>
          </p:cNvSpPr>
          <p:nvPr>
            <p:ph type="ctrTitle"/>
          </p:nvPr>
        </p:nvSpPr>
        <p:spPr/>
        <p:txBody>
          <a:bodyPr/>
          <a:lstStyle/>
          <a:p>
            <a:pPr eaLnBrk="1" hangingPunct="1"/>
            <a:r>
              <a:rPr lang="en-US" altLang="en-US"/>
              <a:t>The Clinton Years</a:t>
            </a:r>
            <a:br>
              <a:rPr lang="en-US" altLang="en-US"/>
            </a:br>
            <a:r>
              <a:rPr lang="en-US" altLang="en-US"/>
              <a:t>1993-2001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FA892-2104-4DCA-B64F-106353003961}"/>
              </a:ext>
            </a:extLst>
          </p:cNvPr>
          <p:cNvSpPr>
            <a:spLocks noGrp="1"/>
          </p:cNvSpPr>
          <p:nvPr>
            <p:ph type="title"/>
          </p:nvPr>
        </p:nvSpPr>
        <p:spPr/>
        <p:txBody>
          <a:bodyPr/>
          <a:lstStyle/>
          <a:p>
            <a:pPr>
              <a:defRPr/>
            </a:pPr>
            <a:r>
              <a:rPr lang="en-US" altLang="en-US" dirty="0"/>
              <a:t>Domestic Policy: The Economy </a:t>
            </a:r>
            <a:endParaRPr lang="de-DE" dirty="0"/>
          </a:p>
        </p:txBody>
      </p:sp>
      <p:sp>
        <p:nvSpPr>
          <p:cNvPr id="25603" name="Content Placeholder 2">
            <a:extLst>
              <a:ext uri="{FF2B5EF4-FFF2-40B4-BE49-F238E27FC236}">
                <a16:creationId xmlns:a16="http://schemas.microsoft.com/office/drawing/2014/main" id="{219D8238-B2C1-4A22-BD2E-CAEF6D5CC864}"/>
              </a:ext>
            </a:extLst>
          </p:cNvPr>
          <p:cNvSpPr>
            <a:spLocks noGrp="1"/>
          </p:cNvSpPr>
          <p:nvPr>
            <p:ph sz="quarter" idx="1"/>
          </p:nvPr>
        </p:nvSpPr>
        <p:spPr>
          <a:xfrm>
            <a:off x="301625" y="1527175"/>
            <a:ext cx="8504238" cy="4572000"/>
          </a:xfrm>
        </p:spPr>
        <p:txBody>
          <a:bodyPr/>
          <a:lstStyle/>
          <a:p>
            <a:r>
              <a:rPr lang="en-US" altLang="en-US" b="1"/>
              <a:t>NAFTA</a:t>
            </a:r>
            <a:r>
              <a:rPr lang="en-US" altLang="en-US"/>
              <a:t>: eliminated nearly every trade barrier between the United States, Canada, and Mexico, creating the world’s largest free trade zone. </a:t>
            </a:r>
          </a:p>
        </p:txBody>
      </p:sp>
      <p:pic>
        <p:nvPicPr>
          <p:cNvPr id="25604" name="Picture 2">
            <a:extLst>
              <a:ext uri="{FF2B5EF4-FFF2-40B4-BE49-F238E27FC236}">
                <a16:creationId xmlns:a16="http://schemas.microsoft.com/office/drawing/2014/main" id="{2D45356C-7954-4DEC-9F2D-CC371E762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488" y="3059113"/>
            <a:ext cx="3808412"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FBDC3F8-CDF4-4E56-8E89-A72401BCC3D4}"/>
              </a:ext>
            </a:extLst>
          </p:cNvPr>
          <p:cNvSpPr>
            <a:spLocks noGrp="1"/>
          </p:cNvSpPr>
          <p:nvPr>
            <p:ph type="title"/>
          </p:nvPr>
        </p:nvSpPr>
        <p:spPr/>
        <p:txBody>
          <a:bodyPr/>
          <a:lstStyle/>
          <a:p>
            <a:pPr eaLnBrk="1" hangingPunct="1">
              <a:defRPr/>
            </a:pPr>
            <a:r>
              <a:rPr lang="en-US" altLang="en-US" dirty="0"/>
              <a:t>Domestic Policy: The Economy </a:t>
            </a:r>
          </a:p>
        </p:txBody>
      </p:sp>
      <p:sp>
        <p:nvSpPr>
          <p:cNvPr id="26627" name="Content Placeholder 2">
            <a:extLst>
              <a:ext uri="{FF2B5EF4-FFF2-40B4-BE49-F238E27FC236}">
                <a16:creationId xmlns:a16="http://schemas.microsoft.com/office/drawing/2014/main" id="{F962EB60-55FA-4CB4-82A5-EC3B9AB77D21}"/>
              </a:ext>
            </a:extLst>
          </p:cNvPr>
          <p:cNvSpPr>
            <a:spLocks noGrp="1"/>
          </p:cNvSpPr>
          <p:nvPr>
            <p:ph sz="quarter" idx="1"/>
          </p:nvPr>
        </p:nvSpPr>
        <p:spPr>
          <a:xfrm>
            <a:off x="301625" y="1527175"/>
            <a:ext cx="8504238" cy="4572000"/>
          </a:xfrm>
        </p:spPr>
        <p:txBody>
          <a:bodyPr/>
          <a:lstStyle/>
          <a:p>
            <a:pPr lvl="1" eaLnBrk="1" hangingPunct="1"/>
            <a:r>
              <a:rPr lang="en-US" altLang="en-US" sz="2400">
                <a:solidFill>
                  <a:schemeClr val="tx1"/>
                </a:solidFill>
              </a:rPr>
              <a:t>At $248 billion for Canada and $163 billion for Mexico, they were the top two </a:t>
            </a:r>
            <a:r>
              <a:rPr lang="en-US" altLang="en-US" sz="2400" u="sng">
                <a:solidFill>
                  <a:schemeClr val="tx1"/>
                </a:solidFill>
              </a:rPr>
              <a:t>purchasers</a:t>
            </a:r>
            <a:r>
              <a:rPr lang="en-US" altLang="en-US" sz="2400">
                <a:solidFill>
                  <a:schemeClr val="tx1"/>
                </a:solidFill>
              </a:rPr>
              <a:t> of US exports in 2010</a:t>
            </a:r>
          </a:p>
          <a:p>
            <a:pPr lvl="1" eaLnBrk="1" hangingPunct="1"/>
            <a:r>
              <a:rPr lang="en-US" altLang="en-US" sz="2400">
                <a:solidFill>
                  <a:schemeClr val="tx1"/>
                </a:solidFill>
              </a:rPr>
              <a:t>At $276 billion for Canada and $230 billion for Mexico, they were the second and third largest </a:t>
            </a:r>
            <a:r>
              <a:rPr lang="en-US" altLang="en-US" sz="2400" u="sng">
                <a:solidFill>
                  <a:schemeClr val="tx1"/>
                </a:solidFill>
              </a:rPr>
              <a:t>suppliers</a:t>
            </a:r>
            <a:r>
              <a:rPr lang="en-US" altLang="en-US" sz="2400">
                <a:solidFill>
                  <a:schemeClr val="tx1"/>
                </a:solidFill>
              </a:rPr>
              <a:t> of goods imports to the United States in 2010</a:t>
            </a:r>
          </a:p>
          <a:p>
            <a:pPr eaLnBrk="1" hangingPunct="1"/>
            <a:endParaRPr lang="en-US" altLang="en-US"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23-756-image">
            <a:extLst>
              <a:ext uri="{FF2B5EF4-FFF2-40B4-BE49-F238E27FC236}">
                <a16:creationId xmlns:a16="http://schemas.microsoft.com/office/drawing/2014/main" id="{F0CE6A95-EB39-4E12-9C85-732FD79F4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35113"/>
            <a:ext cx="6618288"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a:hlinkClick r:id="" action="ppaction://hlinkshowjump?jump=firstslide"/>
            <a:extLst>
              <a:ext uri="{FF2B5EF4-FFF2-40B4-BE49-F238E27FC236}">
                <a16:creationId xmlns:a16="http://schemas.microsoft.com/office/drawing/2014/main" id="{8B500B8D-C7D5-4EE9-8618-33A76B82E5D2}"/>
              </a:ext>
            </a:extLst>
          </p:cNvPr>
          <p:cNvSpPr>
            <a:spLocks noChangeArrowheads="1"/>
          </p:cNvSpPr>
          <p:nvPr/>
        </p:nvSpPr>
        <p:spPr bwMode="auto">
          <a:xfrm>
            <a:off x="6934200" y="6019800"/>
            <a:ext cx="60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 name="Title 1">
            <a:extLst>
              <a:ext uri="{FF2B5EF4-FFF2-40B4-BE49-F238E27FC236}">
                <a16:creationId xmlns:a16="http://schemas.microsoft.com/office/drawing/2014/main" id="{7CC479E3-A470-4269-8E06-D1FBD7E4673C}"/>
              </a:ext>
            </a:extLst>
          </p:cNvPr>
          <p:cNvSpPr>
            <a:spLocks noGrp="1"/>
          </p:cNvSpPr>
          <p:nvPr>
            <p:ph type="title"/>
          </p:nvPr>
        </p:nvSpPr>
        <p:spPr/>
        <p:txBody>
          <a:bodyPr/>
          <a:lstStyle/>
          <a:p>
            <a:pPr>
              <a:defRPr/>
            </a:pPr>
            <a:r>
              <a:rPr lang="en-US" altLang="en-US" dirty="0"/>
              <a:t>Domestic Policy: The Economy </a:t>
            </a:r>
            <a:endParaRPr lang="en-US" dirty="0"/>
          </a:p>
        </p:txBody>
      </p:sp>
      <p:sp>
        <p:nvSpPr>
          <p:cNvPr id="27653" name="Content Placeholder 2">
            <a:extLst>
              <a:ext uri="{FF2B5EF4-FFF2-40B4-BE49-F238E27FC236}">
                <a16:creationId xmlns:a16="http://schemas.microsoft.com/office/drawing/2014/main" id="{625959DE-F321-4525-89A2-D1ECA5435621}"/>
              </a:ext>
            </a:extLst>
          </p:cNvPr>
          <p:cNvSpPr>
            <a:spLocks noGrp="1"/>
          </p:cNvSpPr>
          <p:nvPr>
            <p:ph sz="quarter" idx="1"/>
          </p:nvPr>
        </p:nvSpPr>
        <p:spPr>
          <a:xfrm>
            <a:off x="301625" y="1527175"/>
            <a:ext cx="8504238" cy="4572000"/>
          </a:xfrm>
        </p:spPr>
        <p:txBody>
          <a:bodyPr/>
          <a:lstStyle/>
          <a:p>
            <a:endParaRPr lang="en-US" altLang="en-US"/>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3242E4-375D-42F3-8C5E-89AB6EB3F461}"/>
              </a:ext>
            </a:extLst>
          </p:cNvPr>
          <p:cNvSpPr>
            <a:spLocks noGrp="1"/>
          </p:cNvSpPr>
          <p:nvPr>
            <p:ph type="title"/>
          </p:nvPr>
        </p:nvSpPr>
        <p:spPr/>
        <p:txBody>
          <a:bodyPr/>
          <a:lstStyle/>
          <a:p>
            <a:pPr>
              <a:defRPr/>
            </a:pPr>
            <a:r>
              <a:rPr lang="en-US" altLang="en-US" dirty="0"/>
              <a:t>Domestic Policy: The Economy </a:t>
            </a:r>
            <a:endParaRPr lang="en-US" dirty="0"/>
          </a:p>
        </p:txBody>
      </p:sp>
      <p:pic>
        <p:nvPicPr>
          <p:cNvPr id="28675" name="Picture 8" descr="http://cloudfront.mediamatters.org/static/images/item/hardball-20060411-budget.gif">
            <a:extLst>
              <a:ext uri="{FF2B5EF4-FFF2-40B4-BE49-F238E27FC236}">
                <a16:creationId xmlns:a16="http://schemas.microsoft.com/office/drawing/2014/main" id="{1181E7C4-4EF1-4F29-87EB-5B12C214A7E1}"/>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14400" y="1524000"/>
            <a:ext cx="7086600" cy="4621213"/>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23-728-image_2">
            <a:extLst>
              <a:ext uri="{FF2B5EF4-FFF2-40B4-BE49-F238E27FC236}">
                <a16:creationId xmlns:a16="http://schemas.microsoft.com/office/drawing/2014/main" id="{4B4743E5-1C51-43F7-8926-03C1FEDD2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01763"/>
            <a:ext cx="64008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4C42B3D-731B-4BF5-8729-C4CA50C8137C}"/>
              </a:ext>
            </a:extLst>
          </p:cNvPr>
          <p:cNvSpPr/>
          <p:nvPr/>
        </p:nvSpPr>
        <p:spPr>
          <a:xfrm>
            <a:off x="1335088" y="381000"/>
            <a:ext cx="6626225" cy="646113"/>
          </a:xfrm>
          <a:prstGeom prst="rect">
            <a:avLst/>
          </a:prstGeom>
        </p:spPr>
        <p:txBody>
          <a:bodyPr wrap="none">
            <a:spAutoFit/>
          </a:bodyPr>
          <a:lstStyle/>
          <a:p>
            <a:pPr>
              <a:defRPr/>
            </a:pPr>
            <a:r>
              <a:rPr lang="en-US" altLang="en-US" sz="3600" dirty="0">
                <a:latin typeface="+mn-lt"/>
              </a:rPr>
              <a:t>Domestic Policy: The Economy </a:t>
            </a:r>
            <a:endParaRPr lang="en-US" sz="3600" dirty="0">
              <a:latin typeface="+mn-lt"/>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3B7EA0-6605-419B-A135-D301CF158227}"/>
              </a:ext>
            </a:extLst>
          </p:cNvPr>
          <p:cNvSpPr>
            <a:spLocks noGrp="1"/>
          </p:cNvSpPr>
          <p:nvPr>
            <p:ph type="title"/>
          </p:nvPr>
        </p:nvSpPr>
        <p:spPr/>
        <p:txBody>
          <a:bodyPr/>
          <a:lstStyle/>
          <a:p>
            <a:pPr>
              <a:defRPr/>
            </a:pPr>
            <a:r>
              <a:rPr lang="en-US" altLang="en-US" dirty="0"/>
              <a:t>Domestic Policy: Health Care </a:t>
            </a:r>
            <a:endParaRPr lang="en-US" dirty="0"/>
          </a:p>
        </p:txBody>
      </p:sp>
      <p:sp>
        <p:nvSpPr>
          <p:cNvPr id="30723" name="Content Placeholder 7">
            <a:extLst>
              <a:ext uri="{FF2B5EF4-FFF2-40B4-BE49-F238E27FC236}">
                <a16:creationId xmlns:a16="http://schemas.microsoft.com/office/drawing/2014/main" id="{DC331259-EF52-4042-8911-12F82EB30953}"/>
              </a:ext>
            </a:extLst>
          </p:cNvPr>
          <p:cNvSpPr>
            <a:spLocks noGrp="1"/>
          </p:cNvSpPr>
          <p:nvPr>
            <p:ph sz="quarter" idx="1"/>
          </p:nvPr>
        </p:nvSpPr>
        <p:spPr>
          <a:xfrm>
            <a:off x="301625" y="1527175"/>
            <a:ext cx="8504238" cy="4572000"/>
          </a:xfrm>
        </p:spPr>
        <p:txBody>
          <a:bodyPr/>
          <a:lstStyle/>
          <a:p>
            <a:pPr marL="282575" lvl="1" eaLnBrk="1" hangingPunct="1"/>
            <a:r>
              <a:rPr lang="en-US" altLang="en-US" sz="3200">
                <a:solidFill>
                  <a:schemeClr val="tx1"/>
                </a:solidFill>
              </a:rPr>
              <a:t>Hillary Clinton headed a special task force </a:t>
            </a:r>
          </a:p>
          <a:p>
            <a:pPr marL="282575" lvl="1" eaLnBrk="1" hangingPunct="1"/>
            <a:r>
              <a:rPr lang="en-US" altLang="en-US" sz="3200">
                <a:solidFill>
                  <a:schemeClr val="tx1"/>
                </a:solidFill>
              </a:rPr>
              <a:t>Health care costs were rising</a:t>
            </a:r>
          </a:p>
          <a:p>
            <a:pPr marL="282575" lvl="1" eaLnBrk="1" hangingPunct="1"/>
            <a:r>
              <a:rPr lang="en-US" altLang="en-US" sz="3200">
                <a:solidFill>
                  <a:schemeClr val="tx1"/>
                </a:solidFill>
              </a:rPr>
              <a:t>Tens of millions of Americans had little or no health insurance.</a:t>
            </a:r>
          </a:p>
          <a:p>
            <a:pPr marL="282575" lvl="1" eaLnBrk="1" hangingPunct="1"/>
            <a:r>
              <a:rPr lang="en-US" altLang="en-US" sz="3200">
                <a:solidFill>
                  <a:schemeClr val="tx1"/>
                </a:solidFill>
              </a:rPr>
              <a:t>Died in 1994: well-organized opposition from conservatives, AMA, and the health insurance industry. </a:t>
            </a:r>
          </a:p>
          <a:p>
            <a:endParaRPr lang="en-US" altLang="en-US" sz="3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D0292B0-DB72-4662-981F-E9FCE68C70B1}"/>
              </a:ext>
            </a:extLst>
          </p:cNvPr>
          <p:cNvSpPr>
            <a:spLocks noGrp="1" noChangeArrowheads="1"/>
          </p:cNvSpPr>
          <p:nvPr>
            <p:ph type="title"/>
          </p:nvPr>
        </p:nvSpPr>
        <p:spPr/>
        <p:txBody>
          <a:bodyPr/>
          <a:lstStyle/>
          <a:p>
            <a:pPr eaLnBrk="1" hangingPunct="1">
              <a:spcBef>
                <a:spcPct val="50000"/>
              </a:spcBef>
              <a:defRPr/>
            </a:pPr>
            <a:r>
              <a:rPr lang="en-US" altLang="en-US" sz="3200" dirty="0"/>
              <a:t>Domestic Policy: Internet  </a:t>
            </a:r>
          </a:p>
        </p:txBody>
      </p:sp>
      <p:sp>
        <p:nvSpPr>
          <p:cNvPr id="31747" name="Text Placeholder 14">
            <a:extLst>
              <a:ext uri="{FF2B5EF4-FFF2-40B4-BE49-F238E27FC236}">
                <a16:creationId xmlns:a16="http://schemas.microsoft.com/office/drawing/2014/main" id="{86E8454E-9A48-4410-8F36-50DF2B18D372}"/>
              </a:ext>
            </a:extLst>
          </p:cNvPr>
          <p:cNvSpPr>
            <a:spLocks noGrp="1"/>
          </p:cNvSpPr>
          <p:nvPr>
            <p:ph sz="quarter" idx="1"/>
          </p:nvPr>
        </p:nvSpPr>
        <p:spPr>
          <a:xfrm>
            <a:off x="301625" y="1527175"/>
            <a:ext cx="8504238" cy="4572000"/>
          </a:xfrm>
        </p:spPr>
        <p:txBody>
          <a:bodyPr/>
          <a:lstStyle/>
          <a:p>
            <a:pPr marL="273050" lvl="1" eaLnBrk="1" hangingPunct="1"/>
            <a:r>
              <a:rPr lang="en-US" altLang="en-US" sz="3200">
                <a:solidFill>
                  <a:schemeClr val="tx1"/>
                </a:solidFill>
              </a:rPr>
              <a:t>1994, launched whitehouse.gov </a:t>
            </a:r>
          </a:p>
          <a:p>
            <a:pPr marL="273050" lvl="1" eaLnBrk="1" hangingPunct="1"/>
            <a:r>
              <a:rPr lang="en-US" altLang="en-US" sz="3200">
                <a:solidFill>
                  <a:schemeClr val="tx1"/>
                </a:solidFill>
              </a:rPr>
              <a:t>Encouraged federal agencies to communicate with each other and with the public via the Web</a:t>
            </a:r>
          </a:p>
          <a:p>
            <a:pPr marL="273050" lvl="1" eaLnBrk="1" hangingPunct="1"/>
            <a:r>
              <a:rPr lang="en-US" altLang="en-US" sz="3200">
                <a:solidFill>
                  <a:schemeClr val="tx1"/>
                </a:solidFill>
              </a:rPr>
              <a:t>90% of schools wired to Web by 2000</a:t>
            </a:r>
          </a:p>
          <a:p>
            <a:pPr marL="273050" lvl="1" eaLnBrk="1" hangingPunct="1"/>
            <a:r>
              <a:rPr lang="en-US" altLang="en-US" sz="3200">
                <a:solidFill>
                  <a:schemeClr val="tx1"/>
                </a:solidFill>
              </a:rPr>
              <a:t>People were concerned about inappropriate material on the Internet. White House campaigned to censor. Supreme Court upheld free speech. </a:t>
            </a:r>
            <a:endParaRPr lang="en-US" altLang="en-US" sz="3600"/>
          </a:p>
          <a:p>
            <a:pPr eaLnBrk="1" hangingPunct="1"/>
            <a:endParaRPr lang="en-US" altLang="en-US"/>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71A9B-714B-4544-8105-2E9E2444B19E}"/>
              </a:ext>
            </a:extLst>
          </p:cNvPr>
          <p:cNvSpPr>
            <a:spLocks noGrp="1"/>
          </p:cNvSpPr>
          <p:nvPr>
            <p:ph type="title"/>
          </p:nvPr>
        </p:nvSpPr>
        <p:spPr/>
        <p:txBody>
          <a:bodyPr/>
          <a:lstStyle/>
          <a:p>
            <a:pPr>
              <a:defRPr/>
            </a:pPr>
            <a:r>
              <a:rPr lang="en-US" dirty="0"/>
              <a:t>Domestic Policy: Gay Rights </a:t>
            </a:r>
          </a:p>
        </p:txBody>
      </p:sp>
      <p:sp>
        <p:nvSpPr>
          <p:cNvPr id="33795" name="Content Placeholder 2">
            <a:extLst>
              <a:ext uri="{FF2B5EF4-FFF2-40B4-BE49-F238E27FC236}">
                <a16:creationId xmlns:a16="http://schemas.microsoft.com/office/drawing/2014/main" id="{24C5A212-6DEF-4892-983E-7321B77BE1BF}"/>
              </a:ext>
            </a:extLst>
          </p:cNvPr>
          <p:cNvSpPr>
            <a:spLocks noGrp="1"/>
          </p:cNvSpPr>
          <p:nvPr>
            <p:ph sz="quarter" idx="1"/>
          </p:nvPr>
        </p:nvSpPr>
        <p:spPr>
          <a:xfrm>
            <a:off x="301625" y="1527175"/>
            <a:ext cx="8504238" cy="4572000"/>
          </a:xfrm>
        </p:spPr>
        <p:txBody>
          <a:bodyPr/>
          <a:lstStyle/>
          <a:p>
            <a:r>
              <a:rPr lang="en-US" altLang="en-US" sz="2000"/>
              <a:t>Clinton implemented a Department of Defense directive known as </a:t>
            </a:r>
            <a:r>
              <a:rPr lang="en-US" altLang="en-US" sz="2000" b="1"/>
              <a:t>"Don't Ask, Don't Tell”</a:t>
            </a:r>
          </a:p>
          <a:p>
            <a:r>
              <a:rPr lang="en-US" altLang="en-US" sz="2000"/>
              <a:t>1996, Clinton signed </a:t>
            </a:r>
            <a:r>
              <a:rPr lang="en-US" altLang="en-US" sz="2000" b="1"/>
              <a:t>Defense of Marriage Act </a:t>
            </a:r>
            <a:r>
              <a:rPr lang="en-US" altLang="en-US" sz="2000"/>
              <a:t>(DOMA), which defines marriage as the legal union of one man and one woman </a:t>
            </a:r>
          </a:p>
          <a:p>
            <a:pPr lvl="1"/>
            <a:r>
              <a:rPr lang="en-US" altLang="en-US" sz="2000">
                <a:solidFill>
                  <a:schemeClr val="tx1"/>
                </a:solidFill>
              </a:rPr>
              <a:t>Clinton has said that DOMA was an attempt to "head off an attempt to send a constitutional amendment banning gay marriage to the states”</a:t>
            </a:r>
          </a:p>
          <a:p>
            <a:pPr lvl="1"/>
            <a:r>
              <a:rPr lang="en-US" altLang="en-US" sz="2000">
                <a:solidFill>
                  <a:schemeClr val="tx1"/>
                </a:solidFill>
              </a:rPr>
              <a:t>2013, urged the Supreme Court to overturn DOMA</a:t>
            </a:r>
          </a:p>
          <a:p>
            <a:r>
              <a:rPr lang="en-US" altLang="en-US" sz="2000"/>
              <a:t>Federal funding for HIV/AIDS research, prevention and treatment more than doubled. </a:t>
            </a:r>
          </a:p>
          <a:p>
            <a:r>
              <a:rPr lang="en-US" altLang="en-US" sz="2000" b="1"/>
              <a:t>Employment Non-Discrimination Act: </a:t>
            </a:r>
            <a:r>
              <a:rPr lang="en-US" altLang="en-US" sz="2000"/>
              <a:t>Clinton pushed for hate crimes laws for gay Americans. Failed in Senate by 1 vote in 1996.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BFE7-963E-44A9-ADB5-ADEB8EAA20A1}"/>
              </a:ext>
            </a:extLst>
          </p:cNvPr>
          <p:cNvSpPr>
            <a:spLocks noGrp="1"/>
          </p:cNvSpPr>
          <p:nvPr>
            <p:ph type="title"/>
          </p:nvPr>
        </p:nvSpPr>
        <p:spPr/>
        <p:txBody>
          <a:bodyPr/>
          <a:lstStyle/>
          <a:p>
            <a:pPr>
              <a:defRPr/>
            </a:pPr>
            <a:r>
              <a:rPr lang="en-US" dirty="0"/>
              <a:t>Other Domestic Issues </a:t>
            </a:r>
          </a:p>
        </p:txBody>
      </p:sp>
      <p:sp>
        <p:nvSpPr>
          <p:cNvPr id="34819" name="Content Placeholder 2">
            <a:extLst>
              <a:ext uri="{FF2B5EF4-FFF2-40B4-BE49-F238E27FC236}">
                <a16:creationId xmlns:a16="http://schemas.microsoft.com/office/drawing/2014/main" id="{D2D7331F-4EDC-4C4F-BC0E-082F235A10B1}"/>
              </a:ext>
            </a:extLst>
          </p:cNvPr>
          <p:cNvSpPr>
            <a:spLocks noGrp="1"/>
          </p:cNvSpPr>
          <p:nvPr>
            <p:ph sz="quarter" idx="1"/>
          </p:nvPr>
        </p:nvSpPr>
        <p:spPr>
          <a:xfrm>
            <a:off x="301625" y="1527175"/>
            <a:ext cx="8504238" cy="4572000"/>
          </a:xfrm>
        </p:spPr>
        <p:txBody>
          <a:bodyPr/>
          <a:lstStyle/>
          <a:p>
            <a:r>
              <a:rPr lang="en-US" altLang="en-US" sz="2800"/>
              <a:t>Signed </a:t>
            </a:r>
            <a:r>
              <a:rPr lang="en-US" altLang="en-US" sz="2800" b="1"/>
              <a:t>Brady Bill</a:t>
            </a:r>
            <a:r>
              <a:rPr lang="en-US" altLang="en-US" sz="2800"/>
              <a:t> into law 1993, imposed a five-day waiting period on handgun purchases</a:t>
            </a:r>
          </a:p>
          <a:p>
            <a:r>
              <a:rPr lang="en-US" altLang="en-US" sz="2800" b="1"/>
              <a:t>Violent Crime Control and Law Enforcement Act</a:t>
            </a:r>
          </a:p>
          <a:p>
            <a:pPr lvl="1"/>
            <a:r>
              <a:rPr lang="en-US" altLang="en-US" sz="2800">
                <a:solidFill>
                  <a:schemeClr val="tx1"/>
                </a:solidFill>
              </a:rPr>
              <a:t>100,000 more police</a:t>
            </a:r>
          </a:p>
          <a:p>
            <a:pPr lvl="1"/>
            <a:r>
              <a:rPr lang="en-US" altLang="en-US" sz="2800">
                <a:solidFill>
                  <a:schemeClr val="tx1"/>
                </a:solidFill>
              </a:rPr>
              <a:t>Expansion of the death penalty to cover more than 50 federal crimes.</a:t>
            </a:r>
          </a:p>
          <a:p>
            <a:r>
              <a:rPr lang="en-US" altLang="en-US" sz="2800" b="1"/>
              <a:t>Family and Medical Leave Act of 1993</a:t>
            </a:r>
            <a:r>
              <a:rPr lang="en-US" altLang="en-US" sz="2800"/>
              <a:t>, required large employers to allow their employees to take unpaid leave because of pregnancy or serious medical conditions.</a:t>
            </a:r>
          </a:p>
          <a:p>
            <a:endParaRPr lang="de-DE" altLang="en-US" sz="2800"/>
          </a:p>
          <a:p>
            <a:endParaRPr lang="en-US" altLang="en-US" sz="2800"/>
          </a:p>
          <a:p>
            <a:endParaRPr lang="en-US" altLang="en-US"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A46C8-8157-4B38-91FF-6590DB5BDE2C}"/>
              </a:ext>
            </a:extLst>
          </p:cNvPr>
          <p:cNvSpPr>
            <a:spLocks noGrp="1"/>
          </p:cNvSpPr>
          <p:nvPr>
            <p:ph type="title"/>
          </p:nvPr>
        </p:nvSpPr>
        <p:spPr/>
        <p:txBody>
          <a:bodyPr/>
          <a:lstStyle/>
          <a:p>
            <a:pPr>
              <a:defRPr/>
            </a:pPr>
            <a:r>
              <a:rPr lang="en-US" dirty="0"/>
              <a:t>Other Domestic Issues </a:t>
            </a:r>
            <a:endParaRPr lang="de-DE" dirty="0"/>
          </a:p>
        </p:txBody>
      </p:sp>
      <p:sp>
        <p:nvSpPr>
          <p:cNvPr id="35843" name="Content Placeholder 2">
            <a:extLst>
              <a:ext uri="{FF2B5EF4-FFF2-40B4-BE49-F238E27FC236}">
                <a16:creationId xmlns:a16="http://schemas.microsoft.com/office/drawing/2014/main" id="{2D962121-6535-4600-AB94-4AD724744517}"/>
              </a:ext>
            </a:extLst>
          </p:cNvPr>
          <p:cNvSpPr>
            <a:spLocks noGrp="1"/>
          </p:cNvSpPr>
          <p:nvPr>
            <p:ph sz="quarter" idx="1"/>
          </p:nvPr>
        </p:nvSpPr>
        <p:spPr>
          <a:xfrm>
            <a:off x="301625" y="1527175"/>
            <a:ext cx="8504238" cy="4572000"/>
          </a:xfrm>
        </p:spPr>
        <p:txBody>
          <a:bodyPr/>
          <a:lstStyle/>
          <a:p>
            <a:r>
              <a:rPr lang="en-US" altLang="en-US" sz="2800"/>
              <a:t>Appointed </a:t>
            </a:r>
            <a:r>
              <a:rPr lang="en-US" altLang="en-US" sz="2800" b="1"/>
              <a:t>Ruth Bader Ginsburg  &amp; Stephen Breyer </a:t>
            </a:r>
          </a:p>
          <a:p>
            <a:r>
              <a:rPr lang="en-US" altLang="en-US" sz="2800"/>
              <a:t>Appointed Janet Reno, first female AG</a:t>
            </a:r>
          </a:p>
          <a:p>
            <a:r>
              <a:rPr lang="en-US" altLang="en-US" sz="2800"/>
              <a:t>Toni Morrison called Clinton "</a:t>
            </a:r>
            <a:r>
              <a:rPr lang="en-US" altLang="en-US" sz="2800" b="1"/>
              <a:t>the first Black president</a:t>
            </a:r>
            <a:r>
              <a:rPr lang="en-US" altLang="en-US" sz="2800"/>
              <a:t>" saying, "Clinton displays almost every trope of blackness: single-parent household, born poor, working-class, saxophone-playing, McDonald's-and-junk-food-loving boy from Arkansas."</a:t>
            </a:r>
          </a:p>
          <a:p>
            <a:endParaRPr lang="de-DE"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a:extLst>
              <a:ext uri="{FF2B5EF4-FFF2-40B4-BE49-F238E27FC236}">
                <a16:creationId xmlns:a16="http://schemas.microsoft.com/office/drawing/2014/main" id="{9EF2D874-48CC-431C-94B6-DCDE9D8AE68A}"/>
              </a:ext>
            </a:extLst>
          </p:cNvPr>
          <p:cNvSpPr>
            <a:spLocks noGrp="1"/>
          </p:cNvSpPr>
          <p:nvPr>
            <p:ph type="title"/>
          </p:nvPr>
        </p:nvSpPr>
        <p:spPr>
          <a:xfrm>
            <a:off x="301625" y="228600"/>
            <a:ext cx="8534400" cy="758825"/>
          </a:xfrm>
        </p:spPr>
        <p:txBody>
          <a:bodyPr/>
          <a:lstStyle/>
          <a:p>
            <a:pPr eaLnBrk="1" hangingPunct="1"/>
            <a:r>
              <a:rPr lang="en-US" altLang="en-US"/>
              <a:t>Clinton’s Rise to Power</a:t>
            </a:r>
          </a:p>
        </p:txBody>
      </p:sp>
      <p:sp>
        <p:nvSpPr>
          <p:cNvPr id="16387" name="Content Placeholder 4">
            <a:extLst>
              <a:ext uri="{FF2B5EF4-FFF2-40B4-BE49-F238E27FC236}">
                <a16:creationId xmlns:a16="http://schemas.microsoft.com/office/drawing/2014/main" id="{1B7CB8D9-4261-4195-A3D8-858DE7E25893}"/>
              </a:ext>
            </a:extLst>
          </p:cNvPr>
          <p:cNvSpPr>
            <a:spLocks noGrp="1"/>
          </p:cNvSpPr>
          <p:nvPr>
            <p:ph sz="half" idx="1"/>
          </p:nvPr>
        </p:nvSpPr>
        <p:spPr>
          <a:xfrm>
            <a:off x="301625" y="1371600"/>
            <a:ext cx="4038600" cy="4681538"/>
          </a:xfrm>
        </p:spPr>
        <p:txBody>
          <a:bodyPr/>
          <a:lstStyle/>
          <a:p>
            <a:pPr eaLnBrk="1" hangingPunct="1"/>
            <a:r>
              <a:rPr lang="en-US" altLang="en-US"/>
              <a:t>Clinton meets JFK as a 16 year-old delegate of Boy’s Nation on June 6, 1963 </a:t>
            </a:r>
          </a:p>
          <a:p>
            <a:pPr eaLnBrk="1" hangingPunct="1"/>
            <a:endParaRPr lang="en-US" altLang="en-US"/>
          </a:p>
        </p:txBody>
      </p:sp>
      <p:pic>
        <p:nvPicPr>
          <p:cNvPr id="16388" name="Picture 5" descr="Bill%20Clinton%20Kennedy%20Arnie%20Sachs">
            <a:extLst>
              <a:ext uri="{FF2B5EF4-FFF2-40B4-BE49-F238E27FC236}">
                <a16:creationId xmlns:a16="http://schemas.microsoft.com/office/drawing/2014/main" id="{771FA2FD-D832-4A13-9EDD-7D246D94E52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524000"/>
            <a:ext cx="4249738" cy="4648200"/>
          </a:xfr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4F6D5-95D0-4E99-8481-C26EE8684BC6}"/>
              </a:ext>
            </a:extLst>
          </p:cNvPr>
          <p:cNvSpPr>
            <a:spLocks noGrp="1"/>
          </p:cNvSpPr>
          <p:nvPr>
            <p:ph type="title"/>
          </p:nvPr>
        </p:nvSpPr>
        <p:spPr/>
        <p:txBody>
          <a:bodyPr/>
          <a:lstStyle/>
          <a:p>
            <a:pPr>
              <a:defRPr/>
            </a:pPr>
            <a:r>
              <a:rPr lang="en-US" altLang="en-US" sz="3200" dirty="0"/>
              <a:t>Political Violence During Clinton Years </a:t>
            </a:r>
            <a:endParaRPr lang="en-US" dirty="0"/>
          </a:p>
        </p:txBody>
      </p:sp>
      <p:sp>
        <p:nvSpPr>
          <p:cNvPr id="36867" name="Content Placeholder 2">
            <a:extLst>
              <a:ext uri="{FF2B5EF4-FFF2-40B4-BE49-F238E27FC236}">
                <a16:creationId xmlns:a16="http://schemas.microsoft.com/office/drawing/2014/main" id="{56D6CF5C-229D-4751-99DF-3028C54FE338}"/>
              </a:ext>
            </a:extLst>
          </p:cNvPr>
          <p:cNvSpPr>
            <a:spLocks noGrp="1"/>
          </p:cNvSpPr>
          <p:nvPr>
            <p:ph sz="quarter" idx="1"/>
          </p:nvPr>
        </p:nvSpPr>
        <p:spPr>
          <a:xfrm>
            <a:off x="301625" y="1527175"/>
            <a:ext cx="8504238" cy="4572000"/>
          </a:xfrm>
        </p:spPr>
        <p:txBody>
          <a:bodyPr/>
          <a:lstStyle/>
          <a:p>
            <a:r>
              <a:rPr lang="en-US" altLang="en-US"/>
              <a:t>1993, truck bomb detonated below the North Tower of the World Trade Center in NYC</a:t>
            </a:r>
          </a:p>
          <a:p>
            <a:r>
              <a:rPr lang="en-US" altLang="en-US"/>
              <a:t>Attack planned by Ramzi Yousef, Mahmud Abouhalima, Mohammad Salameh, Nidal A. Ayyad, Abdul Rahman Yasin and Ahmed Ajaj. They received financing from </a:t>
            </a:r>
            <a:r>
              <a:rPr lang="en-US" altLang="en-US" b="1"/>
              <a:t>Khaled Sheikh Mohammed</a:t>
            </a:r>
          </a:p>
          <a:p>
            <a:r>
              <a:rPr lang="en-US" altLang="en-US"/>
              <a:t>6 killed and 1,042 injured, mostly during the evacuation that followed the blast</a:t>
            </a:r>
          </a:p>
          <a:p>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CD0B8-D1AB-4884-93B9-97608C577240}"/>
              </a:ext>
            </a:extLst>
          </p:cNvPr>
          <p:cNvSpPr>
            <a:spLocks noGrp="1"/>
          </p:cNvSpPr>
          <p:nvPr>
            <p:ph type="title"/>
          </p:nvPr>
        </p:nvSpPr>
        <p:spPr/>
        <p:txBody>
          <a:bodyPr>
            <a:normAutofit/>
          </a:bodyPr>
          <a:lstStyle/>
          <a:p>
            <a:pPr eaLnBrk="1" fontAlgn="auto" hangingPunct="1">
              <a:spcAft>
                <a:spcPts val="0"/>
              </a:spcAft>
              <a:defRPr/>
            </a:pPr>
            <a:r>
              <a:rPr lang="en-US" altLang="en-US" sz="3600" dirty="0"/>
              <a:t>Political Violence During Clinton Years </a:t>
            </a:r>
            <a:endParaRPr lang="en-US" dirty="0"/>
          </a:p>
        </p:txBody>
      </p:sp>
      <p:sp>
        <p:nvSpPr>
          <p:cNvPr id="37891" name="Text Placeholder 2">
            <a:extLst>
              <a:ext uri="{FF2B5EF4-FFF2-40B4-BE49-F238E27FC236}">
                <a16:creationId xmlns:a16="http://schemas.microsoft.com/office/drawing/2014/main" id="{05BE7284-71D1-4875-BC51-5938015819D6}"/>
              </a:ext>
            </a:extLst>
          </p:cNvPr>
          <p:cNvSpPr>
            <a:spLocks noGrp="1"/>
          </p:cNvSpPr>
          <p:nvPr>
            <p:ph sz="quarter" idx="1"/>
          </p:nvPr>
        </p:nvSpPr>
        <p:spPr>
          <a:xfrm>
            <a:off x="301625" y="1527175"/>
            <a:ext cx="8504238" cy="4572000"/>
          </a:xfrm>
        </p:spPr>
        <p:txBody>
          <a:bodyPr/>
          <a:lstStyle/>
          <a:p>
            <a:pPr marL="273050" lvl="1" eaLnBrk="1" hangingPunct="1">
              <a:lnSpc>
                <a:spcPct val="80000"/>
              </a:lnSpc>
            </a:pPr>
            <a:r>
              <a:rPr lang="en-US" altLang="en-US" sz="2800">
                <a:solidFill>
                  <a:schemeClr val="tx1"/>
                </a:solidFill>
              </a:rPr>
              <a:t>1995 -  Alfred P. Murrah Federal Building in Oklahoma City</a:t>
            </a:r>
          </a:p>
          <a:p>
            <a:pPr marL="273050" lvl="1" eaLnBrk="1" hangingPunct="1">
              <a:lnSpc>
                <a:spcPct val="80000"/>
              </a:lnSpc>
            </a:pPr>
            <a:r>
              <a:rPr lang="en-US" altLang="en-US" sz="2800">
                <a:solidFill>
                  <a:schemeClr val="tx1"/>
                </a:solidFill>
              </a:rPr>
              <a:t>Killed 168, injured 680 </a:t>
            </a:r>
          </a:p>
          <a:p>
            <a:pPr marL="273050" lvl="1" eaLnBrk="1" hangingPunct="1">
              <a:lnSpc>
                <a:spcPct val="80000"/>
              </a:lnSpc>
            </a:pPr>
            <a:r>
              <a:rPr lang="en-US" altLang="en-US" sz="2800">
                <a:solidFill>
                  <a:schemeClr val="tx1"/>
                </a:solidFill>
              </a:rPr>
              <a:t>Timothy McVeigh and Terry Nichols </a:t>
            </a:r>
          </a:p>
          <a:p>
            <a:pPr marL="273050" lvl="1" eaLnBrk="1" hangingPunct="1">
              <a:lnSpc>
                <a:spcPct val="80000"/>
              </a:lnSpc>
            </a:pPr>
            <a:r>
              <a:rPr lang="en-US" altLang="en-US" sz="2800">
                <a:solidFill>
                  <a:schemeClr val="tx1"/>
                </a:solidFill>
              </a:rPr>
              <a:t>Motivated by hatred of the federal government and angered by its handling of the 1993 Waco siege and the Ruby Ridge incident in 1992</a:t>
            </a:r>
          </a:p>
          <a:p>
            <a:pPr marL="546100" lvl="2" eaLnBrk="1" hangingPunct="1">
              <a:lnSpc>
                <a:spcPct val="80000"/>
              </a:lnSpc>
            </a:pPr>
            <a:r>
              <a:rPr lang="en-US" altLang="en-US" sz="2800"/>
              <a:t>McVeigh timed his attack to coincide with the second anniversary of the siege at Waco.</a:t>
            </a:r>
          </a:p>
          <a:p>
            <a:pPr marL="820738" lvl="3" eaLnBrk="1" hangingPunct="1">
              <a:lnSpc>
                <a:spcPct val="80000"/>
              </a:lnSpc>
            </a:pPr>
            <a:r>
              <a:rPr lang="en-US" altLang="en-US" sz="2800">
                <a:solidFill>
                  <a:schemeClr val="tx1"/>
                </a:solidFill>
              </a:rPr>
              <a:t>51-day standoff against a religious cult led by self-styled messiah David Koresh.  The fires that destroyed the cult’s compound killed at least 75 people</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85E64-F1E8-4346-B53D-A61E306ED4B4}"/>
              </a:ext>
            </a:extLst>
          </p:cNvPr>
          <p:cNvSpPr>
            <a:spLocks noGrp="1"/>
          </p:cNvSpPr>
          <p:nvPr>
            <p:ph type="title"/>
          </p:nvPr>
        </p:nvSpPr>
        <p:spPr/>
        <p:txBody>
          <a:bodyPr/>
          <a:lstStyle/>
          <a:p>
            <a:pPr>
              <a:defRPr/>
            </a:pPr>
            <a:r>
              <a:rPr lang="en-US" altLang="en-US" sz="3600" dirty="0"/>
              <a:t>Political Violence During Clinton Years </a:t>
            </a:r>
            <a:endParaRPr lang="en-US" dirty="0"/>
          </a:p>
        </p:txBody>
      </p:sp>
      <p:pic>
        <p:nvPicPr>
          <p:cNvPr id="38915" name="Content Placeholder 3">
            <a:extLst>
              <a:ext uri="{FF2B5EF4-FFF2-40B4-BE49-F238E27FC236}">
                <a16:creationId xmlns:a16="http://schemas.microsoft.com/office/drawing/2014/main" id="{79E1B0BF-7422-42B9-94FE-AB5C080ED06C}"/>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866900" y="1479550"/>
            <a:ext cx="4572000" cy="438467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1101950501_400">
            <a:extLst>
              <a:ext uri="{FF2B5EF4-FFF2-40B4-BE49-F238E27FC236}">
                <a16:creationId xmlns:a16="http://schemas.microsoft.com/office/drawing/2014/main" id="{F6CF12BD-AD06-4CD5-BFAD-1D4FE222C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7" descr="1101950508_400">
            <a:extLst>
              <a:ext uri="{FF2B5EF4-FFF2-40B4-BE49-F238E27FC236}">
                <a16:creationId xmlns:a16="http://schemas.microsoft.com/office/drawing/2014/main" id="{93ADB4FC-6198-47C4-A185-CA78E01B8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00AFA-F45E-4E05-A68B-DC0EAE804A14}"/>
              </a:ext>
            </a:extLst>
          </p:cNvPr>
          <p:cNvSpPr>
            <a:spLocks noGrp="1"/>
          </p:cNvSpPr>
          <p:nvPr>
            <p:ph type="title"/>
          </p:nvPr>
        </p:nvSpPr>
        <p:spPr/>
        <p:txBody>
          <a:bodyPr/>
          <a:lstStyle/>
          <a:p>
            <a:pPr>
              <a:defRPr/>
            </a:pPr>
            <a:r>
              <a:rPr lang="en-US" altLang="en-US" sz="3200" dirty="0"/>
              <a:t>Political Violence During Clinton Years </a:t>
            </a:r>
            <a:endParaRPr lang="en-US" dirty="0"/>
          </a:p>
        </p:txBody>
      </p:sp>
      <p:sp>
        <p:nvSpPr>
          <p:cNvPr id="40963" name="Content Placeholder 2">
            <a:extLst>
              <a:ext uri="{FF2B5EF4-FFF2-40B4-BE49-F238E27FC236}">
                <a16:creationId xmlns:a16="http://schemas.microsoft.com/office/drawing/2014/main" id="{A49BE594-B895-49CB-8734-21EF177A03CF}"/>
              </a:ext>
            </a:extLst>
          </p:cNvPr>
          <p:cNvSpPr>
            <a:spLocks noGrp="1"/>
          </p:cNvSpPr>
          <p:nvPr>
            <p:ph sz="quarter" idx="1"/>
          </p:nvPr>
        </p:nvSpPr>
        <p:spPr>
          <a:xfrm>
            <a:off x="301625" y="1527175"/>
            <a:ext cx="8504238" cy="4572000"/>
          </a:xfrm>
        </p:spPr>
        <p:txBody>
          <a:bodyPr/>
          <a:lstStyle/>
          <a:p>
            <a:r>
              <a:rPr lang="en-US" altLang="en-US"/>
              <a:t>1998 - US embassies bombed in two East African capitols </a:t>
            </a:r>
          </a:p>
          <a:p>
            <a:pPr lvl="1"/>
            <a:r>
              <a:rPr lang="en-US" altLang="en-US">
                <a:solidFill>
                  <a:schemeClr val="tx1"/>
                </a:solidFill>
              </a:rPr>
              <a:t>Nairobi, Kenya</a:t>
            </a:r>
          </a:p>
          <a:p>
            <a:pPr lvl="1"/>
            <a:r>
              <a:rPr lang="en-US" altLang="en-US">
                <a:solidFill>
                  <a:schemeClr val="tx1"/>
                </a:solidFill>
              </a:rPr>
              <a:t>Dar es Salaam, Tanzania</a:t>
            </a:r>
          </a:p>
          <a:p>
            <a:r>
              <a:rPr lang="en-US" altLang="en-US"/>
              <a:t>Intelligence linked the bombings to </a:t>
            </a:r>
            <a:r>
              <a:rPr lang="en-US" altLang="en-US" b="1"/>
              <a:t>Osama bin Laden</a:t>
            </a:r>
            <a:r>
              <a:rPr lang="en-US" altLang="en-US"/>
              <a:t>, a wealthy Saudi living in Afghanistan </a:t>
            </a:r>
          </a:p>
          <a:p>
            <a:r>
              <a:rPr lang="en-US" altLang="en-US"/>
              <a:t>Clinton ordered missile attacks on sites in Afghanistan and Sudan as retaliation and deterrent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78B32-8442-4D88-AB95-3BFF78DCF635}"/>
              </a:ext>
            </a:extLst>
          </p:cNvPr>
          <p:cNvSpPr>
            <a:spLocks noGrp="1"/>
          </p:cNvSpPr>
          <p:nvPr>
            <p:ph type="title"/>
          </p:nvPr>
        </p:nvSpPr>
        <p:spPr/>
        <p:txBody>
          <a:bodyPr/>
          <a:lstStyle/>
          <a:p>
            <a:pPr>
              <a:defRPr/>
            </a:pPr>
            <a:r>
              <a:rPr lang="en-US" altLang="en-US" sz="3200" dirty="0"/>
              <a:t>Foreign  Policy: Somalia </a:t>
            </a:r>
            <a:endParaRPr lang="en-US" dirty="0"/>
          </a:p>
        </p:txBody>
      </p:sp>
      <p:pic>
        <p:nvPicPr>
          <p:cNvPr id="41987" name="Picture 8" descr="map">
            <a:extLst>
              <a:ext uri="{FF2B5EF4-FFF2-40B4-BE49-F238E27FC236}">
                <a16:creationId xmlns:a16="http://schemas.microsoft.com/office/drawing/2014/main" id="{CF42FE8F-2069-408D-9271-C48F16700601}"/>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520950" y="1365250"/>
            <a:ext cx="4095750" cy="5145088"/>
          </a:xfr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a:extLst>
              <a:ext uri="{FF2B5EF4-FFF2-40B4-BE49-F238E27FC236}">
                <a16:creationId xmlns:a16="http://schemas.microsoft.com/office/drawing/2014/main" id="{47A077E9-00D5-4A61-883E-38BAD61F5A0F}"/>
              </a:ext>
            </a:extLst>
          </p:cNvPr>
          <p:cNvSpPr>
            <a:spLocks noGrp="1"/>
          </p:cNvSpPr>
          <p:nvPr>
            <p:ph type="title"/>
          </p:nvPr>
        </p:nvSpPr>
        <p:spPr/>
        <p:txBody>
          <a:bodyPr/>
          <a:lstStyle/>
          <a:p>
            <a:pPr eaLnBrk="1" hangingPunct="1">
              <a:defRPr/>
            </a:pPr>
            <a:r>
              <a:rPr lang="en-US" altLang="en-US" sz="3600" dirty="0"/>
              <a:t>Foreign  Policy: Somalia  </a:t>
            </a:r>
            <a:endParaRPr lang="en-US" altLang="en-US" dirty="0"/>
          </a:p>
        </p:txBody>
      </p:sp>
      <p:sp>
        <p:nvSpPr>
          <p:cNvPr id="45059" name="Content Placeholder 5">
            <a:extLst>
              <a:ext uri="{FF2B5EF4-FFF2-40B4-BE49-F238E27FC236}">
                <a16:creationId xmlns:a16="http://schemas.microsoft.com/office/drawing/2014/main" id="{9F750E48-120D-42A8-9527-1FFC53035E61}"/>
              </a:ext>
            </a:extLst>
          </p:cNvPr>
          <p:cNvSpPr>
            <a:spLocks noGrp="1"/>
          </p:cNvSpPr>
          <p:nvPr>
            <p:ph sz="quarter" idx="1"/>
          </p:nvPr>
        </p:nvSpPr>
        <p:spPr>
          <a:xfrm>
            <a:off x="301625" y="1527175"/>
            <a:ext cx="8504238" cy="4572000"/>
          </a:xfrm>
        </p:spPr>
        <p:txBody>
          <a:bodyPr/>
          <a:lstStyle/>
          <a:p>
            <a:pPr marL="273050" lvl="1" eaLnBrk="1" hangingPunct="1">
              <a:lnSpc>
                <a:spcPct val="80000"/>
              </a:lnSpc>
              <a:defRPr/>
            </a:pPr>
            <a:r>
              <a:rPr lang="en-US" altLang="de-DE" sz="2800" dirty="0">
                <a:solidFill>
                  <a:schemeClr val="tx1"/>
                </a:solidFill>
              </a:rPr>
              <a:t>1991, Somalian President Mohammed </a:t>
            </a:r>
            <a:r>
              <a:rPr lang="en-US" altLang="de-DE" sz="2800" dirty="0" err="1">
                <a:solidFill>
                  <a:schemeClr val="tx1"/>
                </a:solidFill>
              </a:rPr>
              <a:t>Siad</a:t>
            </a:r>
            <a:r>
              <a:rPr lang="en-US" altLang="de-DE" sz="2800" dirty="0">
                <a:solidFill>
                  <a:schemeClr val="tx1"/>
                </a:solidFill>
              </a:rPr>
              <a:t> Barre was overthrown. </a:t>
            </a:r>
          </a:p>
          <a:p>
            <a:pPr marL="547687" lvl="2" eaLnBrk="1" hangingPunct="1">
              <a:lnSpc>
                <a:spcPct val="80000"/>
              </a:lnSpc>
              <a:defRPr/>
            </a:pPr>
            <a:r>
              <a:rPr lang="en-US" altLang="de-DE" sz="2600" dirty="0"/>
              <a:t>Civil War</a:t>
            </a:r>
          </a:p>
          <a:p>
            <a:pPr marL="547687" lvl="2" eaLnBrk="1" hangingPunct="1">
              <a:lnSpc>
                <a:spcPct val="80000"/>
              </a:lnSpc>
              <a:defRPr/>
            </a:pPr>
            <a:r>
              <a:rPr lang="en-US" altLang="de-DE" sz="2600" dirty="0"/>
              <a:t>Power Vacuum</a:t>
            </a:r>
          </a:p>
          <a:p>
            <a:pPr marL="547687" lvl="2" eaLnBrk="1" hangingPunct="1">
              <a:lnSpc>
                <a:spcPct val="80000"/>
              </a:lnSpc>
              <a:defRPr/>
            </a:pPr>
            <a:r>
              <a:rPr lang="en-US" altLang="de-DE" sz="2600" dirty="0"/>
              <a:t>GHW sent aid. 90% of food stolen. </a:t>
            </a:r>
          </a:p>
          <a:p>
            <a:pPr marL="273050" lvl="1" eaLnBrk="1" hangingPunct="1">
              <a:lnSpc>
                <a:spcPct val="80000"/>
              </a:lnSpc>
              <a:defRPr/>
            </a:pPr>
            <a:r>
              <a:rPr lang="en-US" altLang="de-DE" sz="2800" dirty="0">
                <a:solidFill>
                  <a:schemeClr val="tx1"/>
                </a:solidFill>
              </a:rPr>
              <a:t>UN forces worked to end the fighting.</a:t>
            </a:r>
          </a:p>
          <a:p>
            <a:pPr marL="273050" lvl="1" eaLnBrk="1" hangingPunct="1">
              <a:lnSpc>
                <a:spcPct val="80000"/>
              </a:lnSpc>
              <a:defRPr/>
            </a:pPr>
            <a:r>
              <a:rPr lang="en-US" altLang="de-DE" sz="2800" dirty="0">
                <a:solidFill>
                  <a:schemeClr val="tx1"/>
                </a:solidFill>
              </a:rPr>
              <a:t>October 1993, Black Hawk Down</a:t>
            </a:r>
          </a:p>
          <a:p>
            <a:pPr marL="273050" lvl="1" eaLnBrk="1" hangingPunct="1">
              <a:lnSpc>
                <a:spcPct val="80000"/>
              </a:lnSpc>
              <a:defRPr/>
            </a:pPr>
            <a:r>
              <a:rPr lang="en-US" altLang="de-DE" sz="2800" dirty="0">
                <a:solidFill>
                  <a:schemeClr val="tx1"/>
                </a:solidFill>
              </a:rPr>
              <a:t>After a number of Americans died, Clinton withdrew the remaining soldiers.</a:t>
            </a:r>
          </a:p>
          <a:p>
            <a:pPr marL="546100" lvl="2" eaLnBrk="1" hangingPunct="1">
              <a:lnSpc>
                <a:spcPct val="80000"/>
              </a:lnSpc>
              <a:defRPr/>
            </a:pPr>
            <a:r>
              <a:rPr lang="en-US" altLang="de-DE" sz="2800" dirty="0"/>
              <a:t>Anarchy in Somalia ever since </a:t>
            </a:r>
          </a:p>
          <a:p>
            <a:pPr marL="546100" lvl="2" eaLnBrk="1" hangingPunct="1">
              <a:lnSpc>
                <a:spcPct val="80000"/>
              </a:lnSpc>
              <a:defRPr/>
            </a:pPr>
            <a:r>
              <a:rPr lang="en-US" altLang="de-DE" sz="2800" dirty="0"/>
              <a:t>Stopped U.S. from sending help to Rwanda…</a:t>
            </a:r>
          </a:p>
          <a:p>
            <a:pPr eaLnBrk="1" hangingPunct="1">
              <a:defRPr/>
            </a:pPr>
            <a:endParaRPr lang="en-US" altLang="de-DE" sz="2800"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C775-7346-4B79-BE9E-1CB48F2D4A59}"/>
              </a:ext>
            </a:extLst>
          </p:cNvPr>
          <p:cNvSpPr>
            <a:spLocks noGrp="1"/>
          </p:cNvSpPr>
          <p:nvPr>
            <p:ph type="title"/>
          </p:nvPr>
        </p:nvSpPr>
        <p:spPr/>
        <p:txBody>
          <a:bodyPr/>
          <a:lstStyle/>
          <a:p>
            <a:pPr>
              <a:defRPr/>
            </a:pPr>
            <a:r>
              <a:rPr lang="en-US" altLang="en-US" sz="3600" dirty="0"/>
              <a:t>Foreign  Policy: Rwanda </a:t>
            </a:r>
            <a:endParaRPr lang="en-US" dirty="0"/>
          </a:p>
        </p:txBody>
      </p:sp>
      <p:pic>
        <p:nvPicPr>
          <p:cNvPr id="44035" name="Picture 4">
            <a:extLst>
              <a:ext uri="{FF2B5EF4-FFF2-40B4-BE49-F238E27FC236}">
                <a16:creationId xmlns:a16="http://schemas.microsoft.com/office/drawing/2014/main" id="{3481C3C2-48DF-469A-8D3D-64534891A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663" y="1639888"/>
            <a:ext cx="5289550" cy="464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AA15B-0B76-4A19-AD39-D8B0FEC90984}"/>
              </a:ext>
            </a:extLst>
          </p:cNvPr>
          <p:cNvSpPr>
            <a:spLocks noGrp="1"/>
          </p:cNvSpPr>
          <p:nvPr>
            <p:ph type="title"/>
          </p:nvPr>
        </p:nvSpPr>
        <p:spPr/>
        <p:txBody>
          <a:bodyPr/>
          <a:lstStyle/>
          <a:p>
            <a:pPr>
              <a:defRPr/>
            </a:pPr>
            <a:r>
              <a:rPr lang="en-US" altLang="en-US" sz="3200" dirty="0"/>
              <a:t>Foreign  Policy: Rwanda </a:t>
            </a:r>
            <a:endParaRPr lang="en-US" dirty="0"/>
          </a:p>
        </p:txBody>
      </p:sp>
      <p:sp>
        <p:nvSpPr>
          <p:cNvPr id="45059" name="Content Placeholder 2">
            <a:extLst>
              <a:ext uri="{FF2B5EF4-FFF2-40B4-BE49-F238E27FC236}">
                <a16:creationId xmlns:a16="http://schemas.microsoft.com/office/drawing/2014/main" id="{ED9AD44A-F70B-4835-A3B7-B359F3FA09F8}"/>
              </a:ext>
            </a:extLst>
          </p:cNvPr>
          <p:cNvSpPr>
            <a:spLocks noGrp="1"/>
          </p:cNvSpPr>
          <p:nvPr>
            <p:ph sz="quarter" idx="1"/>
          </p:nvPr>
        </p:nvSpPr>
        <p:spPr>
          <a:xfrm>
            <a:off x="301625" y="1527175"/>
            <a:ext cx="8504238" cy="4572000"/>
          </a:xfrm>
        </p:spPr>
        <p:txBody>
          <a:bodyPr/>
          <a:lstStyle/>
          <a:p>
            <a:r>
              <a:rPr lang="en-US" altLang="en-US"/>
              <a:t>1994, genocide in Rwanda erupted due to a conflict between Hutu and Tutsi  ethnic groups</a:t>
            </a:r>
          </a:p>
          <a:p>
            <a:r>
              <a:rPr lang="en-US" altLang="en-US"/>
              <a:t>1 mil Rwandans, mainly Tutsi, killed in 100 days </a:t>
            </a:r>
          </a:p>
          <a:p>
            <a:r>
              <a:rPr lang="en-US" altLang="en-US"/>
              <a:t>2 mil. Tutsis fled</a:t>
            </a:r>
          </a:p>
          <a:p>
            <a:r>
              <a:rPr lang="en-US" altLang="en-US"/>
              <a:t>When speaking about the Rwanda Crisis, Clinton called it his worst failure, admitting "I blew it."</a:t>
            </a:r>
          </a:p>
        </p:txBody>
      </p:sp>
      <p:pic>
        <p:nvPicPr>
          <p:cNvPr id="45060" name="Picture 7">
            <a:extLst>
              <a:ext uri="{FF2B5EF4-FFF2-40B4-BE49-F238E27FC236}">
                <a16:creationId xmlns:a16="http://schemas.microsoft.com/office/drawing/2014/main" id="{0DA5C001-F1E0-416E-9A55-69ED26EC32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00325" y="4357688"/>
            <a:ext cx="344487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F2FCC-761A-49A7-86FE-DCFCFD3CF366}"/>
              </a:ext>
            </a:extLst>
          </p:cNvPr>
          <p:cNvSpPr>
            <a:spLocks noGrp="1"/>
          </p:cNvSpPr>
          <p:nvPr>
            <p:ph type="title"/>
          </p:nvPr>
        </p:nvSpPr>
        <p:spPr/>
        <p:txBody>
          <a:bodyPr/>
          <a:lstStyle/>
          <a:p>
            <a:pPr>
              <a:defRPr/>
            </a:pPr>
            <a:r>
              <a:rPr lang="en-US" altLang="en-US" sz="3200" dirty="0"/>
              <a:t>Foreign  Policy: Haiti </a:t>
            </a:r>
            <a:endParaRPr lang="en-US" dirty="0"/>
          </a:p>
        </p:txBody>
      </p:sp>
      <p:pic>
        <p:nvPicPr>
          <p:cNvPr id="46083" name="Picture 5" descr="Central Americas (Feb 1960) | Map by Hagstrom Maps. There is… | Flickr">
            <a:extLst>
              <a:ext uri="{FF2B5EF4-FFF2-40B4-BE49-F238E27FC236}">
                <a16:creationId xmlns:a16="http://schemas.microsoft.com/office/drawing/2014/main" id="{8AF9F3AB-6DB4-4936-99EF-FC83AC4563E6}"/>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360488" y="1527175"/>
            <a:ext cx="6386512" cy="4572000"/>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id="{CF255714-000E-4F80-9953-2A3259041B33}"/>
              </a:ext>
            </a:extLst>
          </p:cNvPr>
          <p:cNvSpPr>
            <a:spLocks noChangeArrowheads="1"/>
          </p:cNvSpPr>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3200">
              <a:solidFill>
                <a:schemeClr val="tx2"/>
              </a:solidFill>
            </a:endParaRPr>
          </a:p>
        </p:txBody>
      </p:sp>
      <p:sp>
        <p:nvSpPr>
          <p:cNvPr id="18437" name="Title 6">
            <a:extLst>
              <a:ext uri="{FF2B5EF4-FFF2-40B4-BE49-F238E27FC236}">
                <a16:creationId xmlns:a16="http://schemas.microsoft.com/office/drawing/2014/main" id="{B6C02890-ABCC-4FBE-B0B9-A3E2D0D46C08}"/>
              </a:ext>
            </a:extLst>
          </p:cNvPr>
          <p:cNvSpPr>
            <a:spLocks noGrp="1"/>
          </p:cNvSpPr>
          <p:nvPr>
            <p:ph type="title"/>
          </p:nvPr>
        </p:nvSpPr>
        <p:spPr>
          <a:xfrm>
            <a:off x="304800" y="574675"/>
            <a:ext cx="8534400" cy="758825"/>
          </a:xfrm>
        </p:spPr>
        <p:txBody>
          <a:bodyPr/>
          <a:lstStyle/>
          <a:p>
            <a:pPr eaLnBrk="1" hangingPunct="1">
              <a:defRPr/>
            </a:pPr>
            <a:br>
              <a:rPr lang="en-US" altLang="en-US" dirty="0"/>
            </a:br>
            <a:br>
              <a:rPr lang="en-US" altLang="en-US" dirty="0"/>
            </a:br>
            <a:br>
              <a:rPr lang="en-US" altLang="en-US" dirty="0"/>
            </a:br>
            <a:r>
              <a:rPr lang="en-US" altLang="en-US" dirty="0"/>
              <a:t>Clinton’s Rise to Power</a:t>
            </a:r>
            <a:br>
              <a:rPr lang="en-US" altLang="en-US" dirty="0">
                <a:solidFill>
                  <a:schemeClr val="tx2"/>
                </a:solidFill>
              </a:rPr>
            </a:br>
            <a:endParaRPr lang="en-US" altLang="en-US" dirty="0"/>
          </a:p>
        </p:txBody>
      </p:sp>
      <p:sp>
        <p:nvSpPr>
          <p:cNvPr id="17412" name="Content Placeholder 7">
            <a:extLst>
              <a:ext uri="{FF2B5EF4-FFF2-40B4-BE49-F238E27FC236}">
                <a16:creationId xmlns:a16="http://schemas.microsoft.com/office/drawing/2014/main" id="{855E8419-C84C-4FA5-A9CA-B8F920AF5BB0}"/>
              </a:ext>
            </a:extLst>
          </p:cNvPr>
          <p:cNvSpPr>
            <a:spLocks noGrp="1"/>
          </p:cNvSpPr>
          <p:nvPr>
            <p:ph sz="quarter" idx="1"/>
          </p:nvPr>
        </p:nvSpPr>
        <p:spPr>
          <a:xfrm>
            <a:off x="301625" y="1527175"/>
            <a:ext cx="8504238" cy="4572000"/>
          </a:xfrm>
        </p:spPr>
        <p:txBody>
          <a:bodyPr/>
          <a:lstStyle/>
          <a:p>
            <a:pPr eaLnBrk="1" hangingPunct="1"/>
            <a:r>
              <a:rPr lang="en-US" altLang="en-US" sz="2400"/>
              <a:t>Georgetown (BA in Foreign Service), Oxford as Rhodes Scholar (PPE), Yale Law </a:t>
            </a:r>
          </a:p>
          <a:p>
            <a:pPr eaLnBrk="1" hangingPunct="1">
              <a:lnSpc>
                <a:spcPct val="80000"/>
              </a:lnSpc>
            </a:pPr>
            <a:r>
              <a:rPr lang="en-US" altLang="en-US" sz="2400"/>
              <a:t>AG of Arkansas at 30 </a:t>
            </a:r>
          </a:p>
          <a:p>
            <a:pPr eaLnBrk="1" hangingPunct="1">
              <a:lnSpc>
                <a:spcPct val="80000"/>
              </a:lnSpc>
            </a:pPr>
            <a:r>
              <a:rPr lang="en-US" altLang="en-US" sz="2400"/>
              <a:t>Nation’s youngest governor at 32</a:t>
            </a:r>
          </a:p>
          <a:p>
            <a:pPr lvl="1" eaLnBrk="1" hangingPunct="1">
              <a:lnSpc>
                <a:spcPct val="80000"/>
              </a:lnSpc>
            </a:pPr>
            <a:r>
              <a:rPr lang="en-US" altLang="en-US" sz="2400">
                <a:solidFill>
                  <a:schemeClr val="tx1"/>
                </a:solidFill>
              </a:rPr>
              <a:t>Positioned himself as a “New Democrat” supporting a “Third Way”</a:t>
            </a:r>
          </a:p>
          <a:p>
            <a:pPr lvl="1" eaLnBrk="1" hangingPunct="1">
              <a:lnSpc>
                <a:spcPct val="80000"/>
              </a:lnSpc>
            </a:pPr>
            <a:r>
              <a:rPr lang="en-US" altLang="en-US" sz="2400">
                <a:solidFill>
                  <a:schemeClr val="tx1"/>
                </a:solidFill>
              </a:rPr>
              <a:t>1996 SOTU declared “the era of big government is over.”</a:t>
            </a:r>
          </a:p>
          <a:p>
            <a:pPr eaLnBrk="1" hangingPunct="1">
              <a:lnSpc>
                <a:spcPct val="80000"/>
              </a:lnSpc>
              <a:spcBef>
                <a:spcPct val="50000"/>
              </a:spcBef>
            </a:pPr>
            <a:r>
              <a:rPr lang="en-US" altLang="en-US" sz="2400"/>
              <a:t>Chaired the National Governors Association in late 1980s</a:t>
            </a:r>
          </a:p>
          <a:p>
            <a:pPr lvl="1" eaLnBrk="1" hangingPunct="1">
              <a:lnSpc>
                <a:spcPct val="80000"/>
              </a:lnSpc>
              <a:spcBef>
                <a:spcPct val="50000"/>
              </a:spcBef>
            </a:pPr>
            <a:r>
              <a:rPr lang="en-US" altLang="en-US" sz="2400">
                <a:solidFill>
                  <a:schemeClr val="tx1"/>
                </a:solidFill>
              </a:rPr>
              <a:t>Focused on improving education and reforming welfare </a:t>
            </a:r>
          </a:p>
          <a:p>
            <a:pPr eaLnBrk="1" hangingPunct="1">
              <a:lnSpc>
                <a:spcPct val="80000"/>
              </a:lnSpc>
              <a:spcBef>
                <a:spcPct val="50000"/>
              </a:spcBef>
            </a:pPr>
            <a:r>
              <a:rPr lang="en-US" altLang="en-US" sz="2400"/>
              <a:t>Chaired the Democratic Leadership Council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14D246FB-7AD0-48DC-97B1-A680D549C98D}"/>
              </a:ext>
            </a:extLst>
          </p:cNvPr>
          <p:cNvSpPr>
            <a:spLocks noGrp="1"/>
          </p:cNvSpPr>
          <p:nvPr>
            <p:ph type="title"/>
          </p:nvPr>
        </p:nvSpPr>
        <p:spPr/>
        <p:txBody>
          <a:bodyPr/>
          <a:lstStyle/>
          <a:p>
            <a:pPr eaLnBrk="1" hangingPunct="1">
              <a:defRPr/>
            </a:pPr>
            <a:r>
              <a:rPr lang="en-US" altLang="en-US" sz="3600" dirty="0"/>
              <a:t>Foreign  Policy: Haiti  </a:t>
            </a:r>
            <a:endParaRPr lang="en-US" altLang="en-US" dirty="0"/>
          </a:p>
        </p:txBody>
      </p:sp>
      <p:sp>
        <p:nvSpPr>
          <p:cNvPr id="3" name="Text Placeholder 2">
            <a:extLst>
              <a:ext uri="{FF2B5EF4-FFF2-40B4-BE49-F238E27FC236}">
                <a16:creationId xmlns:a16="http://schemas.microsoft.com/office/drawing/2014/main" id="{6F0D3F08-8690-494C-91F6-353E2ADB57DB}"/>
              </a:ext>
            </a:extLst>
          </p:cNvPr>
          <p:cNvSpPr>
            <a:spLocks noGrp="1"/>
          </p:cNvSpPr>
          <p:nvPr>
            <p:ph sz="quarter" idx="1"/>
          </p:nvPr>
        </p:nvSpPr>
        <p:spPr>
          <a:xfrm>
            <a:off x="301625" y="1527175"/>
            <a:ext cx="8689975" cy="5330825"/>
          </a:xfrm>
        </p:spPr>
        <p:txBody>
          <a:bodyPr/>
          <a:lstStyle/>
          <a:p>
            <a:pPr marL="0" indent="-274638" eaLnBrk="1" hangingPunct="1">
              <a:defRPr/>
            </a:pPr>
            <a:r>
              <a:rPr lang="en-US" sz="2400" dirty="0"/>
              <a:t>1991 military coup, led by Lieutenant General Raoul </a:t>
            </a:r>
            <a:r>
              <a:rPr lang="en-US" sz="2400" dirty="0" err="1"/>
              <a:t>Cédras</a:t>
            </a:r>
            <a:r>
              <a:rPr lang="en-US" sz="2400" dirty="0"/>
              <a:t> ousted the country's elected president, Jean-Bertrand Aristide. Aristide escaped to the United States. </a:t>
            </a:r>
          </a:p>
          <a:p>
            <a:pPr marL="0" indent="-274638" eaLnBrk="1" hangingPunct="1">
              <a:defRPr/>
            </a:pPr>
            <a:r>
              <a:rPr lang="en-US" sz="2400" dirty="0"/>
              <a:t>Clinton demanded return of Aristide. </a:t>
            </a:r>
          </a:p>
          <a:p>
            <a:pPr eaLnBrk="1" hangingPunct="1">
              <a:defRPr/>
            </a:pPr>
            <a:r>
              <a:rPr lang="en-US" sz="2400" dirty="0"/>
              <a:t>1994 – Clinton, in opposition to Congress, sent U.S. Marines…just before they arrived, Clinton deployed Jimmy Carter-led delegation </a:t>
            </a:r>
          </a:p>
          <a:p>
            <a:pPr eaLnBrk="1" hangingPunct="1">
              <a:defRPr/>
            </a:pPr>
            <a:r>
              <a:rPr lang="en-US" sz="2400" dirty="0" err="1"/>
              <a:t>Cédras</a:t>
            </a:r>
            <a:r>
              <a:rPr lang="en-US" sz="2400" dirty="0"/>
              <a:t> surrendered government to Aristide, who was retuned to Haiti. </a:t>
            </a:r>
          </a:p>
          <a:p>
            <a:pPr lvl="1" eaLnBrk="1" hangingPunct="1">
              <a:defRPr/>
            </a:pPr>
            <a:r>
              <a:rPr lang="en-US" sz="2400" dirty="0">
                <a:solidFill>
                  <a:schemeClr val="tx1"/>
                </a:solidFill>
              </a:rPr>
              <a:t>U.S. troops escorted Aristide into the capitol as part of Operation Uphold Democracy</a:t>
            </a:r>
          </a:p>
          <a:p>
            <a:pPr eaLnBrk="1" hangingPunct="1">
              <a:defRPr/>
            </a:pPr>
            <a:r>
              <a:rPr lang="en-US" sz="2400" dirty="0"/>
              <a:t>Aristide ruthlessly mismanaged Haiti until ousted in a coup and exiled to South Africa in 2004. </a:t>
            </a:r>
          </a:p>
        </p:txBody>
      </p:sp>
      <p:sp>
        <p:nvSpPr>
          <p:cNvPr id="47108" name="AutoShape 2" descr="data:image/jpeg;base64,/9j/4AAQSkZJRgABAQAAAQABAAD/2wCEAAkGBhQSERUUEhIVFRUWGRgWFhUWFRcXFxccGBcXGBgaGBUYGyYeGB0kGxcZHy8gIycpLCwsGh4xNTAqNicrLCkBCQoKDgwOGg8PGikkHyQsLCwsLDQpLCwsLCwsLCwsLCwsLCwsLCwsLCwsLCwsLCwsLCwsLCwsLCwsLCwsLCwsLP/AABEIAMcA/gMBIgACEQEDEQH/xAAbAAEAAgMBAQAAAAAAAAAAAAAAAwQCBQYBB//EAD8QAAIBAwMCBAMGAwcDBAMAAAECEQADIQQSMSJBBRNRYQYycRQjQoGR8FKhsQcVYoKSweEzctFDU6LxJCU0/8QAGgEBAAMBAQEAAAAAAAAAAAAAAAECAwQFBv/EACoRAAICAQMEAQQBBQAAAAAAAAABAhEDEiExBBNBUSJhcZGhgTJCUuHw/9oADAMBAAIRAxEAPwDtXJjAk+kxXqtIkV7UWVmBIkmODnJjsc/SvOStHM9iWq+s0QuASWUrJVlOVJBHHDCCcEfpzWfmlvkiOzHIP0Hf60Fj/E0fXn8+R+UVKWl3dMX6NfpL5YEOu11gOMRMAysHKmZB/UA4qevdT4bJDW2Ftu527gwzgrIkg5BnGRwSKqfbCCVe3c3jkJbd1YSQGVlBEGOD1CQCOJ9bD1MJrd7mEsbXBapVc33iTYuBR8xJtkj3CI7Fv3E1OrA5BBB4IMg+kH0rojOMv6XZm4tcntKUq5ApSlAKUpQClKUApSlAeqpJgCT6Cm3Exj17frWeneGBmIkj6xj+dWX1KNkggnJxgMSskDuNoJA7E1VtoskmuSlXpQiJETke/wC4q6mqthgQgEbzxJk7tgyYMSP2Ki1V9SFAHAUT6ALEfmxJqLd8DSq5K0V6UMTGDwfpzV63qkhVMwrq3EyIhsfpig1NslS04yRtwSzktiY+WBTU/ROleyhSMT29f+avW71qFlcgruO3kbmLYmONorFr6HJ+bJ+XG4t6T/CI9JpqfoaV7KiqTwCfoJrwip7V4bHU4Lbcx6Eyp9sg/wCUVNdvoxnP4VOJJVVVZGYDGCf0qbfoil7KVKum9bljHYgALI+Uwcnncf5D3qPVXEIARYIOcHICqOSe5BMe9NT9BxXsrUpSrFS9SlQ6rVpbXdcdUWQJYgCTgCT3J7V84dpWNy7kw0+ZxtWNnVG2Mt+Gcz+VR2bt8E7lJhBAgZfak5H+Iv649O8v982+wuk+gsXgf/kgH86f3wn8N33+5u9P16c/5ZrTtz/xf4K/yWNIzFesdQkEjgx+IexqaqDeLT8lm63uQtse3/VZT+gMelYfb7x4soPreJn6Ra/rVlgyP+0nUl5NizACSQAMknAH59q1OjYE3CvyFyU9CCqliP8ACX3x6gz7165a6wNxNqKMIWDbmnLMFJUgQNs+rEgGIsV39LgcPlL8GOSaeyFKr6rWC3G4HqwI7nECPef5Vj/eCgwZByOJyCRE9z0n9K9BQk1dGJapVRfEkgkmCAGZe6yJzWVzXqOAxPAwcmQMT6EgH0OOcU0S9As0pSqgUpXhoD2la3++Ee4bSHfcUAsilcSYEliAZOMHnmKv3fDtUiljpmI/hDoz+5KKxx/2ljgyKy7kUarFJozpWsXUtlUYFgW3K87l6iF3K0MuAMEdmnip380E7SGBiJgRhPfgw/E8r7xbX9CuinRcpUCb+gtzncBHfjv+81PVkyjVClKVIFKUoBSlKAUpSgFKUoDC74yu0+Wtx2g7B5V1VYxibjIFC8Znj17xJpyYNy41wiCJCqoI7hFHP1JjtVilc2LpoY3fJpLI2IpFKV0mYpSlAKUpQEOrB29IBaQBPaSJPB7VW3n5WtA8AkqdpmSeFggQPTPar9KupUqoGuvaqB1WcMMkqY5hQREk+0TxVjTktO+2F2kETB6okkfmef8AkCzXho5quAVPE0uFVFo7SXEnGF2tPKt329p/nFVNZfLEfdqoDxcIOSCAnSHxIO6TxlY6ZbDx7x0aa0brAkAgYB5JgSQDAnvHt7VtPBvh69qEW4xFhGEwFc3omPku21FviZIbkGM1yzyJHRDG2jS6/wAWu2rSMzWgfu9zFlU4g3JDHasw2QW2icHtXt/EZvWlK39KrEru230levPzSANv1OcetfRNB4fZ06g2EUsxZS7t1tsJ3Brj9RyrdIEDmABi79vt9E/jG5TBZYHM3FlBHeT6Vj3ZPwzbsxPj+u0VjUXijafT3m6Oq2B5l2UeW+6bcPvFUSJPXEHaQZNF4a9hgmh1mq014qX+zhHvoeQx+zkMwAbBYg5X14+vpq7Y4dOoiYZcyDBMc4Q5PZT6VptP4HpvtH2tbCvqoIFwRBV2chw0lflBUP8ANHT7VDltbRZQppWcZe8U115wl65o7gUgh1t3bd+36gW5AgmAd3oTErjY2NV+/wB+5/8Aquw8V8OXUKoe0GAyNzNbccSqshDIT3MxgDM45/xz4UNpfM0oZlEbrJLu/IlrbEsxMEnYZ/wkcFDIkJ42+SJbgIrOtNcvPaIF21dtyQo322AJJEbXHScsBIbuanTW+/8AP/z/AMV0rImcssTRsqVTTWz7/v8Af61KNSP3+/32mrakZ6WT0qIXxXlzVgECGYn8KDcfr6KO0sQPepckt2RpZNSoNN4cHJN6WnItOJtp67ZHX2kmRzAUGp28Ftcovln1tkp/8R0kexBHtXHLrIqVUzRYrXIpUZ0d4cPbcf4lKN/qQlTPqFEehqN1vnC21VgCZZgysQCQqkENkwNxUQN2CQAdV1WJq7I7UixUNjWI5hHVjzAYEx6wMx71jpvC7jqn2o2zEE20U7C0fiLE7gJ+XiRycRc8Q8Lt3wBdUkAyId1PEcowP5VjLrYp0laLLF7I6UpXeYilKUApSlAKUpQClKUArG5xWVR6i8qIzuYVQWYnsBk/0qHwEUvhrV//ALnymI2jSNctqQJ8zzgrMIzPlhh7At619GBr494olnU7Ltu9ctXrYDWrtsMShJSV6el4LICPU85rO58S+Ira3r4nbdQ/lSNFaOQpaSe8gcj1FcU8bbtHoQmkqZ9OHgVvpncdqlFJIJVTGBI7R/5nFS6jR24G/gAJ1NggskAk8yyqM8zGZr5Td8S1lu61234kwfpa9bvWvuG2FbTHykWLYk7enupzjcKPxENVrPNU6k6lQwutpWmwUZcQjR0gYBRuxmd3UIevlsupRPrj+GKztKEKxPVvyDBk7TICmfcyFwIXa1OqKLuCOCPLRAYO/e4t21ck4O5xyZG6ZPUK13wb8a6bXW1W22y8oi5p3Ym6hXpI6uq4J/FnnMExW7vaXeSGIZDg22UFSOc+85niMR3rNyl5LUjWt47bW4FuXGt3Btm0AWUBgSS5UER0nqmFgZyd0b/FdsXtm4lSMfdtEbLzEktBB+4YFY7rE5NbBvAbBdH8m2GQgqQgEFVKrwMwGMelZ6rwm2+Siz/2iDhhDL+IQ7D1AZoiajYcGnPxBZKsri5etOrFj5bMjBbS3mOFwrW7iEDgTg4Mcf4X4Ar21VL639QL0jc102WVcoGJ6HJFprsNysmCRNfRtPo7JUp5SAL0smxYH3Yt8RwbUKD3WBxgTpobYIItoCDIIUAj5+DGP+pc/wBbepo/RfHPTJSpP78HJN8CXQXKXrQBLOqeUUEsxYqSrEKokgEL6YOa5/w+zq7l42TpbltgyqXZXNpQQSzsxCggAduSQAeWH0+/vxs2z3LTAj2Hrx7c54rJ7u1dzdMCTnj8++cVKm0ZuKZ828dt3NGJutZY9MJbvfeQzhA3lMqsFkySpMBWzjML3WtXbdwpcU3NuR1o9uY3K9tmRoN1W6SewPqOt+L/AAe9q7VptJeSy6XAS72g52SN69QlSIkpHVG0xNa3xLXrft6XyEbbbUXiOiFtMly0HlXZYDDK7iwWSQYakptxaK6FyWrR3D94PsRxTzGA+UsfUQJHrJPMZ/WtanjNu3ba4SSinaWWGk7FeAZzgj85HNWv77sTt81dxIG0SWJIJA2gTMAyIkd4kVw7+jJq+C5buA8fSIyD6RWVa7S+JWrzwpyVLQSVYhXKGVkEwR37FfXF3yyOG/1Cf5yD+s0aRG65JKVHLDnqHsII/LM/vmvVvKe4/p/I8VGl+BZUpSlfRHGKUpQClKUApVdtcgDMSYQ7WwecfryKy1OrW3G4xJgfWq6l7BNSo7l4KVB5Y7R9eaiXXqW2w8+mxu5iTjj3o5JAs1i6AiCAR3BEj9DWNu+GLAfhO0/X9mpKm7BA+itkybaEkliSoJkkEmY5JAz7Cs/s6xG1YkmIHLSCfqdxn1k1Xu3LgYwpI4HEdoMYJM7u4iB9a8uXLsEbO6gQeBMGTOeJmBgjHNX7f2Fkp8Pt/wDtpzPyLzETxzECfao7XhqIoVFgARH0nk8n5jz6n1rNLtzcAVAXMmTwDAx6nn/zmLNUcKJ1M5vxr4Vs3juZSrjK3UOy4pHBDDP5GfaKz8I+ONT4fdt29fe+0aVzsXUMIu2T+HzT/wCouDnJ7zwp31xcVy/xPrUtIvmytt3W29wAnylaQXhSGMDIA7xxNc2SCOrDkb2Pomg+NtJf2eVe3C47W1Ox1BKmDlgMEkAHgnHrG8rmPBfha3b0KLYfzXKBl1DEguWUdYIk29y9OMgHMkVkdHrFhF1FpMOyJO4wAxRSXQsyqxUM3dY2hNp3ch2y00qTvz/r+Dda5No8xZDLHEdQnKmcHkkZEHMjNWxXNCzqWuXQ163u+9FpYJSN1t7aOdgk7fOVsyFZDBIJFi1p9X5pU31ZFuWzG1Vbywp3T0mSxHaPlaCJhbcoz4ZtdVfUdLMVn0mQJiSR8oJ6Zxzgg8eMptgBELAZiR0gHhZ5IPA+okYFWYqG7p9xB3MI4g4nuSPxSMQeBxByKljy6HnpC7e4My04IntA75njHNYWrFoOqACUVVCgmQikELjkCBg9if4jMl/T7iOpljjaYz2J9focc4ODXNfEfxeLF3yLeluPdw287bVpdwIDi4cueR0A8ETOKi6BofC9Fba3tuKGkBH6iVOyEBwdpEIIYcgCCRW5s+G2lO5UAPM5mdrLJk5JV2BJyZyTWr8KTaqr/CqifoACfzit3bOK5JMxkiG1oLavvVAGIIJE5BO44mOTPH0irFKVUoK8KA8gfpXtKAo0pSvoziFKUoBSlKA1F7w9it2N0s5KruABErmOPWp9Zo2uO3AXbtBbM7vmIg44AzWwpWXaQs1/lORZ3LlW6uOACJ574/WpktHzmaOkoonHIJNWqVZQQsq6OyQ1wkRueR7iAKtUpVkqVAjv29ykDvHPByCQY7EY/Oq1vQsIBcELBA2xkD0GB1AHEY3cTV2lXU2lQI9Pa2qF5gcyZPqZOffPrUleTXs1W7Bi/Fc9qit3W6fSMAy3hc3Jv2bgq4DQQxWNxKqwJK/UHoLpxXO+OeAXNYNtlbhu22DpctiDacQQd5ZVUmOCwPB7CMMr2N8K3Pplmz5FsIiA20WFVQFIAxtVQNpHpkfnVo6dZnaJkGYzI4M+2f1PrXzv4c1N3xF79nVg29RYttZvuthlU+YlxRsYnoYG4SY27gJEr8va6/wg3Qoa4whrZ2qx2ny7iXJkncH6YD7sYPaa42dyVF++GjpIB9TmB6gdz7Y/2MRRuloBYAggGAQY4J4+UET9J5NaWz8PXN48vUuloszPbUuHJa6rsGcPIaAVLCD1H1xsPCrgG7743dzsV+ckLBYfMTAiBiAYBySSSTDpkz68hhgKuJ3ypM9wT0wPrntxmVtScbAHXksGHrHT6kcnjHvgY7xchkumMFdvBnqk/wAQKkY9yeYI1fxdr7tjTte0um+0XgVhF5IJAJIHU4AHyiT3xtpSI3L1vx6w3y3UkgFQzbJ3KjLlh3FxI79URIIrXeMaW1qVNq5etC8ge5bdW27I3K+4T8isIZZ4VdwUgGovD/hex5YD2PJKqZtq87fMsW7bZXDHYgUsJlkJHNTN8O6ZkbelxQOQzEbQA4SO0BXMdxAByKhrwSntZo7/AIPds7fMNsq3ytbdurvkFRt9cM3B4q9pUgYn9Sf0k01dxbhtpaUrbtLtUYA7AcYGAMVLbSBFc2RpfGJi6e5lSlKwKilKUBRpSlfSHEKUpQClKUApSlAKUpQFbVarYQIkH9TkCFHcwZ78VBc8VAUnaRAmYkGCsxBzzgzmthSaq0/DLJx8oq/buoDa2WKz2kc/lBB+k+lem+TIAJO7aFUFmb6KMng8eh96s1pPiHwy4/l3dPda1qLJLWWnpyOpHXhlYADI/USDWVpFo6W9y7qDctjdcs3LYgHcy9Of4mEhPoxUjEgVja1oIBBkHgjg/Q9/3mrfgX9rWmdVTVzpNTA3JdV7dstj5LpBAUkjLcT3iTutb4BYuKXuC3bYwRfswm4EAiRlXH/duECcSa5Vla5Ot4U+Dn/tEjn+v77Vz7+Ianwy9e1WnAvWbkNqNOxgyojfaf8ACdvIg98EAbem1fwzqLRJVReX+JIV+O9tj2j8LEnEL2WpYuHI4IJBBBDAggEEHgiOCO3vWlqaM6eN2dv4Z4va1FkXtOy3FYBhtZZmB0sZhWHBB4j2qXy3cQxKEH8BwTiCCcwP4SMnBkfNwnw6v2a7cZFt2/MHUF+ViMruRYG4MWBeCSCYJFb3wbxZtUqtYui9bBNu4WAU7lEOt20TuSdxiAT0iQVIas54NPLRvDIpcG9YC4pa2wJiNymA0cgx/I9pBHvTs+FWQEuANbFtWECBtgFWaFkbxB6l9ByIrEjU9R220kc4BBg5JD8KY/yyecVgRcW8xuQEbcwKDqAB2iQpyqqFJLA5dhHAEq4p/Jfn9BrfZGv1duwApbjy/NNobWEgoApYAwMi3CjqAAYnpnb+GeU1241sNI2oSRCjsFTsOBIGJ471NujpVF3gYKhYEnBidyic8EY5NavxX4bs3WhmulsbCSTbtsQAuI6SdoyDOBkSoMyyXGnf5I38Im+JfF/INoW1LXrrbbajdDbckGMH5uD6nK5YaP8Av65qGCXkNnaZa2yFGyTt3BiZx3GDB4MgdD4PoXtsxvag3n6QASIQGfwgDJz1RJjkzWt+JrIgagKyOpt2zIEOly4FU+zKzkicwSCOoEc2S9NImr3/AEa6+Lodip2pBgkoEH3cCe8+ZH5TUP2i6Ihxzuh3tklfLEkkHjdJBHpWwNsXLZSYBwY7Zn/aoR4SACNzQyeWfp1QfQnrPM1xX7MGmVVu3toi4pPRkskHpu7uD3IXj09jUti5cJSWkEj5WSTFpJgzkb9xMZ/Kp28JWZBIHp6kC4Jn1+8YmeTXum8MCbIY9BY5jO4AGf0paFMg8+6xcKy52lIZSVAcDIByGXq/UYxVrTOwQeZJfMgZ/EY47RFeaHw8WgQGJB24IHKqFmR7DiprHBPqSfynH8uPaKkFWlVT4igZlMjbMk8QNufpLR+RqQ6xP4u+3vz6cc17+pHLpfompUH25IndiASSGEA8TIqQXMkd1ifz/wDqptCmHeKrXNX6fv8Af74Ma/4i8Sa1YuXLYDMqllBJE+nIzjMRmAO9dl4Z8JWPLRrtkvcKqzC828q0SRtH3eDg7VAMDnmueeSjox4tSs5e14qhbabiBp2hdw3TMRtmZ9qw1PxDbtuAxwV3yJaVhiSoUGYKgf5h6V1HxP4L5miuaXSkWXa3sTbbDAAD5DuwoIxMyJkVrrvwNc8q3Fy0bqrFwNaC27jAEbxsUbXIMFtpnH8OaLK1uy7wpvY1N34gtq7K24bQJG1tw6Wc7hHSAgDfQ8YrO147ba4LckM2ACpnHM4xDdP1qXVfDurU73sW7mDJt3FYxBkRcVGOCYABGfcg6LxXxxrNsXUsO0nB8khis/eMm5RvIBMgHljMcVosq9lHhZvNWu4rDAHtiYMrkYMH8PbnnsfLllsEXYUL/ETJ5kniP0xjitUnjtgvvsvfa0YVTdtw5ch2ZCUUQCEBAIDGGjpGZQFBClLq7lYjerpMuh3AuoJ/BECMe8VGtMt22i/atMrkm6CJO5QecKokds9hxI9ati6rCQwIiZB7fsVrJTsuPr7sR+XX/T0qfS+XJIBBIjPpjjGMAe2B9TdPwZyjtZjrvDUuptdA6sOGyMx68ds81qPCl1nhrj7IRqNNJ/8AxrzgG3u3Zs3TOweozOeTxvdXf2WXKdTKjFBkyVUkDEdwPSfWtbrPEb6YNpS8qNoUkkMWG7F3aAIVSu+JYdcVEoJ8kwnJcF2z/aM67XueF6pSNobyrlu4FXA2rbEbl7xAyORAj1vHrWtuC9YS6nSbd1bqbGDo8KCAxlgsyR2KCSRtWDS3rhJLWwRstvtVdrbmZ1YbnubcbMjnqiTEtFd8XZGuKLJAUvtYqYchLnEHveVVzyHx61SOJRdl5ZXJVRsXtN2/PP8AtOa0l9dXpr1zUaK4im4kXLVxSyXWX5W5EPBjd/zV/XeIX1J2WsLbdzugztmIKXMT2EEnvt+aqep8TvgA+RMK5cBHnpFwAQrsAcKSAzSvByIvKKezKQbi7Ol+Gv7RdJrbaJeuJZ1EL5mnuzbG/uF8yA6zmJJyJmK6tbmzaoViuM5IE/Lzk/lwOcV8d+Igjpvvae3dhLrbWRlKlFX7rzC4yNzZWT04Va+ofBujtW9BplsFjaNpWQuSWIcb8zxljjtx2rknDSdcJ6j3VaLcbjC8LcsqE7IM9GNxbkjYsrt4gyRjBdMLjf8A9JyW2LLA87iCouCTk8AdLECBtIu6vw5NrNtJKk3gCzkBxLSF3ACWyQIBriNLrNUbbLpLOn85LTlbkPuVcnbbsZVn3Njc4BkzJYltlP47N7fRFW0pJPyda3hnmO/35YgqQIypRWCloYbyGhvSUg540vxKqhltJdZsoWQsWFsId4LMSSXa4qHMmA/aI5vw74s8UAWG0N0bYBe3ctkZ6o8o9yAT7gYFXtPqV3Nvcb2ZmdogFnaTiTHIABJgBRMCsO5kyJqO/wBkTOUY87G40S1aqHTQVBBBB4IzU1ee+TNuxSlKggwug7THMGPrBivbRECOIEfSMV6yyIPBxWFpskHke3I9fTmR+X0q3KI8mo1qKRhVb5gcTnbO0+hYhRHOR7VhfcETtB6zHSSSOxGRkkf8VcWwoYsB1EAE+oEx/U/sCpK99xObXRQdE3hfKBWILbcSJIHrwp/UeuZ7ZkFjzJE/xAGAfTIH0qxXjCmmiNRqdNZe7r9OgQXLa+ZfvKeYQAWjBwfvdsAnJUdlJrv+p3C3EEAEkA7lJxtmYkQTyBlW5gT8u8S1Q0eu02t++2Demo8rcwNsIzKHQEAgMZzjGcivovguqTUWhc0t5WtPDB1ALkx8rg98AncAxGOQSeOezbO6G8UkbBLHlywJ256Aoj2CgcH3nOZgRtzS8dpJQhh+GRn0huCPf6+lVLWuss7kam2Wtj70LdQi2AMh1noUEEy2ZnNYaLXJqrYv6a/vRgdhWNuJBBBzu3AcwRAxE7sTYvLfIUm4AscwZH1U8/ymf5xX9Na1KbblsOs5W4uQw9QeCAf0Poc6j7drSgKWVgWV+ZkZzdDBX+S5sAgE/N/Ppre3S23pjdjJ4GMmAc/Se4zQGn8c+DtPqLWwWrVthGy4tlNyQ4YgARIMEETHUa1+g/s5sp87lpyVtqthWjjdsl+CR8/fgV08lhtkK8CYIYrJiRP0MEj8jkVnZt7RG4n0JyY7Anv9Tn1nmlijQ3vgfTkdBu2j6rdd/T8N4uv6Ac/StRqPg7Up/wBN7V0e+6035KQ6n82H+1dpfViIUhfUkTA9hwe3cYmqOt+ILVnyhduIDdc2xDCNwkNk9g8Ke4LZ4MWUmiHFM5MfD+sVd3kj02reTfHrtMKR/mn29adrVXGJVLd1mXDBLV1ipHZtoMEcQc5967M/Fen2lgzYIBBt3ARLAAmVwMzPpnjNXLPiIuWw9oFwTABBSCJnduEpEGZE8dyKusskUeOLPnp8V2ttaVYyAtxWQkgGQFeCYjMcRn2yXxhSYVgYkYaT9MHH5ivoOpsW7yBbqKww/l3ApiMTtOMHEjGec1BrtBYaFfTo6wBm0jBFnA4wN3ZeJJwMme8yvZicf8OodXq4ILaeym65IBR7rGEtkcHau5yvvbntXX6nwTSsy77NrcQFUQBhRgACMAfpip7TJaC20TYiiBtUBEngY/WRgSJ5qrqblzfcPlKyKUA6epv+m2DPUQXbsBjnms5TbdmsYJKip4x8Iad9PcRLO0sjAeUxRjIjaW3CVPBBMc96fB/hV7T2jbunCwLagqUCnMDAaQZ5xxFWjeIVby223MX3r1kkbLjLJgEAMqgHbAkgcyY7uqYMl1bTksm8rDFz0k7CZCqBAxmDJjMnN7u2dEcrjjeNJU9+N9v+/ZuWIwDGcAHv3474B/nXN+IfDNgEbGa24IZWEsEzAJP4O4Bn15E1NqNa8hzpywIEKAQyz5REXN20ZLGQAcKDG2pf72vjWPaaxtsLaVxdLAS5uXVI3THCr0jqBMnBAqyb8HNKCfJzHxJplTUKhP3j2g91oCC624qXVBgEbWLxjqTGSTrrehA+YO3/AGbf5zX0HXaBb9prWoCQflIOVPYru4ZTw3fGMla5Q+E3rckfeoudygq+3s3kn5gYI6C0x8omrwzZMV6eH4McvTwybvk0N0lW6d6jkAyD7HAGa6Pwe7dKnzQcRBIgkH98+9WdFclFORIByCDnOQcg575qeo6nrVmho0L78s5MXTdqV6hSlYXiQpjmDH77156V7HULlyPc9h6/8e9Y2bZBliCQCMCOYn+n8q9sKIlTM8kznt3qQH9/yqzdbIir3KNKVUbxAbgIJBIXg4JJmfoIwYOa+iUW+DjMPENS6kbeNrH/AKbPLAptXpPTILGT/DVVfGLsov2dizDJ6hbUhwpJbZ8sHdx2NWx4lxKMJIA/zGB2xz/I5HJHxKFkqfynuentwR39ZGIqe1MsmvRr7vilzc4OnZgCQo6uwHJ2EGTnGI43HFa+5olG9k0b2y0q3kvctm4oBZgwQKrAuQBumRzwFrraVk4XyWU64OF13wwrhHt6c6e5uFsNZ2Lh0lzct7QjWzuKkEmZIJit78JfFq6CNBrbVnToZFnUWA3lOWMN5haSj5B3Nj1gRW7ZK13ifhSXUKOgZW5UjBz6e3r2/OsZ4rNseb2dN/cF5VteVfVfLklLdvYt6FXZvPmdyiEnuJ4mqPiOmuaa0r39XdJP2dGVQ5Eoqi5EMpO4qzSTJluTt28x8FeKt4drU0Vy67aXUCNP5jbvKuiB5YbsrcADG5lgck9L8e3L020DFdPcwxTDM4IYK78ovTjbE9UkAZ5WnwduOUbTluh49/aBpdNdtqi+c9xmUshkW7jBdq3CMywB6ORsGBiND4d/a5qLi2X+w7lLlL+zeCoLAKbe89RAy04yM8laOkKC79ntW2Z1TfsRAdq4BItg7iII+UHv3GNwumIIDq6GNwFxWQlZiQrAGJxnjGMitI41wYyyV4K2v+N/EyGizplVlZQEN17iMSQHncu6Aew9wO1a34P+JtN4da8vUaa4LbXGL3tl24qFtrEFbiA7ZtrlAZ2rlyu49ENII/f7/ZrFtGPT9+9XeEzWdF/w/wCJ/BmIW3f0ktuIDAL8x3kTcUBRuE7ZAngTXUjw9So2iFyRs6Vk/ilRyP0yZBr51q/ALVwbXtow9GUEfl6enY1p3+A7Kj7vzbLAyrpeuKUIMgiWIGc8cxxVHhZdZon1XxXwrzUZUZUZpDMU3yGttbI5BGGkRAkcGTNA/Dl6XnWPtYuQo3rsDBQApW4PQ8zE9O05ribN/wAUtH7vxA3FkdGpso/aD94IbmMCP61bPj/iN62bd5rFoFSrtpxcF1p7q7tttH3AJ9I5FdEi/cj7OpvfClxwynVXSjJdQoQWX7y0EltzHdBl4mOIjvrLX9oYs6zUWPEFt6RVM6dmuFjdTAmFB5OQcD5lyVJHKXfhQOVZr2qa4ny3TqbpuCGJEMSQMk8D+dX9H4OygeZeu32WQHvNvcLJIUMRwCSZ9zntVljZV5Yo3Gu/tT0Ub7b6q4F58nTXCFgE7nLhQRAiJ944Izvf2p+GuM37oHMCxqB9JItzg5EHkA5iqX2P3P7/AH/SayGk+v6/81bslO+i7d/tW0qxtta28IB8xNI+0/69h7dhFaPw/wCMv7yvXrN29pbFsXEfTLcJW8dsoUe2WU7juyJBB+UOuReOi+v7/c9/etf4l8PWrwi7aR/qJP5NgjtnmnZJWZHV3/hY7Ia+92GBtgorbRs2qqZAUcGSYhE7yTX1lq4ttdONRee49t/NuOxlFZiAfL48xiWAJxCOQTCiuL0fimq8Ihrbtf0SnrsONz2lLAs1l+cZwTGRIMyO48b2E2dTZYFdRtU5w4NtntuAeDtWDngjvXPkUoo1u1sam34BcUQNS5EgQd3yr5YRYVwBARpKgbt5J4FbDw3SNbTa9xrh3E7mic9sfr9Se0AWVNe1w22Y2KGlKgg1viCMAgLEWydrbek5gJJGRLYJBBkrwCaiTSbDNkra7EBAUbiCUBGRGDPc49Lfi9z7orAJf7tQcglpyfYAFj7Ke8VgiwAJJjEnk+59/WvU6VdyDUkY5Hpqj2qbpcnBIyfxdJGdo29hEE8Hn2IuUr0U6MCmWvScACTAkGRGM9uD/qE4BFFW8TDEQCuRgnqkk5xIER6H61cpVtf0QFKUqgFeEV7SgNP8QeADU2TbJKmQyuBJRlOGAxnn05rxLOuc7dR4g963gtb+z2E3bSGXrUbsOAT6x71uaRWTxpuzRZZJUabxH4W0+oKm/aDFZCmXUie25WBI9uKn0XhI09tbdksQOmXcuwHbLdlyAogdRPMmtlSraERrZR866fwBcj3xv79X8Pbk5giKkS5cKtK7TI2gGcSJmccen+2bVKafqNS9HgNNte0q1FDA2hQWxWdKUhZjsFegV7SlAUpSpArwrNe0oCvf0isCpAIIIIOQQcZHBwa1PhPgtzSjYt1rthGZrFhiJtBx1hXY5OMAkCGfgma31KynijPZmkcko8FjSahXWVMjIPYggwQQcggyCDn1qatd4a+13Q/Mxa4D2ZRsTj8JUeWsd8HksBsa8TJDRJxOlO9xXhaMnA7zx+de1q797ziy/wDpqxRpHzsphlz+AMIP8REcA7mPG8ktKIbpWzy0/mN5p4IItj0Qxn6vtVjOQIHIMz0JpXuwgoR0o5G7dilKVcgUpSgFKUoBSlKAUpSgFZ2LJdlUcsQB+dYV6rQZGCO9AiQ2gTCSfcwBHr7fSpBoGnMR1cMs9E7oz2isF1jgyGjvgLzIM8cyAfyrz7S0zPYjtwxJP6yf15qnyL/EsL4flZmNoLQRI6Dcx/lA/nUL6FxOODHrJxgevzCsTq3PLevpmYBkRnAH6V6NW+OrgkiQDk85IpUhcTNfD3PEHAOGEdQJGfy/pWGmsbgxn5RugRJHcj6YJ+vtT7Y8zu9PTspUdvQkfmajW6QIB9ew7iDnnjFPkPiS/YXkCMniSByQBPpk1ARUy61wSQ0EwSYGYmDxzk596hqVfkh14FKUqxUUpSgFKUoCjp7d1XdgLZZ46y9wgKohVW1AC8sxIbJZvYDYaXXEsEuKFY/KVJKvGTBIBDAAnaZxwWgxjVLUahWJQNtcMAjEGPMC7wAeCQDJXuC3MGOPN00JJvybRmy94vcPlhQSGuMLYIwQDJcg9iEVyPcD3rBECgAAADAAEAewHaokLXGDuu2BCp/DMBiT3JIx6LHBLVPVulxPHDfllckrdIUpSuozFKUoBSlKAUpSgFKUoBSlKAUpSgFKUoBSlKAUpSgFKUoBSlKAUpSgFKUoBUFnRKpJG45YjcxYDeSzbQTAkn/alKhpMWT0pSpApSlAf//Z">
            <a:extLst>
              <a:ext uri="{FF2B5EF4-FFF2-40B4-BE49-F238E27FC236}">
                <a16:creationId xmlns:a16="http://schemas.microsoft.com/office/drawing/2014/main" id="{72347C95-D46B-4B8D-AD78-2FB8225D6AC4}"/>
              </a:ext>
            </a:extLst>
          </p:cNvPr>
          <p:cNvSpPr>
            <a:spLocks noChangeAspect="1" noChangeArrowheads="1"/>
          </p:cNvSpPr>
          <p:nvPr/>
        </p:nvSpPr>
        <p:spPr bwMode="auto">
          <a:xfrm>
            <a:off x="63500" y="-906463"/>
            <a:ext cx="2419350" cy="189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7109" name="AutoShape 4" descr="data:image/jpeg;base64,/9j/4AAQSkZJRgABAQAAAQABAAD/2wCEAAkGBhQSERUUEhIVFRUWGRgWFhUWFRcXFxccGBcXGBgaGBUYGyYeGB0kGxcZHy8gIycpLCwsGh4xNTAqNicrLCkBCQoKDgwOGg8PGikkHyQsLCwsLDQpLCwsLCwsLCwsLCwsLCwsLCwsLCwsLCwsLCwsLCwsLCwsLCwsLCwsLCwsLP/AABEIAMcA/gMBIgACEQEDEQH/xAAbAAEAAgMBAQAAAAAAAAAAAAAAAwQCBQYBB//EAD8QAAIBAwMCBAMGAwcDBAMAAAECEQADIQQSMSJBBRNRYQYycRQjQoGR8FKhsQcVYoKSweEzctFDU6LxJCU0/8QAGgEBAAMBAQEAAAAAAAAAAAAAAAECAwQFBv/EACoRAAICAQMEAQQBBQAAAAAAAAABAhEDEiExBBNBUSJhcZGhgTJCUuHw/9oADAMBAAIRAxEAPwDtXJjAk+kxXqtIkV7UWVmBIkmODnJjsc/SvOStHM9iWq+s0QuASWUrJVlOVJBHHDCCcEfpzWfmlvkiOzHIP0Hf60Fj/E0fXn8+R+UVKWl3dMX6NfpL5YEOu11gOMRMAysHKmZB/UA4qevdT4bJDW2Ftu527gwzgrIkg5BnGRwSKqfbCCVe3c3jkJbd1YSQGVlBEGOD1CQCOJ9bD1MJrd7mEsbXBapVc33iTYuBR8xJtkj3CI7Fv3E1OrA5BBB4IMg+kH0rojOMv6XZm4tcntKUq5ApSlAKUpQClKUApSlAeqpJgCT6Cm3Exj17frWeneGBmIkj6xj+dWX1KNkggnJxgMSskDuNoJA7E1VtoskmuSlXpQiJETke/wC4q6mqthgQgEbzxJk7tgyYMSP2Ki1V9SFAHAUT6ALEfmxJqLd8DSq5K0V6UMTGDwfpzV63qkhVMwrq3EyIhsfpig1NslS04yRtwSzktiY+WBTU/ROleyhSMT29f+avW71qFlcgruO3kbmLYmONorFr6HJ+bJ+XG4t6T/CI9JpqfoaV7KiqTwCfoJrwip7V4bHU4Lbcx6Eyp9sg/wCUVNdvoxnP4VOJJVVVZGYDGCf0qbfoil7KVKum9bljHYgALI+Uwcnncf5D3qPVXEIARYIOcHICqOSe5BMe9NT9BxXsrUpSrFS9SlQ6rVpbXdcdUWQJYgCTgCT3J7V84dpWNy7kw0+ZxtWNnVG2Mt+Gcz+VR2bt8E7lJhBAgZfak5H+Iv649O8v982+wuk+gsXgf/kgH86f3wn8N33+5u9P16c/5ZrTtz/xf4K/yWNIzFesdQkEjgx+IexqaqDeLT8lm63uQtse3/VZT+gMelYfb7x4soPreJn6Ra/rVlgyP+0nUl5NizACSQAMknAH59q1OjYE3CvyFyU9CCqliP8ACX3x6gz7165a6wNxNqKMIWDbmnLMFJUgQNs+rEgGIsV39LgcPlL8GOSaeyFKr6rWC3G4HqwI7nECPef5Vj/eCgwZByOJyCRE9z0n9K9BQk1dGJapVRfEkgkmCAGZe6yJzWVzXqOAxPAwcmQMT6EgH0OOcU0S9As0pSqgUpXhoD2la3++Ee4bSHfcUAsilcSYEliAZOMHnmKv3fDtUiljpmI/hDoz+5KKxx/2ljgyKy7kUarFJozpWsXUtlUYFgW3K87l6iF3K0MuAMEdmnip380E7SGBiJgRhPfgw/E8r7xbX9CuinRcpUCb+gtzncBHfjv+81PVkyjVClKVIFKUoBSlKAUpSgFKUoDC74yu0+Wtx2g7B5V1VYxibjIFC8Znj17xJpyYNy41wiCJCqoI7hFHP1JjtVilc2LpoY3fJpLI2IpFKV0mYpSlAKUpQEOrB29IBaQBPaSJPB7VW3n5WtA8AkqdpmSeFggQPTPar9KupUqoGuvaqB1WcMMkqY5hQREk+0TxVjTktO+2F2kETB6okkfmef8AkCzXho5quAVPE0uFVFo7SXEnGF2tPKt329p/nFVNZfLEfdqoDxcIOSCAnSHxIO6TxlY6ZbDx7x0aa0brAkAgYB5JgSQDAnvHt7VtPBvh69qEW4xFhGEwFc3omPku21FviZIbkGM1yzyJHRDG2jS6/wAWu2rSMzWgfu9zFlU4g3JDHasw2QW2icHtXt/EZvWlK39KrEru230levPzSANv1OcetfRNB4fZ06g2EUsxZS7t1tsJ3Brj9RyrdIEDmABi79vt9E/jG5TBZYHM3FlBHeT6Vj3ZPwzbsxPj+u0VjUXijafT3m6Oq2B5l2UeW+6bcPvFUSJPXEHaQZNF4a9hgmh1mq014qX+zhHvoeQx+zkMwAbBYg5X14+vpq7Y4dOoiYZcyDBMc4Q5PZT6VptP4HpvtH2tbCvqoIFwRBV2chw0lflBUP8ANHT7VDltbRZQppWcZe8U115wl65o7gUgh1t3bd+36gW5AgmAd3oTErjY2NV+/wB+5/8Aquw8V8OXUKoe0GAyNzNbccSqshDIT3MxgDM45/xz4UNpfM0oZlEbrJLu/IlrbEsxMEnYZ/wkcFDIkJ42+SJbgIrOtNcvPaIF21dtyQo322AJJEbXHScsBIbuanTW+/8AP/z/AMV0rImcssTRsqVTTWz7/v8Af61KNSP3+/32mrakZ6WT0qIXxXlzVgECGYn8KDcfr6KO0sQPepckt2RpZNSoNN4cHJN6WnItOJtp67ZHX2kmRzAUGp28Ftcovln1tkp/8R0kexBHtXHLrIqVUzRYrXIpUZ0d4cPbcf4lKN/qQlTPqFEehqN1vnC21VgCZZgysQCQqkENkwNxUQN2CQAdV1WJq7I7UixUNjWI5hHVjzAYEx6wMx71jpvC7jqn2o2zEE20U7C0fiLE7gJ+XiRycRc8Q8Lt3wBdUkAyId1PEcowP5VjLrYp0laLLF7I6UpXeYilKUApSlAKUpQClKUArG5xWVR6i8qIzuYVQWYnsBk/0qHwEUvhrV//ALnymI2jSNctqQJ8zzgrMIzPlhh7At619GBr494olnU7Ltu9ctXrYDWrtsMShJSV6el4LICPU85rO58S+Ira3r4nbdQ/lSNFaOQpaSe8gcj1FcU8bbtHoQmkqZ9OHgVvpncdqlFJIJVTGBI7R/5nFS6jR24G/gAJ1NggskAk8yyqM8zGZr5Td8S1lu61234kwfpa9bvWvuG2FbTHykWLYk7enupzjcKPxENVrPNU6k6lQwutpWmwUZcQjR0gYBRuxmd3UIevlsupRPrj+GKztKEKxPVvyDBk7TICmfcyFwIXa1OqKLuCOCPLRAYO/e4t21ck4O5xyZG6ZPUK13wb8a6bXW1W22y8oi5p3Ym6hXpI6uq4J/FnnMExW7vaXeSGIZDg22UFSOc+85niMR3rNyl5LUjWt47bW4FuXGt3Btm0AWUBgSS5UER0nqmFgZyd0b/FdsXtm4lSMfdtEbLzEktBB+4YFY7rE5NbBvAbBdH8m2GQgqQgEFVKrwMwGMelZ6rwm2+Siz/2iDhhDL+IQ7D1AZoiajYcGnPxBZKsri5etOrFj5bMjBbS3mOFwrW7iEDgTg4Mcf4X4Ar21VL639QL0jc102WVcoGJ6HJFprsNysmCRNfRtPo7JUp5SAL0smxYH3Yt8RwbUKD3WBxgTpobYIItoCDIIUAj5+DGP+pc/wBbepo/RfHPTJSpP78HJN8CXQXKXrQBLOqeUUEsxYqSrEKokgEL6YOa5/w+zq7l42TpbltgyqXZXNpQQSzsxCggAduSQAeWH0+/vxs2z3LTAj2Hrx7c54rJ7u1dzdMCTnj8++cVKm0ZuKZ828dt3NGJutZY9MJbvfeQzhA3lMqsFkySpMBWzjML3WtXbdwpcU3NuR1o9uY3K9tmRoN1W6SewPqOt+L/AAe9q7VptJeSy6XAS72g52SN69QlSIkpHVG0xNa3xLXrft6XyEbbbUXiOiFtMly0HlXZYDDK7iwWSQYakptxaK6FyWrR3D94PsRxTzGA+UsfUQJHrJPMZ/WtanjNu3ba4SSinaWWGk7FeAZzgj85HNWv77sTt81dxIG0SWJIJA2gTMAyIkd4kVw7+jJq+C5buA8fSIyD6RWVa7S+JWrzwpyVLQSVYhXKGVkEwR37FfXF3yyOG/1Cf5yD+s0aRG65JKVHLDnqHsII/LM/vmvVvKe4/p/I8VGl+BZUpSlfRHGKUpQClKUApVdtcgDMSYQ7WwecfryKy1OrW3G4xJgfWq6l7BNSo7l4KVB5Y7R9eaiXXqW2w8+mxu5iTjj3o5JAs1i6AiCAR3BEj9DWNu+GLAfhO0/X9mpKm7BA+itkybaEkliSoJkkEmY5JAz7Cs/s6xG1YkmIHLSCfqdxn1k1Xu3LgYwpI4HEdoMYJM7u4iB9a8uXLsEbO6gQeBMGTOeJmBgjHNX7f2Fkp8Pt/wDtpzPyLzETxzECfao7XhqIoVFgARH0nk8n5jz6n1rNLtzcAVAXMmTwDAx6nn/zmLNUcKJ1M5vxr4Vs3juZSrjK3UOy4pHBDDP5GfaKz8I+ONT4fdt29fe+0aVzsXUMIu2T+HzT/wCouDnJ7zwp31xcVy/xPrUtIvmytt3W29wAnylaQXhSGMDIA7xxNc2SCOrDkb2Pomg+NtJf2eVe3C47W1Ox1BKmDlgMEkAHgnHrG8rmPBfha3b0KLYfzXKBl1DEguWUdYIk29y9OMgHMkVkdHrFhF1FpMOyJO4wAxRSXQsyqxUM3dY2hNp3ch2y00qTvz/r+Dda5No8xZDLHEdQnKmcHkkZEHMjNWxXNCzqWuXQ163u+9FpYJSN1t7aOdgk7fOVsyFZDBIJFi1p9X5pU31ZFuWzG1Vbywp3T0mSxHaPlaCJhbcoz4ZtdVfUdLMVn0mQJiSR8oJ6Zxzgg8eMptgBELAZiR0gHhZ5IPA+okYFWYqG7p9xB3MI4g4nuSPxSMQeBxByKljy6HnpC7e4My04IntA75njHNYWrFoOqACUVVCgmQikELjkCBg9if4jMl/T7iOpljjaYz2J9focc4ODXNfEfxeLF3yLeluPdw287bVpdwIDi4cueR0A8ETOKi6BofC9Fba3tuKGkBH6iVOyEBwdpEIIYcgCCRW5s+G2lO5UAPM5mdrLJk5JV2BJyZyTWr8KTaqr/CqifoACfzit3bOK5JMxkiG1oLavvVAGIIJE5BO44mOTPH0irFKVUoK8KA8gfpXtKAo0pSvoziFKUoBSlKA1F7w9it2N0s5KruABErmOPWp9Zo2uO3AXbtBbM7vmIg44AzWwpWXaQs1/lORZ3LlW6uOACJ574/WpktHzmaOkoonHIJNWqVZQQsq6OyQ1wkRueR7iAKtUpVkqVAjv29ykDvHPByCQY7EY/Oq1vQsIBcELBA2xkD0GB1AHEY3cTV2lXU2lQI9Pa2qF5gcyZPqZOffPrUleTXs1W7Bi/Fc9qit3W6fSMAy3hc3Jv2bgq4DQQxWNxKqwJK/UHoLpxXO+OeAXNYNtlbhu22DpctiDacQQd5ZVUmOCwPB7CMMr2N8K3Pplmz5FsIiA20WFVQFIAxtVQNpHpkfnVo6dZnaJkGYzI4M+2f1PrXzv4c1N3xF79nVg29RYttZvuthlU+YlxRsYnoYG4SY27gJEr8va6/wg3Qoa4whrZ2qx2ny7iXJkncH6YD7sYPaa42dyVF++GjpIB9TmB6gdz7Y/2MRRuloBYAggGAQY4J4+UET9J5NaWz8PXN48vUuloszPbUuHJa6rsGcPIaAVLCD1H1xsPCrgG7743dzsV+ckLBYfMTAiBiAYBySSSTDpkz68hhgKuJ3ypM9wT0wPrntxmVtScbAHXksGHrHT6kcnjHvgY7xchkumMFdvBnqk/wAQKkY9yeYI1fxdr7tjTte0um+0XgVhF5IJAJIHU4AHyiT3xtpSI3L1vx6w3y3UkgFQzbJ3KjLlh3FxI79URIIrXeMaW1qVNq5etC8ge5bdW27I3K+4T8isIZZ4VdwUgGovD/hex5YD2PJKqZtq87fMsW7bZXDHYgUsJlkJHNTN8O6ZkbelxQOQzEbQA4SO0BXMdxAByKhrwSntZo7/AIPds7fMNsq3ytbdurvkFRt9cM3B4q9pUgYn9Sf0k01dxbhtpaUrbtLtUYA7AcYGAMVLbSBFc2RpfGJi6e5lSlKwKilKUBRpSlfSHEKUpQClKUApSlAKUpQFbVarYQIkH9TkCFHcwZ78VBc8VAUnaRAmYkGCsxBzzgzmthSaq0/DLJx8oq/buoDa2WKz2kc/lBB+k+lem+TIAJO7aFUFmb6KMng8eh96s1pPiHwy4/l3dPda1qLJLWWnpyOpHXhlYADI/USDWVpFo6W9y7qDctjdcs3LYgHcy9Of4mEhPoxUjEgVja1oIBBkHgjg/Q9/3mrfgX9rWmdVTVzpNTA3JdV7dstj5LpBAUkjLcT3iTutb4BYuKXuC3bYwRfswm4EAiRlXH/duECcSa5Vla5Ot4U+Dn/tEjn+v77Vz7+Ianwy9e1WnAvWbkNqNOxgyojfaf8ACdvIg98EAbem1fwzqLRJVReX+JIV+O9tj2j8LEnEL2WpYuHI4IJBBBDAggEEHgiOCO3vWlqaM6eN2dv4Z4va1FkXtOy3FYBhtZZmB0sZhWHBB4j2qXy3cQxKEH8BwTiCCcwP4SMnBkfNwnw6v2a7cZFt2/MHUF+ViMruRYG4MWBeCSCYJFb3wbxZtUqtYui9bBNu4WAU7lEOt20TuSdxiAT0iQVIas54NPLRvDIpcG9YC4pa2wJiNymA0cgx/I9pBHvTs+FWQEuANbFtWECBtgFWaFkbxB6l9ByIrEjU9R220kc4BBg5JD8KY/yyecVgRcW8xuQEbcwKDqAB2iQpyqqFJLA5dhHAEq4p/Jfn9BrfZGv1duwApbjy/NNobWEgoApYAwMi3CjqAAYnpnb+GeU1241sNI2oSRCjsFTsOBIGJ471NujpVF3gYKhYEnBidyic8EY5NavxX4bs3WhmulsbCSTbtsQAuI6SdoyDOBkSoMyyXGnf5I38Im+JfF/INoW1LXrrbbajdDbckGMH5uD6nK5YaP8Av65qGCXkNnaZa2yFGyTt3BiZx3GDB4MgdD4PoXtsxvag3n6QASIQGfwgDJz1RJjkzWt+JrIgagKyOpt2zIEOly4FU+zKzkicwSCOoEc2S9NImr3/AEa6+Lodip2pBgkoEH3cCe8+ZH5TUP2i6Ihxzuh3tklfLEkkHjdJBHpWwNsXLZSYBwY7Zn/aoR4SACNzQyeWfp1QfQnrPM1xX7MGmVVu3toi4pPRkskHpu7uD3IXj09jUti5cJSWkEj5WSTFpJgzkb9xMZ/Kp28JWZBIHp6kC4Jn1+8YmeTXum8MCbIY9BY5jO4AGf0paFMg8+6xcKy52lIZSVAcDIByGXq/UYxVrTOwQeZJfMgZ/EY47RFeaHw8WgQGJB24IHKqFmR7DiprHBPqSfynH8uPaKkFWlVT4igZlMjbMk8QNufpLR+RqQ6xP4u+3vz6cc17+pHLpfompUH25IndiASSGEA8TIqQXMkd1ifz/wDqptCmHeKrXNX6fv8Af74Ma/4i8Sa1YuXLYDMqllBJE+nIzjMRmAO9dl4Z8JWPLRrtkvcKqzC828q0SRtH3eDg7VAMDnmueeSjox4tSs5e14qhbabiBp2hdw3TMRtmZ9qw1PxDbtuAxwV3yJaVhiSoUGYKgf5h6V1HxP4L5miuaXSkWXa3sTbbDAAD5DuwoIxMyJkVrrvwNc8q3Fy0bqrFwNaC27jAEbxsUbXIMFtpnH8OaLK1uy7wpvY1N34gtq7K24bQJG1tw6Wc7hHSAgDfQ8YrO147ba4LckM2ACpnHM4xDdP1qXVfDurU73sW7mDJt3FYxBkRcVGOCYABGfcg6LxXxxrNsXUsO0nB8khis/eMm5RvIBMgHljMcVosq9lHhZvNWu4rDAHtiYMrkYMH8PbnnsfLllsEXYUL/ETJ5kniP0xjitUnjtgvvsvfa0YVTdtw5ch2ZCUUQCEBAIDGGjpGZQFBClLq7lYjerpMuh3AuoJ/BECMe8VGtMt22i/atMrkm6CJO5QecKokds9hxI9ati6rCQwIiZB7fsVrJTsuPr7sR+XX/T0qfS+XJIBBIjPpjjGMAe2B9TdPwZyjtZjrvDUuptdA6sOGyMx68ds81qPCl1nhrj7IRqNNJ/8AxrzgG3u3Zs3TOweozOeTxvdXf2WXKdTKjFBkyVUkDEdwPSfWtbrPEb6YNpS8qNoUkkMWG7F3aAIVSu+JYdcVEoJ8kwnJcF2z/aM67XueF6pSNobyrlu4FXA2rbEbl7xAyORAj1vHrWtuC9YS6nSbd1bqbGDo8KCAxlgsyR2KCSRtWDS3rhJLWwRstvtVdrbmZ1YbnubcbMjnqiTEtFd8XZGuKLJAUvtYqYchLnEHveVVzyHx61SOJRdl5ZXJVRsXtN2/PP8AtOa0l9dXpr1zUaK4im4kXLVxSyXWX5W5EPBjd/zV/XeIX1J2WsLbdzugztmIKXMT2EEnvt+aqep8TvgA+RMK5cBHnpFwAQrsAcKSAzSvByIvKKezKQbi7Ol+Gv7RdJrbaJeuJZ1EL5mnuzbG/uF8yA6zmJJyJmK6tbmzaoViuM5IE/Lzk/lwOcV8d+Igjpvvae3dhLrbWRlKlFX7rzC4yNzZWT04Va+ofBujtW9BplsFjaNpWQuSWIcb8zxljjtx2rknDSdcJ6j3VaLcbjC8LcsqE7IM9GNxbkjYsrt4gyRjBdMLjf8A9JyW2LLA87iCouCTk8AdLECBtIu6vw5NrNtJKk3gCzkBxLSF3ACWyQIBriNLrNUbbLpLOn85LTlbkPuVcnbbsZVn3Njc4BkzJYltlP47N7fRFW0pJPyda3hnmO/35YgqQIypRWCloYbyGhvSUg540vxKqhltJdZsoWQsWFsId4LMSSXa4qHMmA/aI5vw74s8UAWG0N0bYBe3ctkZ6o8o9yAT7gYFXtPqV3Nvcb2ZmdogFnaTiTHIABJgBRMCsO5kyJqO/wBkTOUY87G40S1aqHTQVBBBB4IzU1ee+TNuxSlKggwug7THMGPrBivbRECOIEfSMV6yyIPBxWFpskHke3I9fTmR+X0q3KI8mo1qKRhVb5gcTnbO0+hYhRHOR7VhfcETtB6zHSSSOxGRkkf8VcWwoYsB1EAE+oEx/U/sCpK99xObXRQdE3hfKBWILbcSJIHrwp/UeuZ7ZkFjzJE/xAGAfTIH0qxXjCmmiNRqdNZe7r9OgQXLa+ZfvKeYQAWjBwfvdsAnJUdlJrv+p3C3EEAEkA7lJxtmYkQTyBlW5gT8u8S1Q0eu02t++2Demo8rcwNsIzKHQEAgMZzjGcivovguqTUWhc0t5WtPDB1ALkx8rg98AncAxGOQSeOezbO6G8UkbBLHlywJ256Aoj2CgcH3nOZgRtzS8dpJQhh+GRn0huCPf6+lVLWuss7kam2Wtj70LdQi2AMh1noUEEy2ZnNYaLXJqrYv6a/vRgdhWNuJBBBzu3AcwRAxE7sTYvLfIUm4AscwZH1U8/ymf5xX9Na1KbblsOs5W4uQw9QeCAf0Poc6j7drSgKWVgWV+ZkZzdDBX+S5sAgE/N/Ppre3S23pjdjJ4GMmAc/Se4zQGn8c+DtPqLWwWrVthGy4tlNyQ4YgARIMEETHUa1+g/s5sp87lpyVtqthWjjdsl+CR8/fgV08lhtkK8CYIYrJiRP0MEj8jkVnZt7RG4n0JyY7Anv9Tn1nmlijQ3vgfTkdBu2j6rdd/T8N4uv6Ac/StRqPg7Up/wBN7V0e+6035KQ6n82H+1dpfViIUhfUkTA9hwe3cYmqOt+ILVnyhduIDdc2xDCNwkNk9g8Ke4LZ4MWUmiHFM5MfD+sVd3kj02reTfHrtMKR/mn29adrVXGJVLd1mXDBLV1ipHZtoMEcQc5967M/Fen2lgzYIBBt3ARLAAmVwMzPpnjNXLPiIuWw9oFwTABBSCJnduEpEGZE8dyKusskUeOLPnp8V2ttaVYyAtxWQkgGQFeCYjMcRn2yXxhSYVgYkYaT9MHH5ivoOpsW7yBbqKww/l3ApiMTtOMHEjGec1BrtBYaFfTo6wBm0jBFnA4wN3ZeJJwMme8yvZicf8OodXq4ILaeym65IBR7rGEtkcHau5yvvbntXX6nwTSsy77NrcQFUQBhRgACMAfpip7TJaC20TYiiBtUBEngY/WRgSJ5qrqblzfcPlKyKUA6epv+m2DPUQXbsBjnms5TbdmsYJKip4x8Iad9PcRLO0sjAeUxRjIjaW3CVPBBMc96fB/hV7T2jbunCwLagqUCnMDAaQZ5xxFWjeIVby223MX3r1kkbLjLJgEAMqgHbAkgcyY7uqYMl1bTksm8rDFz0k7CZCqBAxmDJjMnN7u2dEcrjjeNJU9+N9v+/ZuWIwDGcAHv3474B/nXN+IfDNgEbGa24IZWEsEzAJP4O4Bn15E1NqNa8hzpywIEKAQyz5REXN20ZLGQAcKDG2pf72vjWPaaxtsLaVxdLAS5uXVI3THCr0jqBMnBAqyb8HNKCfJzHxJplTUKhP3j2g91oCC624qXVBgEbWLxjqTGSTrrehA+YO3/AGbf5zX0HXaBb9prWoCQflIOVPYru4ZTw3fGMla5Q+E3rckfeoudygq+3s3kn5gYI6C0x8omrwzZMV6eH4McvTwybvk0N0lW6d6jkAyD7HAGa6Pwe7dKnzQcRBIgkH98+9WdFclFORIByCDnOQcg575qeo6nrVmho0L78s5MXTdqV6hSlYXiQpjmDH77156V7HULlyPc9h6/8e9Y2bZBliCQCMCOYn+n8q9sKIlTM8kznt3qQH9/yqzdbIir3KNKVUbxAbgIJBIXg4JJmfoIwYOa+iUW+DjMPENS6kbeNrH/AKbPLAptXpPTILGT/DVVfGLsov2dizDJ6hbUhwpJbZ8sHdx2NWx4lxKMJIA/zGB2xz/I5HJHxKFkqfynuentwR39ZGIqe1MsmvRr7vilzc4OnZgCQo6uwHJ2EGTnGI43HFa+5olG9k0b2y0q3kvctm4oBZgwQKrAuQBumRzwFrraVk4XyWU64OF13wwrhHt6c6e5uFsNZ2Lh0lzct7QjWzuKkEmZIJit78JfFq6CNBrbVnToZFnUWA3lOWMN5haSj5B3Nj1gRW7ZK13ifhSXUKOgZW5UjBz6e3r2/OsZ4rNseb2dN/cF5VteVfVfLklLdvYt6FXZvPmdyiEnuJ4mqPiOmuaa0r39XdJP2dGVQ5Eoqi5EMpO4qzSTJluTt28x8FeKt4drU0Vy67aXUCNP5jbvKuiB5YbsrcADG5lgck9L8e3L020DFdPcwxTDM4IYK78ovTjbE9UkAZ5WnwduOUbTluh49/aBpdNdtqi+c9xmUshkW7jBdq3CMywB6ORsGBiND4d/a5qLi2X+w7lLlL+zeCoLAKbe89RAy04yM8laOkKC79ntW2Z1TfsRAdq4BItg7iII+UHv3GNwumIIDq6GNwFxWQlZiQrAGJxnjGMitI41wYyyV4K2v+N/EyGizplVlZQEN17iMSQHncu6Aew9wO1a34P+JtN4da8vUaa4LbXGL3tl24qFtrEFbiA7ZtrlAZ2rlyu49ENII/f7/ZrFtGPT9+9XeEzWdF/w/wCJ/BmIW3f0ktuIDAL8x3kTcUBRuE7ZAngTXUjw9So2iFyRs6Vk/ilRyP0yZBr51q/ALVwbXtow9GUEfl6enY1p3+A7Kj7vzbLAyrpeuKUIMgiWIGc8cxxVHhZdZon1XxXwrzUZUZUZpDMU3yGttbI5BGGkRAkcGTNA/Dl6XnWPtYuQo3rsDBQApW4PQ8zE9O05ribN/wAUtH7vxA3FkdGpso/aD94IbmMCP61bPj/iN62bd5rFoFSrtpxcF1p7q7tttH3AJ9I5FdEi/cj7OpvfClxwynVXSjJdQoQWX7y0EltzHdBl4mOIjvrLX9oYs6zUWPEFt6RVM6dmuFjdTAmFB5OQcD5lyVJHKXfhQOVZr2qa4ny3TqbpuCGJEMSQMk8D+dX9H4OygeZeu32WQHvNvcLJIUMRwCSZ9zntVljZV5Yo3Gu/tT0Ub7b6q4F58nTXCFgE7nLhQRAiJ944Izvf2p+GuM37oHMCxqB9JItzg5EHkA5iqX2P3P7/AH/SayGk+v6/81bslO+i7d/tW0qxtta28IB8xNI+0/69h7dhFaPw/wCMv7yvXrN29pbFsXEfTLcJW8dsoUe2WU7juyJBB+UOuReOi+v7/c9/etf4l8PWrwi7aR/qJP5NgjtnmnZJWZHV3/hY7Ia+92GBtgorbRs2qqZAUcGSYhE7yTX1lq4ttdONRee49t/NuOxlFZiAfL48xiWAJxCOQTCiuL0fimq8Ihrbtf0SnrsONz2lLAs1l+cZwTGRIMyO48b2E2dTZYFdRtU5w4NtntuAeDtWDngjvXPkUoo1u1sam34BcUQNS5EgQd3yr5YRYVwBARpKgbt5J4FbDw3SNbTa9xrh3E7mic9sfr9Se0AWVNe1w22Y2KGlKgg1viCMAgLEWydrbek5gJJGRLYJBBkrwCaiTSbDNkra7EBAUbiCUBGRGDPc49Lfi9z7orAJf7tQcglpyfYAFj7Ke8VgiwAJJjEnk+59/WvU6VdyDUkY5Hpqj2qbpcnBIyfxdJGdo29hEE8Hn2IuUr0U6MCmWvScACTAkGRGM9uD/qE4BFFW8TDEQCuRgnqkk5xIER6H61cpVtf0QFKUqgFeEV7SgNP8QeADU2TbJKmQyuBJRlOGAxnn05rxLOuc7dR4g963gtb+z2E3bSGXrUbsOAT6x71uaRWTxpuzRZZJUabxH4W0+oKm/aDFZCmXUie25WBI9uKn0XhI09tbdksQOmXcuwHbLdlyAogdRPMmtlSraERrZR866fwBcj3xv79X8Pbk5giKkS5cKtK7TI2gGcSJmccen+2bVKafqNS9HgNNte0q1FDA2hQWxWdKUhZjsFegV7SlAUpSpArwrNe0oCvf0isCpAIIIIOQQcZHBwa1PhPgtzSjYt1rthGZrFhiJtBx1hXY5OMAkCGfgma31KynijPZmkcko8FjSahXWVMjIPYggwQQcggyCDn1qatd4a+13Q/Mxa4D2ZRsTj8JUeWsd8HksBsa8TJDRJxOlO9xXhaMnA7zx+de1q797ziy/wDpqxRpHzsphlz+AMIP8REcA7mPG8ktKIbpWzy0/mN5p4IItj0Qxn6vtVjOQIHIMz0JpXuwgoR0o5G7dilKVcgUpSgFKUoBSlKAUpSgFZ2LJdlUcsQB+dYV6rQZGCO9AiQ2gTCSfcwBHr7fSpBoGnMR1cMs9E7oz2isF1jgyGjvgLzIM8cyAfyrz7S0zPYjtwxJP6yf15qnyL/EsL4flZmNoLQRI6Dcx/lA/nUL6FxOODHrJxgevzCsTq3PLevpmYBkRnAH6V6NW+OrgkiQDk85IpUhcTNfD3PEHAOGEdQJGfy/pWGmsbgxn5RugRJHcj6YJ+vtT7Y8zu9PTspUdvQkfmajW6QIB9ew7iDnnjFPkPiS/YXkCMniSByQBPpk1ARUy61wSQ0EwSYGYmDxzk596hqVfkh14FKUqxUUpSgFKUoCjp7d1XdgLZZ46y9wgKohVW1AC8sxIbJZvYDYaXXEsEuKFY/KVJKvGTBIBDAAnaZxwWgxjVLUahWJQNtcMAjEGPMC7wAeCQDJXuC3MGOPN00JJvybRmy94vcPlhQSGuMLYIwQDJcg9iEVyPcD3rBECgAAADAAEAewHaokLXGDuu2BCp/DMBiT3JIx6LHBLVPVulxPHDfllckrdIUpSuozFKUoBSlKAUpSgFKUoBSlKAUpSgFKUoBSlKAUpSgFKUoBSlKAUpSgFKUoBUFnRKpJG45YjcxYDeSzbQTAkn/alKhpMWT0pSpApSlAf//Z">
            <a:extLst>
              <a:ext uri="{FF2B5EF4-FFF2-40B4-BE49-F238E27FC236}">
                <a16:creationId xmlns:a16="http://schemas.microsoft.com/office/drawing/2014/main" id="{0A42959B-EF51-4932-8245-AD0BEACC53FC}"/>
              </a:ext>
            </a:extLst>
          </p:cNvPr>
          <p:cNvSpPr>
            <a:spLocks noChangeAspect="1" noChangeArrowheads="1"/>
          </p:cNvSpPr>
          <p:nvPr/>
        </p:nvSpPr>
        <p:spPr bwMode="auto">
          <a:xfrm>
            <a:off x="63500" y="-906463"/>
            <a:ext cx="2419350" cy="189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a:extLst>
              <a:ext uri="{FF2B5EF4-FFF2-40B4-BE49-F238E27FC236}">
                <a16:creationId xmlns:a16="http://schemas.microsoft.com/office/drawing/2014/main" id="{C3047BDA-C646-4DC4-A282-DFACBC5ABB3B}"/>
              </a:ext>
            </a:extLst>
          </p:cNvPr>
          <p:cNvSpPr>
            <a:spLocks noGrp="1"/>
          </p:cNvSpPr>
          <p:nvPr>
            <p:ph type="title"/>
          </p:nvPr>
        </p:nvSpPr>
        <p:spPr>
          <a:xfrm>
            <a:off x="301625" y="228600"/>
            <a:ext cx="8534400" cy="758825"/>
          </a:xfrm>
        </p:spPr>
        <p:txBody>
          <a:bodyPr/>
          <a:lstStyle/>
          <a:p>
            <a:pPr eaLnBrk="1" hangingPunct="1"/>
            <a:r>
              <a:rPr lang="en-US" altLang="en-US" sz="3200"/>
              <a:t>Foreign  Policy: Middle East  </a:t>
            </a:r>
          </a:p>
        </p:txBody>
      </p:sp>
      <p:sp>
        <p:nvSpPr>
          <p:cNvPr id="48131" name="Content Placeholder 8">
            <a:extLst>
              <a:ext uri="{FF2B5EF4-FFF2-40B4-BE49-F238E27FC236}">
                <a16:creationId xmlns:a16="http://schemas.microsoft.com/office/drawing/2014/main" id="{88218293-61C7-41C8-880D-3EC8C436A551}"/>
              </a:ext>
            </a:extLst>
          </p:cNvPr>
          <p:cNvSpPr>
            <a:spLocks noGrp="1"/>
          </p:cNvSpPr>
          <p:nvPr>
            <p:ph sz="half" idx="1"/>
          </p:nvPr>
        </p:nvSpPr>
        <p:spPr>
          <a:xfrm>
            <a:off x="301625" y="1371600"/>
            <a:ext cx="4038600" cy="4681538"/>
          </a:xfrm>
        </p:spPr>
        <p:txBody>
          <a:bodyPr/>
          <a:lstStyle/>
          <a:p>
            <a:pPr eaLnBrk="1" hangingPunct="1">
              <a:spcBef>
                <a:spcPct val="50000"/>
              </a:spcBef>
            </a:pPr>
            <a:r>
              <a:rPr lang="en-US" altLang="en-US" sz="2800"/>
              <a:t>1978: Camp David </a:t>
            </a:r>
          </a:p>
          <a:p>
            <a:pPr eaLnBrk="1" hangingPunct="1">
              <a:spcBef>
                <a:spcPct val="50000"/>
              </a:spcBef>
            </a:pPr>
            <a:r>
              <a:rPr lang="en-US" altLang="en-US" sz="2800"/>
              <a:t>1987: First Intifada</a:t>
            </a:r>
          </a:p>
          <a:p>
            <a:pPr eaLnBrk="1" hangingPunct="1">
              <a:spcBef>
                <a:spcPct val="50000"/>
              </a:spcBef>
            </a:pPr>
            <a:r>
              <a:rPr lang="en-US" altLang="en-US" sz="2800"/>
              <a:t>1993: Oslo Accords</a:t>
            </a:r>
          </a:p>
          <a:p>
            <a:pPr eaLnBrk="1" hangingPunct="1">
              <a:spcBef>
                <a:spcPct val="50000"/>
              </a:spcBef>
            </a:pPr>
            <a:r>
              <a:rPr lang="en-US" altLang="en-US" sz="2800"/>
              <a:t>1995: Second Intifada </a:t>
            </a:r>
          </a:p>
          <a:p>
            <a:pPr eaLnBrk="1" hangingPunct="1">
              <a:spcBef>
                <a:spcPct val="50000"/>
              </a:spcBef>
            </a:pPr>
            <a:r>
              <a:rPr lang="en-US" altLang="en-US" sz="2800"/>
              <a:t>2000: Camp David</a:t>
            </a:r>
          </a:p>
          <a:p>
            <a:pPr eaLnBrk="1" hangingPunct="1">
              <a:spcBef>
                <a:spcPct val="50000"/>
              </a:spcBef>
            </a:pPr>
            <a:r>
              <a:rPr lang="en-US" altLang="en-US" sz="2800"/>
              <a:t>All failed (?) </a:t>
            </a:r>
          </a:p>
          <a:p>
            <a:pPr eaLnBrk="1" hangingPunct="1"/>
            <a:endParaRPr lang="en-US" altLang="en-US" sz="2800"/>
          </a:p>
        </p:txBody>
      </p:sp>
      <p:pic>
        <p:nvPicPr>
          <p:cNvPr id="48132" name="Picture 1">
            <a:extLst>
              <a:ext uri="{FF2B5EF4-FFF2-40B4-BE49-F238E27FC236}">
                <a16:creationId xmlns:a16="http://schemas.microsoft.com/office/drawing/2014/main" id="{1C7E474C-F428-4D65-8EC6-B75FE4CF0D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6575" y="2032000"/>
            <a:ext cx="449580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7B483-3E3C-49F7-835C-543F966F19CC}"/>
              </a:ext>
            </a:extLst>
          </p:cNvPr>
          <p:cNvSpPr>
            <a:spLocks noGrp="1"/>
          </p:cNvSpPr>
          <p:nvPr>
            <p:ph type="title"/>
          </p:nvPr>
        </p:nvSpPr>
        <p:spPr/>
        <p:txBody>
          <a:bodyPr/>
          <a:lstStyle/>
          <a:p>
            <a:pPr>
              <a:defRPr/>
            </a:pPr>
            <a:r>
              <a:rPr lang="en-US" altLang="en-US" sz="3600" dirty="0"/>
              <a:t>Foreign  Policy: Middle East </a:t>
            </a:r>
            <a:endParaRPr lang="en-US" dirty="0"/>
          </a:p>
        </p:txBody>
      </p:sp>
      <p:sp>
        <p:nvSpPr>
          <p:cNvPr id="50179" name="Content Placeholder 2">
            <a:extLst>
              <a:ext uri="{FF2B5EF4-FFF2-40B4-BE49-F238E27FC236}">
                <a16:creationId xmlns:a16="http://schemas.microsoft.com/office/drawing/2014/main" id="{4A8CAF5A-4336-40D7-9A3B-034E23B32621}"/>
              </a:ext>
            </a:extLst>
          </p:cNvPr>
          <p:cNvSpPr>
            <a:spLocks noGrp="1"/>
          </p:cNvSpPr>
          <p:nvPr>
            <p:ph sz="quarter" idx="1"/>
          </p:nvPr>
        </p:nvSpPr>
        <p:spPr>
          <a:xfrm>
            <a:off x="301625" y="1527175"/>
            <a:ext cx="8504238" cy="4572000"/>
          </a:xfrm>
        </p:spPr>
        <p:txBody>
          <a:bodyPr/>
          <a:lstStyle/>
          <a:p>
            <a:r>
              <a:rPr lang="en-US" altLang="en-US" sz="2800"/>
              <a:t>1994, Iraq again began mobilizing troops near Kuwaiti border in response to economic sanctions imposed by UNSC.  </a:t>
            </a:r>
          </a:p>
          <a:p>
            <a:pPr lvl="1"/>
            <a:r>
              <a:rPr lang="en-US" altLang="en-US" sz="2800">
                <a:solidFill>
                  <a:schemeClr val="tx1"/>
                </a:solidFill>
              </a:rPr>
              <a:t>Operation Vigilant Warrior: U.S. deployed troops in the Persian Gulf  </a:t>
            </a:r>
          </a:p>
          <a:p>
            <a:r>
              <a:rPr lang="en-US" altLang="en-US" sz="2800"/>
              <a:t>1996, Operation Desert Strike, in response to Hussein’s Iraqi offensive campaign in Iraqi Kurdistan</a:t>
            </a:r>
          </a:p>
          <a:p>
            <a:r>
              <a:rPr lang="en-US" altLang="en-US" sz="2800"/>
              <a:t> 1998 SOTU, Clinton warned Congress of Hussein's possible pursuit of nuclear weapons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ADC76C0C-59CB-4CE4-8E1E-539DC1B41932}"/>
              </a:ext>
            </a:extLst>
          </p:cNvPr>
          <p:cNvSpPr>
            <a:spLocks noGrp="1"/>
          </p:cNvSpPr>
          <p:nvPr>
            <p:ph type="title"/>
          </p:nvPr>
        </p:nvSpPr>
        <p:spPr>
          <a:xfrm>
            <a:off x="301625" y="228600"/>
            <a:ext cx="8534400" cy="758825"/>
          </a:xfrm>
        </p:spPr>
        <p:txBody>
          <a:bodyPr/>
          <a:lstStyle/>
          <a:p>
            <a:r>
              <a:rPr lang="en-US" altLang="en-US" sz="3600"/>
              <a:t>Foreign  Policy: Former Yugoslavia </a:t>
            </a:r>
            <a:endParaRPr lang="en-US" altLang="en-US"/>
          </a:p>
        </p:txBody>
      </p:sp>
      <p:pic>
        <p:nvPicPr>
          <p:cNvPr id="51203" name="Content Placeholder 4">
            <a:extLst>
              <a:ext uri="{FF2B5EF4-FFF2-40B4-BE49-F238E27FC236}">
                <a16:creationId xmlns:a16="http://schemas.microsoft.com/office/drawing/2014/main" id="{B27B16F9-7216-4922-BF13-A25A65FE6D3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76225" y="2305050"/>
            <a:ext cx="2871788" cy="3638550"/>
          </a:xfrm>
        </p:spPr>
      </p:pic>
      <p:pic>
        <p:nvPicPr>
          <p:cNvPr id="6" name="Picture 10" descr="1101920608_400">
            <a:extLst>
              <a:ext uri="{FF2B5EF4-FFF2-40B4-BE49-F238E27FC236}">
                <a16:creationId xmlns:a16="http://schemas.microsoft.com/office/drawing/2014/main" id="{62C65B63-194F-4FB3-B574-058B2F701AF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10288" y="2305050"/>
            <a:ext cx="2868612" cy="3779838"/>
          </a:xfrm>
        </p:spPr>
      </p:pic>
      <p:pic>
        <p:nvPicPr>
          <p:cNvPr id="51205" name="Picture 12" descr="Yugoslavia-map">
            <a:extLst>
              <a:ext uri="{FF2B5EF4-FFF2-40B4-BE49-F238E27FC236}">
                <a16:creationId xmlns:a16="http://schemas.microsoft.com/office/drawing/2014/main" id="{F665414E-5BE6-415E-BC92-E6E5724714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9288" y="2446338"/>
            <a:ext cx="2879725"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DD3813E-A8A3-4A48-972B-9B52E8F7B99F}"/>
              </a:ext>
            </a:extLst>
          </p:cNvPr>
          <p:cNvSpPr>
            <a:spLocks noGrp="1" noChangeArrowheads="1"/>
          </p:cNvSpPr>
          <p:nvPr>
            <p:ph type="title"/>
          </p:nvPr>
        </p:nvSpPr>
        <p:spPr/>
        <p:txBody>
          <a:bodyPr/>
          <a:lstStyle/>
          <a:p>
            <a:pPr eaLnBrk="1" hangingPunct="1">
              <a:defRPr/>
            </a:pPr>
            <a:r>
              <a:rPr lang="en-US" altLang="en-US" sz="3200" dirty="0"/>
              <a:t>Foreign  Policy: Former Yugoslavia  </a:t>
            </a:r>
          </a:p>
        </p:txBody>
      </p:sp>
      <p:sp>
        <p:nvSpPr>
          <p:cNvPr id="52227" name="Content Placeholder 6">
            <a:extLst>
              <a:ext uri="{FF2B5EF4-FFF2-40B4-BE49-F238E27FC236}">
                <a16:creationId xmlns:a16="http://schemas.microsoft.com/office/drawing/2014/main" id="{FC843889-DF62-47B7-8658-4DE69E69DADD}"/>
              </a:ext>
            </a:extLst>
          </p:cNvPr>
          <p:cNvSpPr>
            <a:spLocks noGrp="1"/>
          </p:cNvSpPr>
          <p:nvPr>
            <p:ph sz="quarter" idx="1"/>
          </p:nvPr>
        </p:nvSpPr>
        <p:spPr>
          <a:xfrm>
            <a:off x="301625" y="1527175"/>
            <a:ext cx="8504238" cy="4572000"/>
          </a:xfrm>
        </p:spPr>
        <p:txBody>
          <a:bodyPr/>
          <a:lstStyle/>
          <a:p>
            <a:pPr marL="273050" lvl="1" eaLnBrk="1" hangingPunct="1">
              <a:lnSpc>
                <a:spcPct val="80000"/>
              </a:lnSpc>
            </a:pPr>
            <a:r>
              <a:rPr lang="en-US" altLang="en-US" sz="2400">
                <a:solidFill>
                  <a:schemeClr val="tx1"/>
                </a:solidFill>
              </a:rPr>
              <a:t>1992, Yugoslavia dissolved</a:t>
            </a:r>
          </a:p>
          <a:p>
            <a:pPr marL="546100" lvl="2" eaLnBrk="1" hangingPunct="1">
              <a:lnSpc>
                <a:spcPct val="80000"/>
              </a:lnSpc>
            </a:pPr>
            <a:r>
              <a:rPr lang="en-US" altLang="en-US" sz="2400"/>
              <a:t>Bosnian Serbs want to remain part of Yugo Coalition, Bosnian Croats and Muslims do not. </a:t>
            </a:r>
          </a:p>
          <a:p>
            <a:pPr marL="546100" lvl="2" eaLnBrk="1" hangingPunct="1">
              <a:lnSpc>
                <a:spcPct val="80000"/>
              </a:lnSpc>
            </a:pPr>
            <a:r>
              <a:rPr lang="en-US" altLang="en-US" sz="2400"/>
              <a:t>Bosnian Serbs and Muslims better equipped</a:t>
            </a:r>
          </a:p>
          <a:p>
            <a:pPr marL="273050" lvl="1" eaLnBrk="1" hangingPunct="1">
              <a:lnSpc>
                <a:spcPct val="80000"/>
              </a:lnSpc>
            </a:pPr>
            <a:r>
              <a:rPr lang="en-US" altLang="en-US" sz="2400">
                <a:solidFill>
                  <a:schemeClr val="tx1"/>
                </a:solidFill>
              </a:rPr>
              <a:t>Clinton negotiated with Western Europeans to stand against Bosnian Serbs</a:t>
            </a:r>
          </a:p>
          <a:p>
            <a:pPr marL="273050" lvl="1" eaLnBrk="1" hangingPunct="1">
              <a:lnSpc>
                <a:spcPct val="80000"/>
              </a:lnSpc>
            </a:pPr>
            <a:r>
              <a:rPr lang="en-US" altLang="en-US" sz="2400">
                <a:solidFill>
                  <a:schemeClr val="tx1"/>
                </a:solidFill>
              </a:rPr>
              <a:t>1994 - NATO launched </a:t>
            </a:r>
            <a:r>
              <a:rPr lang="en-US" altLang="en-US" sz="2400" b="1">
                <a:solidFill>
                  <a:schemeClr val="tx1"/>
                </a:solidFill>
              </a:rPr>
              <a:t>Operation Deliberate Force</a:t>
            </a:r>
            <a:r>
              <a:rPr lang="en-US" altLang="en-US" sz="2400">
                <a:solidFill>
                  <a:schemeClr val="tx1"/>
                </a:solidFill>
              </a:rPr>
              <a:t>: airstrikes against Bosnian Serb targets</a:t>
            </a:r>
          </a:p>
          <a:p>
            <a:pPr marL="273050" lvl="1" eaLnBrk="1" hangingPunct="1">
              <a:lnSpc>
                <a:spcPct val="80000"/>
              </a:lnSpc>
            </a:pPr>
            <a:r>
              <a:rPr lang="en-US" altLang="en-US" sz="2400">
                <a:solidFill>
                  <a:schemeClr val="tx1"/>
                </a:solidFill>
              </a:rPr>
              <a:t>1995 -  Clinton hosted peace talks between the warring parties in Dayton, Ohio. </a:t>
            </a:r>
            <a:r>
              <a:rPr lang="en-US" altLang="en-US" sz="2400" b="1">
                <a:solidFill>
                  <a:schemeClr val="tx1"/>
                </a:solidFill>
              </a:rPr>
              <a:t>Dayton Agreement </a:t>
            </a:r>
            <a:r>
              <a:rPr lang="en-US" altLang="en-US" sz="2400">
                <a:solidFill>
                  <a:schemeClr val="tx1"/>
                </a:solidFill>
              </a:rPr>
              <a:t>left Bosnia as a single state made up of two separate entities with a central government.</a:t>
            </a:r>
          </a:p>
          <a:p>
            <a:pPr marL="273050" lvl="1" eaLnBrk="1" hangingPunct="1">
              <a:lnSpc>
                <a:spcPct val="80000"/>
              </a:lnSpc>
            </a:pPr>
            <a:r>
              <a:rPr lang="en-US" altLang="en-US" sz="2400">
                <a:solidFill>
                  <a:schemeClr val="tx1"/>
                </a:solidFill>
              </a:rPr>
              <a:t>1998 – Serbs attack Kosovars and Albanians. </a:t>
            </a:r>
            <a:r>
              <a:rPr lang="en-US" altLang="en-US" sz="2400" b="1">
                <a:solidFill>
                  <a:schemeClr val="tx1"/>
                </a:solidFill>
              </a:rPr>
              <a:t>“Ethnic Cleansing”</a:t>
            </a:r>
          </a:p>
          <a:p>
            <a:pPr marL="273050" lvl="1" eaLnBrk="1" hangingPunct="1">
              <a:lnSpc>
                <a:spcPct val="80000"/>
              </a:lnSpc>
            </a:pPr>
            <a:r>
              <a:rPr lang="en-US" altLang="en-US" sz="2400">
                <a:solidFill>
                  <a:schemeClr val="tx1"/>
                </a:solidFill>
              </a:rPr>
              <a:t>1999 – 2 month US/NATO  air operations. No UN support. </a:t>
            </a:r>
          </a:p>
          <a:p>
            <a:pPr eaLnBrk="1" hangingPunct="1"/>
            <a:endParaRPr lang="en-US" altLang="en-US" sz="240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4EB8B-DE35-4AC0-B05E-02A5B0DD7C82}"/>
              </a:ext>
            </a:extLst>
          </p:cNvPr>
          <p:cNvSpPr>
            <a:spLocks noGrp="1"/>
          </p:cNvSpPr>
          <p:nvPr>
            <p:ph type="title"/>
          </p:nvPr>
        </p:nvSpPr>
        <p:spPr/>
        <p:txBody>
          <a:bodyPr/>
          <a:lstStyle/>
          <a:p>
            <a:pPr>
              <a:defRPr/>
            </a:pPr>
            <a:r>
              <a:rPr lang="en-US" altLang="en-US" sz="3600" dirty="0"/>
              <a:t>Scandal Plagues the Presidency </a:t>
            </a:r>
            <a:endParaRPr lang="en-US" dirty="0"/>
          </a:p>
        </p:txBody>
      </p:sp>
      <p:pic>
        <p:nvPicPr>
          <p:cNvPr id="54275" name="Picture 2">
            <a:extLst>
              <a:ext uri="{FF2B5EF4-FFF2-40B4-BE49-F238E27FC236}">
                <a16:creationId xmlns:a16="http://schemas.microsoft.com/office/drawing/2014/main" id="{33B6BDDA-612A-4E76-957F-CAD987ADFD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1325" y="1527175"/>
            <a:ext cx="57150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Content Placeholder 3">
            <a:extLst>
              <a:ext uri="{FF2B5EF4-FFF2-40B4-BE49-F238E27FC236}">
                <a16:creationId xmlns:a16="http://schemas.microsoft.com/office/drawing/2014/main" id="{8E83C538-4695-4112-A34D-02CC01F07B22}"/>
              </a:ext>
            </a:extLst>
          </p:cNvPr>
          <p:cNvSpPr>
            <a:spLocks noGrp="1"/>
          </p:cNvSpPr>
          <p:nvPr>
            <p:ph sz="quarter" idx="1"/>
          </p:nvPr>
        </p:nvSpPr>
        <p:spPr>
          <a:xfrm>
            <a:off x="301625" y="1527175"/>
            <a:ext cx="8504238" cy="4572000"/>
          </a:xfrm>
        </p:spPr>
        <p:txBody>
          <a:bodyPr/>
          <a:lstStyle/>
          <a:p>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D4BF254-C7D3-49D1-9AD5-95845843C00E}"/>
              </a:ext>
            </a:extLst>
          </p:cNvPr>
          <p:cNvSpPr>
            <a:spLocks noGrp="1" noChangeArrowheads="1"/>
          </p:cNvSpPr>
          <p:nvPr>
            <p:ph type="title"/>
          </p:nvPr>
        </p:nvSpPr>
        <p:spPr/>
        <p:txBody>
          <a:bodyPr/>
          <a:lstStyle/>
          <a:p>
            <a:pPr eaLnBrk="1" hangingPunct="1">
              <a:defRPr/>
            </a:pPr>
            <a:r>
              <a:rPr lang="en-US" altLang="en-US" sz="2800" dirty="0"/>
              <a:t>Scandal Plagues the Presidency </a:t>
            </a:r>
          </a:p>
        </p:txBody>
      </p:sp>
      <p:sp>
        <p:nvSpPr>
          <p:cNvPr id="55299" name="Content Placeholder 4">
            <a:extLst>
              <a:ext uri="{FF2B5EF4-FFF2-40B4-BE49-F238E27FC236}">
                <a16:creationId xmlns:a16="http://schemas.microsoft.com/office/drawing/2014/main" id="{B6F5F1AD-074F-4392-AFB6-5E9397D31B8D}"/>
              </a:ext>
            </a:extLst>
          </p:cNvPr>
          <p:cNvSpPr>
            <a:spLocks noGrp="1"/>
          </p:cNvSpPr>
          <p:nvPr>
            <p:ph sz="quarter" idx="1"/>
          </p:nvPr>
        </p:nvSpPr>
        <p:spPr>
          <a:xfrm>
            <a:off x="301625" y="1527175"/>
            <a:ext cx="8504238" cy="4572000"/>
          </a:xfrm>
        </p:spPr>
        <p:txBody>
          <a:bodyPr/>
          <a:lstStyle/>
          <a:p>
            <a:pPr eaLnBrk="1" hangingPunct="1">
              <a:lnSpc>
                <a:spcPct val="80000"/>
              </a:lnSpc>
              <a:spcBef>
                <a:spcPct val="50000"/>
              </a:spcBef>
            </a:pPr>
            <a:r>
              <a:rPr lang="en-US" altLang="en-US" sz="2000" b="1"/>
              <a:t>Whitewater real estate deal</a:t>
            </a:r>
          </a:p>
          <a:p>
            <a:pPr lvl="1" eaLnBrk="1" hangingPunct="1">
              <a:lnSpc>
                <a:spcPct val="80000"/>
              </a:lnSpc>
              <a:spcBef>
                <a:spcPct val="50000"/>
              </a:spcBef>
            </a:pPr>
            <a:r>
              <a:rPr lang="en-US" altLang="en-US" sz="2000">
                <a:solidFill>
                  <a:schemeClr val="tx1"/>
                </a:solidFill>
              </a:rPr>
              <a:t>Kenneth Starr led an investigation into a failed real estate investment the Clintons were involved in during the 1970s.</a:t>
            </a:r>
          </a:p>
          <a:p>
            <a:pPr eaLnBrk="1" hangingPunct="1">
              <a:lnSpc>
                <a:spcPct val="80000"/>
              </a:lnSpc>
              <a:spcBef>
                <a:spcPct val="50000"/>
              </a:spcBef>
            </a:pPr>
            <a:r>
              <a:rPr lang="en-US" altLang="en-US" sz="2000" b="1"/>
              <a:t>Paula Jones sexual harassment case</a:t>
            </a:r>
          </a:p>
          <a:p>
            <a:pPr lvl="1" eaLnBrk="1" hangingPunct="1">
              <a:lnSpc>
                <a:spcPct val="80000"/>
              </a:lnSpc>
              <a:spcBef>
                <a:spcPct val="50000"/>
              </a:spcBef>
            </a:pPr>
            <a:r>
              <a:rPr lang="en-US" altLang="en-US" sz="2000">
                <a:solidFill>
                  <a:schemeClr val="tx1"/>
                </a:solidFill>
              </a:rPr>
              <a:t>Jones sued Clinton for sexual harassment while he was governor of Arkansas when she was a state employee.</a:t>
            </a:r>
          </a:p>
          <a:p>
            <a:pPr lvl="1" eaLnBrk="1" hangingPunct="1">
              <a:lnSpc>
                <a:spcPct val="80000"/>
              </a:lnSpc>
              <a:spcBef>
                <a:spcPct val="50000"/>
              </a:spcBef>
            </a:pPr>
            <a:r>
              <a:rPr lang="en-US" altLang="en-US" sz="2000">
                <a:solidFill>
                  <a:schemeClr val="tx1"/>
                </a:solidFill>
              </a:rPr>
              <a:t>Information emerged suggesting that Clinton had an improper relationship with a White House intern, Monica Lewinsky.</a:t>
            </a:r>
          </a:p>
          <a:p>
            <a:pPr eaLnBrk="1" hangingPunct="1">
              <a:lnSpc>
                <a:spcPct val="80000"/>
              </a:lnSpc>
              <a:spcBef>
                <a:spcPct val="50000"/>
              </a:spcBef>
            </a:pPr>
            <a:r>
              <a:rPr lang="en-US" altLang="en-US" sz="2000" b="1"/>
              <a:t>Monica Lewinsky case</a:t>
            </a:r>
          </a:p>
          <a:p>
            <a:pPr lvl="1" eaLnBrk="1" hangingPunct="1">
              <a:lnSpc>
                <a:spcPct val="80000"/>
              </a:lnSpc>
              <a:spcBef>
                <a:spcPct val="50000"/>
              </a:spcBef>
            </a:pPr>
            <a:r>
              <a:rPr lang="en-US" altLang="en-US" sz="2000">
                <a:solidFill>
                  <a:schemeClr val="tx1"/>
                </a:solidFill>
              </a:rPr>
              <a:t>Clinton accused of lying under oath about Monica Lewinsky.</a:t>
            </a:r>
          </a:p>
          <a:p>
            <a:pPr lvl="1" eaLnBrk="1" hangingPunct="1">
              <a:lnSpc>
                <a:spcPct val="80000"/>
              </a:lnSpc>
              <a:spcBef>
                <a:spcPct val="50000"/>
              </a:spcBef>
            </a:pPr>
            <a:r>
              <a:rPr lang="en-US" altLang="en-US" sz="2000">
                <a:solidFill>
                  <a:schemeClr val="tx1"/>
                </a:solidFill>
              </a:rPr>
              <a:t>House approved </a:t>
            </a:r>
            <a:r>
              <a:rPr lang="en-US" altLang="en-US" sz="2000" b="1">
                <a:solidFill>
                  <a:schemeClr val="tx1"/>
                </a:solidFill>
              </a:rPr>
              <a:t>two articles of impeachment </a:t>
            </a:r>
            <a:r>
              <a:rPr lang="en-US" altLang="en-US" sz="2000">
                <a:solidFill>
                  <a:schemeClr val="tx1"/>
                </a:solidFill>
              </a:rPr>
              <a:t>but the Senate did not have the two-thirds majority necessary to convict Clinton.</a:t>
            </a:r>
          </a:p>
          <a:p>
            <a:pPr eaLnBrk="1" hangingPunct="1"/>
            <a:endParaRPr lang="en-US" altLang="en-US" sz="2000"/>
          </a:p>
        </p:txBody>
      </p:sp>
      <p:sp>
        <p:nvSpPr>
          <p:cNvPr id="55300" name="Rectangle 9">
            <a:hlinkClick r:id="" action="ppaction://hlinkshowjump?jump=firstslide"/>
            <a:extLst>
              <a:ext uri="{FF2B5EF4-FFF2-40B4-BE49-F238E27FC236}">
                <a16:creationId xmlns:a16="http://schemas.microsoft.com/office/drawing/2014/main" id="{6EB4E41B-A9CB-4F74-8BB6-602AE5688A81}"/>
              </a:ext>
            </a:extLst>
          </p:cNvPr>
          <p:cNvSpPr>
            <a:spLocks noChangeArrowheads="1"/>
          </p:cNvSpPr>
          <p:nvPr/>
        </p:nvSpPr>
        <p:spPr bwMode="auto">
          <a:xfrm>
            <a:off x="6934200" y="6019800"/>
            <a:ext cx="60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8F42D-8CB1-44ED-862D-C7750ADCC9E6}"/>
              </a:ext>
            </a:extLst>
          </p:cNvPr>
          <p:cNvSpPr>
            <a:spLocks noGrp="1"/>
          </p:cNvSpPr>
          <p:nvPr>
            <p:ph type="title"/>
          </p:nvPr>
        </p:nvSpPr>
        <p:spPr/>
        <p:txBody>
          <a:bodyPr/>
          <a:lstStyle/>
          <a:p>
            <a:pPr>
              <a:defRPr/>
            </a:pPr>
            <a:endParaRPr lang="en-US"/>
          </a:p>
        </p:txBody>
      </p:sp>
      <p:graphicFrame>
        <p:nvGraphicFramePr>
          <p:cNvPr id="4" name="Content Placeholder 3">
            <a:extLst>
              <a:ext uri="{FF2B5EF4-FFF2-40B4-BE49-F238E27FC236}">
                <a16:creationId xmlns:a16="http://schemas.microsoft.com/office/drawing/2014/main" id="{133C0438-BF1B-4B52-B330-4BE09E3B1754}"/>
              </a:ext>
            </a:extLst>
          </p:cNvPr>
          <p:cNvGraphicFramePr>
            <a:graphicFrameLocks noGrp="1"/>
          </p:cNvGraphicFramePr>
          <p:nvPr>
            <p:ph sz="quarter" idx="1"/>
          </p:nvPr>
        </p:nvGraphicFramePr>
        <p:xfrm>
          <a:off x="173038" y="228600"/>
          <a:ext cx="8797925" cy="6527800"/>
        </p:xfrm>
        <a:graphic>
          <a:graphicData uri="http://schemas.openxmlformats.org/drawingml/2006/table">
            <a:tbl>
              <a:tblPr/>
              <a:tblGrid>
                <a:gridCol w="1759585">
                  <a:extLst>
                    <a:ext uri="{9D8B030D-6E8A-4147-A177-3AD203B41FA5}">
                      <a16:colId xmlns:a16="http://schemas.microsoft.com/office/drawing/2014/main" val="20000"/>
                    </a:ext>
                  </a:extLst>
                </a:gridCol>
                <a:gridCol w="1759585">
                  <a:extLst>
                    <a:ext uri="{9D8B030D-6E8A-4147-A177-3AD203B41FA5}">
                      <a16:colId xmlns:a16="http://schemas.microsoft.com/office/drawing/2014/main" val="20001"/>
                    </a:ext>
                  </a:extLst>
                </a:gridCol>
                <a:gridCol w="1759585">
                  <a:extLst>
                    <a:ext uri="{9D8B030D-6E8A-4147-A177-3AD203B41FA5}">
                      <a16:colId xmlns:a16="http://schemas.microsoft.com/office/drawing/2014/main" val="20002"/>
                    </a:ext>
                  </a:extLst>
                </a:gridCol>
                <a:gridCol w="1759585">
                  <a:extLst>
                    <a:ext uri="{9D8B030D-6E8A-4147-A177-3AD203B41FA5}">
                      <a16:colId xmlns:a16="http://schemas.microsoft.com/office/drawing/2014/main" val="20003"/>
                    </a:ext>
                  </a:extLst>
                </a:gridCol>
                <a:gridCol w="1759585">
                  <a:extLst>
                    <a:ext uri="{9D8B030D-6E8A-4147-A177-3AD203B41FA5}">
                      <a16:colId xmlns:a16="http://schemas.microsoft.com/office/drawing/2014/main" val="20004"/>
                    </a:ext>
                  </a:extLst>
                </a:gridCol>
              </a:tblGrid>
              <a:tr h="586998">
                <a:tc gridSpan="5">
                  <a:txBody>
                    <a:bodyPr/>
                    <a:lstStyle/>
                    <a:p>
                      <a:pPr algn="ctr"/>
                      <a:r>
                        <a:rPr lang="en-US" sz="1600" u="none" dirty="0">
                          <a:solidFill>
                            <a:schemeClr val="tx1"/>
                          </a:solidFill>
                          <a:effectLst/>
                        </a:rPr>
                        <a:t>Impeaching President Bill Clinton</a:t>
                      </a:r>
                      <a:br>
                        <a:rPr lang="en-US" sz="1600" u="none" dirty="0">
                          <a:solidFill>
                            <a:schemeClr val="tx1"/>
                          </a:solidFill>
                          <a:effectLst/>
                        </a:rPr>
                      </a:br>
                      <a:r>
                        <a:rPr lang="en-US" sz="1600" u="none" dirty="0">
                          <a:solidFill>
                            <a:schemeClr val="tx1"/>
                          </a:solidFill>
                          <a:effectLst/>
                        </a:rPr>
                        <a:t>December 19, 1998</a:t>
                      </a: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5F5F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4634">
                <a:tc rowSpan="2">
                  <a:txBody>
                    <a:bodyPr/>
                    <a:lstStyle/>
                    <a:p>
                      <a:pPr algn="ctr"/>
                      <a:r>
                        <a:rPr lang="en-US" sz="1600" u="none">
                          <a:solidFill>
                            <a:schemeClr val="tx1"/>
                          </a:solidFill>
                          <a:effectLst/>
                        </a:rPr>
                        <a:t>First article</a:t>
                      </a:r>
                      <a:br>
                        <a:rPr lang="en-US" sz="1600" u="none">
                          <a:solidFill>
                            <a:schemeClr val="tx1"/>
                          </a:solidFill>
                          <a:effectLst/>
                        </a:rPr>
                      </a:br>
                      <a:r>
                        <a:rPr lang="en-US" sz="1600" u="none">
                          <a:solidFill>
                            <a:schemeClr val="tx1"/>
                          </a:solidFill>
                          <a:effectLst/>
                        </a:rPr>
                        <a:t>(perjury / grand jury)</a:t>
                      </a:r>
                    </a:p>
                  </a:txBody>
                  <a:tcPr marL="57869" marR="57869" marT="28937" marB="28937"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gridSpan="3">
                  <a:txBody>
                    <a:bodyPr/>
                    <a:lstStyle/>
                    <a:p>
                      <a:pPr algn="ctr"/>
                      <a:r>
                        <a:rPr lang="en-US" sz="1600" u="none">
                          <a:solidFill>
                            <a:schemeClr val="tx1"/>
                          </a:solidFill>
                          <a:effectLst/>
                        </a:rPr>
                        <a:t>Party</a:t>
                      </a:r>
                    </a:p>
                  </a:txBody>
                  <a:tcPr marL="57869" marR="57869" marT="28937" marB="28937"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hMerge="1">
                  <a:txBody>
                    <a:bodyPr/>
                    <a:lstStyle/>
                    <a:p>
                      <a:endParaRPr lang="en-US"/>
                    </a:p>
                  </a:txBody>
                  <a:tcPr/>
                </a:tc>
                <a:tc hMerge="1">
                  <a:txBody>
                    <a:bodyPr/>
                    <a:lstStyle/>
                    <a:p>
                      <a:endParaRPr lang="en-US"/>
                    </a:p>
                  </a:txBody>
                  <a:tcPr/>
                </a:tc>
                <a:tc rowSpan="2">
                  <a:txBody>
                    <a:bodyPr/>
                    <a:lstStyle/>
                    <a:p>
                      <a:pPr algn="ctr"/>
                      <a:r>
                        <a:rPr lang="en-US" sz="1600" u="none" dirty="0">
                          <a:solidFill>
                            <a:schemeClr val="tx1"/>
                          </a:solidFill>
                          <a:effectLst/>
                        </a:rPr>
                        <a:t>Total votes</a:t>
                      </a:r>
                    </a:p>
                  </a:txBody>
                  <a:tcPr marL="57869" marR="57869" marT="28937" marB="28937"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0001"/>
                  </a:ext>
                </a:extLst>
              </a:tr>
              <a:tr h="524727">
                <a:tc vMerge="1">
                  <a:txBody>
                    <a:bodyPr/>
                    <a:lstStyle/>
                    <a:p>
                      <a:endParaRPr lang="en-US"/>
                    </a:p>
                  </a:txBody>
                  <a:tcPr/>
                </a:tc>
                <a:tc>
                  <a:txBody>
                    <a:bodyPr/>
                    <a:lstStyle/>
                    <a:p>
                      <a:pPr algn="ctr"/>
                      <a:r>
                        <a:rPr lang="en-US" sz="1600" u="none" strike="noStrike">
                          <a:solidFill>
                            <a:schemeClr val="tx1"/>
                          </a:solidFill>
                          <a:effectLst/>
                          <a:hlinkClick r:id="rId2" tooltip="Democratic Party (United States)"/>
                        </a:rPr>
                        <a:t>Democratic</a:t>
                      </a:r>
                      <a:endParaRPr lang="en-US" sz="1600" u="none">
                        <a:solidFill>
                          <a:schemeClr val="tx1"/>
                        </a:solidFill>
                        <a:effectLst/>
                      </a:endParaRPr>
                    </a:p>
                  </a:txBody>
                  <a:tcPr marL="57869" marR="57869" marT="28937" marB="28937"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B0CEFF"/>
                    </a:solidFill>
                  </a:tcPr>
                </a:tc>
                <a:tc>
                  <a:txBody>
                    <a:bodyPr/>
                    <a:lstStyle/>
                    <a:p>
                      <a:pPr algn="ctr"/>
                      <a:r>
                        <a:rPr lang="en-US" sz="1600" u="none" strike="noStrike">
                          <a:solidFill>
                            <a:schemeClr val="tx1"/>
                          </a:solidFill>
                          <a:effectLst/>
                          <a:hlinkClick r:id="rId3" tooltip="Republican Party (United States)"/>
                        </a:rPr>
                        <a:t>Republican</a:t>
                      </a:r>
                      <a:endParaRPr lang="en-US" sz="1600" u="none">
                        <a:solidFill>
                          <a:schemeClr val="tx1"/>
                        </a:solidFill>
                        <a:effectLst/>
                      </a:endParaRPr>
                    </a:p>
                  </a:txBody>
                  <a:tcPr marL="57869" marR="57869" marT="28937" marB="28937"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B6B6"/>
                    </a:solidFill>
                  </a:tcPr>
                </a:tc>
                <a:tc>
                  <a:txBody>
                    <a:bodyPr/>
                    <a:lstStyle/>
                    <a:p>
                      <a:pPr algn="ctr"/>
                      <a:r>
                        <a:rPr lang="en-US" sz="1600" u="none" strike="noStrike">
                          <a:solidFill>
                            <a:schemeClr val="tx1"/>
                          </a:solidFill>
                          <a:effectLst/>
                          <a:hlinkClick r:id="rId4" tooltip="Independent politician"/>
                        </a:rPr>
                        <a:t>Independent</a:t>
                      </a:r>
                      <a:endParaRPr lang="en-US" sz="1600" u="none">
                        <a:solidFill>
                          <a:schemeClr val="tx1"/>
                        </a:solidFill>
                        <a:effectLst/>
                      </a:endParaRPr>
                    </a:p>
                  </a:txBody>
                  <a:tcPr marL="57869" marR="57869" marT="28937" marB="28937"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DDDDDD"/>
                    </a:solidFill>
                  </a:tcPr>
                </a:tc>
                <a:tc vMerge="1">
                  <a:txBody>
                    <a:bodyPr/>
                    <a:lstStyle/>
                    <a:p>
                      <a:endParaRPr lang="en-US"/>
                    </a:p>
                  </a:txBody>
                  <a:tcPr/>
                </a:tc>
                <a:extLst>
                  <a:ext uri="{0D108BD9-81ED-4DB2-BD59-A6C34878D82A}">
                    <a16:rowId xmlns:a16="http://schemas.microsoft.com/office/drawing/2014/main" val="10002"/>
                  </a:ext>
                </a:extLst>
              </a:tr>
              <a:tr h="324634">
                <a:tc>
                  <a:txBody>
                    <a:bodyPr/>
                    <a:lstStyle/>
                    <a:p>
                      <a:r>
                        <a:rPr lang="en-US" sz="1600" b="1" u="none">
                          <a:solidFill>
                            <a:schemeClr val="tx1"/>
                          </a:solidFill>
                          <a:effectLst/>
                        </a:rPr>
                        <a:t>Yea</a:t>
                      </a:r>
                      <a:r>
                        <a:rPr lang="en-US" sz="1600" u="none">
                          <a:solidFill>
                            <a:schemeClr val="tx1"/>
                          </a:solidFill>
                          <a:effectLst/>
                        </a:rPr>
                        <a:t> </a:t>
                      </a: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5F5F5"/>
                    </a:solidFill>
                  </a:tcPr>
                </a:tc>
                <a:tc>
                  <a:txBody>
                    <a:bodyPr/>
                    <a:lstStyle/>
                    <a:p>
                      <a:r>
                        <a:rPr lang="en-US" sz="1600" b="1" u="none" dirty="0">
                          <a:solidFill>
                            <a:schemeClr val="tx1"/>
                          </a:solidFill>
                          <a:effectLst/>
                        </a:rPr>
                        <a:t>5</a:t>
                      </a:r>
                      <a:endParaRPr lang="en-US" sz="1600" u="none" dirty="0">
                        <a:solidFill>
                          <a:schemeClr val="tx1"/>
                        </a:solidFill>
                        <a:effectLst/>
                      </a:endParaRP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b="1" u="none">
                          <a:solidFill>
                            <a:schemeClr val="tx1"/>
                          </a:solidFill>
                          <a:effectLst/>
                        </a:rPr>
                        <a:t>223</a:t>
                      </a:r>
                      <a:endParaRPr lang="en-US" sz="1600" u="none">
                        <a:solidFill>
                          <a:schemeClr val="tx1"/>
                        </a:solidFill>
                        <a:effectLst/>
                      </a:endParaRP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b="1" u="none">
                          <a:solidFill>
                            <a:schemeClr val="tx1"/>
                          </a:solidFill>
                          <a:effectLst/>
                        </a:rPr>
                        <a:t>0</a:t>
                      </a:r>
                      <a:endParaRPr lang="en-US" sz="1600" u="none">
                        <a:solidFill>
                          <a:schemeClr val="tx1"/>
                        </a:solidFill>
                        <a:effectLst/>
                      </a:endParaRP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b="1" u="none">
                          <a:solidFill>
                            <a:schemeClr val="tx1"/>
                          </a:solidFill>
                          <a:effectLst/>
                        </a:rPr>
                        <a:t>228</a:t>
                      </a:r>
                      <a:endParaRPr lang="en-US" sz="1600" u="none">
                        <a:solidFill>
                          <a:schemeClr val="tx1"/>
                        </a:solidFill>
                        <a:effectLst/>
                      </a:endParaRP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5F5F5"/>
                    </a:solidFill>
                  </a:tcPr>
                </a:tc>
                <a:extLst>
                  <a:ext uri="{0D108BD9-81ED-4DB2-BD59-A6C34878D82A}">
                    <a16:rowId xmlns:a16="http://schemas.microsoft.com/office/drawing/2014/main" val="10003"/>
                  </a:ext>
                </a:extLst>
              </a:tr>
              <a:tr h="324634">
                <a:tc>
                  <a:txBody>
                    <a:bodyPr/>
                    <a:lstStyle/>
                    <a:p>
                      <a:r>
                        <a:rPr lang="en-US" sz="1600" u="none">
                          <a:solidFill>
                            <a:schemeClr val="tx1"/>
                          </a:solidFill>
                          <a:effectLst/>
                        </a:rPr>
                        <a:t>Nay</a:t>
                      </a: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5F5F5"/>
                    </a:solidFill>
                  </a:tcPr>
                </a:tc>
                <a:tc>
                  <a:txBody>
                    <a:bodyPr/>
                    <a:lstStyle/>
                    <a:p>
                      <a:r>
                        <a:rPr lang="en-US" sz="1600" u="none">
                          <a:solidFill>
                            <a:schemeClr val="tx1"/>
                          </a:solidFill>
                          <a:effectLst/>
                        </a:rPr>
                        <a:t>200</a:t>
                      </a: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u="none">
                          <a:solidFill>
                            <a:schemeClr val="tx1"/>
                          </a:solidFill>
                          <a:effectLst/>
                        </a:rPr>
                        <a:t>5</a:t>
                      </a: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u="none">
                          <a:solidFill>
                            <a:schemeClr val="tx1"/>
                          </a:solidFill>
                          <a:effectLst/>
                        </a:rPr>
                        <a:t>1</a:t>
                      </a: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u="none">
                          <a:solidFill>
                            <a:schemeClr val="tx1"/>
                          </a:solidFill>
                          <a:effectLst/>
                        </a:rPr>
                        <a:t>206</a:t>
                      </a: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5F5F5"/>
                    </a:solidFill>
                  </a:tcPr>
                </a:tc>
                <a:extLst>
                  <a:ext uri="{0D108BD9-81ED-4DB2-BD59-A6C34878D82A}">
                    <a16:rowId xmlns:a16="http://schemas.microsoft.com/office/drawing/2014/main" val="10004"/>
                  </a:ext>
                </a:extLst>
              </a:tr>
              <a:tr h="324634">
                <a:tc rowSpan="2">
                  <a:txBody>
                    <a:bodyPr/>
                    <a:lstStyle/>
                    <a:p>
                      <a:pPr algn="ctr"/>
                      <a:r>
                        <a:rPr lang="en-US" sz="1600" u="none">
                          <a:solidFill>
                            <a:schemeClr val="tx1"/>
                          </a:solidFill>
                          <a:effectLst/>
                        </a:rPr>
                        <a:t>Second article</a:t>
                      </a:r>
                      <a:br>
                        <a:rPr lang="en-US" sz="1600" u="none">
                          <a:solidFill>
                            <a:schemeClr val="tx1"/>
                          </a:solidFill>
                          <a:effectLst/>
                        </a:rPr>
                      </a:br>
                      <a:r>
                        <a:rPr lang="en-US" sz="1600" u="none">
                          <a:solidFill>
                            <a:schemeClr val="tx1"/>
                          </a:solidFill>
                          <a:effectLst/>
                        </a:rPr>
                        <a:t>(perjury / Jones case)</a:t>
                      </a:r>
                    </a:p>
                  </a:txBody>
                  <a:tcPr marL="57869" marR="57869" marT="28937" marB="28937"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gridSpan="3">
                  <a:txBody>
                    <a:bodyPr/>
                    <a:lstStyle/>
                    <a:p>
                      <a:pPr algn="ctr"/>
                      <a:r>
                        <a:rPr lang="en-US" sz="1600" u="none" dirty="0">
                          <a:solidFill>
                            <a:schemeClr val="tx1"/>
                          </a:solidFill>
                          <a:effectLst/>
                        </a:rPr>
                        <a:t>Party</a:t>
                      </a:r>
                    </a:p>
                  </a:txBody>
                  <a:tcPr marL="57869" marR="57869" marT="28937" marB="28937"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hMerge="1">
                  <a:txBody>
                    <a:bodyPr/>
                    <a:lstStyle/>
                    <a:p>
                      <a:endParaRPr lang="en-US"/>
                    </a:p>
                  </a:txBody>
                  <a:tcPr/>
                </a:tc>
                <a:tc hMerge="1">
                  <a:txBody>
                    <a:bodyPr/>
                    <a:lstStyle/>
                    <a:p>
                      <a:endParaRPr lang="en-US"/>
                    </a:p>
                  </a:txBody>
                  <a:tcPr/>
                </a:tc>
                <a:tc rowSpan="2">
                  <a:txBody>
                    <a:bodyPr/>
                    <a:lstStyle/>
                    <a:p>
                      <a:pPr algn="ctr"/>
                      <a:r>
                        <a:rPr lang="en-US" sz="1600" u="none" dirty="0">
                          <a:solidFill>
                            <a:schemeClr val="tx1"/>
                          </a:solidFill>
                          <a:effectLst/>
                        </a:rPr>
                        <a:t>Total votes</a:t>
                      </a:r>
                    </a:p>
                  </a:txBody>
                  <a:tcPr marL="57869" marR="57869" marT="28937" marB="28937"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0005"/>
                  </a:ext>
                </a:extLst>
              </a:tr>
              <a:tr h="524727">
                <a:tc vMerge="1">
                  <a:txBody>
                    <a:bodyPr/>
                    <a:lstStyle/>
                    <a:p>
                      <a:endParaRPr lang="en-US"/>
                    </a:p>
                  </a:txBody>
                  <a:tcPr/>
                </a:tc>
                <a:tc>
                  <a:txBody>
                    <a:bodyPr/>
                    <a:lstStyle/>
                    <a:p>
                      <a:pPr algn="ctr"/>
                      <a:r>
                        <a:rPr lang="en-US" sz="1600" u="none" strike="noStrike" dirty="0">
                          <a:solidFill>
                            <a:schemeClr val="tx1"/>
                          </a:solidFill>
                          <a:effectLst/>
                          <a:hlinkClick r:id="rId2" tooltip="Democratic Party (United States)"/>
                        </a:rPr>
                        <a:t>Democratic</a:t>
                      </a:r>
                      <a:endParaRPr lang="en-US" sz="1600" u="none" dirty="0">
                        <a:solidFill>
                          <a:schemeClr val="tx1"/>
                        </a:solidFill>
                        <a:effectLst/>
                      </a:endParaRPr>
                    </a:p>
                  </a:txBody>
                  <a:tcPr marL="57869" marR="57869" marT="28937" marB="28937"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B0CEFF"/>
                    </a:solidFill>
                  </a:tcPr>
                </a:tc>
                <a:tc>
                  <a:txBody>
                    <a:bodyPr/>
                    <a:lstStyle/>
                    <a:p>
                      <a:pPr algn="ctr"/>
                      <a:r>
                        <a:rPr lang="en-US" sz="1600" u="none" strike="noStrike">
                          <a:solidFill>
                            <a:schemeClr val="tx1"/>
                          </a:solidFill>
                          <a:effectLst/>
                          <a:hlinkClick r:id="rId3" tooltip="Republican Party (United States)"/>
                        </a:rPr>
                        <a:t>Republican</a:t>
                      </a:r>
                      <a:endParaRPr lang="en-US" sz="1600" u="none">
                        <a:solidFill>
                          <a:schemeClr val="tx1"/>
                        </a:solidFill>
                        <a:effectLst/>
                      </a:endParaRPr>
                    </a:p>
                  </a:txBody>
                  <a:tcPr marL="57869" marR="57869" marT="28937" marB="28937"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B6B6"/>
                    </a:solidFill>
                  </a:tcPr>
                </a:tc>
                <a:tc>
                  <a:txBody>
                    <a:bodyPr/>
                    <a:lstStyle/>
                    <a:p>
                      <a:pPr algn="ctr"/>
                      <a:r>
                        <a:rPr lang="en-US" sz="1600" u="none" strike="noStrike">
                          <a:solidFill>
                            <a:schemeClr val="tx1"/>
                          </a:solidFill>
                          <a:effectLst/>
                          <a:hlinkClick r:id="rId4" tooltip="Independent politician"/>
                        </a:rPr>
                        <a:t>Independent</a:t>
                      </a:r>
                      <a:endParaRPr lang="en-US" sz="1600" u="none">
                        <a:solidFill>
                          <a:schemeClr val="tx1"/>
                        </a:solidFill>
                        <a:effectLst/>
                      </a:endParaRPr>
                    </a:p>
                  </a:txBody>
                  <a:tcPr marL="57869" marR="57869" marT="28937" marB="28937"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DDDDDD"/>
                    </a:solidFill>
                  </a:tcPr>
                </a:tc>
                <a:tc vMerge="1">
                  <a:txBody>
                    <a:bodyPr/>
                    <a:lstStyle/>
                    <a:p>
                      <a:endParaRPr lang="en-US"/>
                    </a:p>
                  </a:txBody>
                  <a:tcPr/>
                </a:tc>
                <a:extLst>
                  <a:ext uri="{0D108BD9-81ED-4DB2-BD59-A6C34878D82A}">
                    <a16:rowId xmlns:a16="http://schemas.microsoft.com/office/drawing/2014/main" val="10006"/>
                  </a:ext>
                </a:extLst>
              </a:tr>
              <a:tr h="324634">
                <a:tc>
                  <a:txBody>
                    <a:bodyPr/>
                    <a:lstStyle/>
                    <a:p>
                      <a:r>
                        <a:rPr lang="en-US" sz="1600" u="none">
                          <a:solidFill>
                            <a:schemeClr val="tx1"/>
                          </a:solidFill>
                          <a:effectLst/>
                        </a:rPr>
                        <a:t>Yea</a:t>
                      </a: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5F5F5"/>
                    </a:solidFill>
                  </a:tcPr>
                </a:tc>
                <a:tc>
                  <a:txBody>
                    <a:bodyPr/>
                    <a:lstStyle/>
                    <a:p>
                      <a:r>
                        <a:rPr lang="en-US" sz="1600" u="none">
                          <a:solidFill>
                            <a:schemeClr val="tx1"/>
                          </a:solidFill>
                          <a:effectLst/>
                        </a:rPr>
                        <a:t>5</a:t>
                      </a: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u="none">
                          <a:solidFill>
                            <a:schemeClr val="tx1"/>
                          </a:solidFill>
                          <a:effectLst/>
                        </a:rPr>
                        <a:t>200</a:t>
                      </a: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u="none">
                          <a:solidFill>
                            <a:schemeClr val="tx1"/>
                          </a:solidFill>
                          <a:effectLst/>
                        </a:rPr>
                        <a:t>0</a:t>
                      </a: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u="none">
                          <a:solidFill>
                            <a:schemeClr val="tx1"/>
                          </a:solidFill>
                          <a:effectLst/>
                        </a:rPr>
                        <a:t>205</a:t>
                      </a: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5F5F5"/>
                    </a:solidFill>
                  </a:tcPr>
                </a:tc>
                <a:extLst>
                  <a:ext uri="{0D108BD9-81ED-4DB2-BD59-A6C34878D82A}">
                    <a16:rowId xmlns:a16="http://schemas.microsoft.com/office/drawing/2014/main" val="10007"/>
                  </a:ext>
                </a:extLst>
              </a:tr>
              <a:tr h="324634">
                <a:tc>
                  <a:txBody>
                    <a:bodyPr/>
                    <a:lstStyle/>
                    <a:p>
                      <a:r>
                        <a:rPr lang="en-US" sz="1600" b="1" u="none">
                          <a:solidFill>
                            <a:schemeClr val="tx1"/>
                          </a:solidFill>
                          <a:effectLst/>
                        </a:rPr>
                        <a:t>Nay</a:t>
                      </a:r>
                      <a:r>
                        <a:rPr lang="en-US" sz="1600" u="none">
                          <a:solidFill>
                            <a:schemeClr val="tx1"/>
                          </a:solidFill>
                          <a:effectLst/>
                        </a:rPr>
                        <a:t> </a:t>
                      </a: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5F5F5"/>
                    </a:solidFill>
                  </a:tcPr>
                </a:tc>
                <a:tc>
                  <a:txBody>
                    <a:bodyPr/>
                    <a:lstStyle/>
                    <a:p>
                      <a:r>
                        <a:rPr lang="en-US" sz="1600" b="1" u="none" dirty="0">
                          <a:solidFill>
                            <a:schemeClr val="tx1"/>
                          </a:solidFill>
                          <a:effectLst/>
                        </a:rPr>
                        <a:t>200</a:t>
                      </a:r>
                      <a:endParaRPr lang="en-US" sz="1600" u="none" dirty="0">
                        <a:solidFill>
                          <a:schemeClr val="tx1"/>
                        </a:solidFill>
                        <a:effectLst/>
                      </a:endParaRP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b="1" u="none">
                          <a:solidFill>
                            <a:schemeClr val="tx1"/>
                          </a:solidFill>
                          <a:effectLst/>
                        </a:rPr>
                        <a:t>28</a:t>
                      </a:r>
                      <a:endParaRPr lang="en-US" sz="1600" u="none">
                        <a:solidFill>
                          <a:schemeClr val="tx1"/>
                        </a:solidFill>
                        <a:effectLst/>
                      </a:endParaRP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b="1" u="none">
                          <a:solidFill>
                            <a:schemeClr val="tx1"/>
                          </a:solidFill>
                          <a:effectLst/>
                        </a:rPr>
                        <a:t>1</a:t>
                      </a:r>
                      <a:endParaRPr lang="en-US" sz="1600" u="none">
                        <a:solidFill>
                          <a:schemeClr val="tx1"/>
                        </a:solidFill>
                        <a:effectLst/>
                      </a:endParaRP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b="1" u="none">
                          <a:solidFill>
                            <a:schemeClr val="tx1"/>
                          </a:solidFill>
                          <a:effectLst/>
                        </a:rPr>
                        <a:t>229</a:t>
                      </a:r>
                      <a:endParaRPr lang="en-US" sz="1600" u="none">
                        <a:solidFill>
                          <a:schemeClr val="tx1"/>
                        </a:solidFill>
                        <a:effectLst/>
                      </a:endParaRP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5F5F5"/>
                    </a:solidFill>
                  </a:tcPr>
                </a:tc>
                <a:extLst>
                  <a:ext uri="{0D108BD9-81ED-4DB2-BD59-A6C34878D82A}">
                    <a16:rowId xmlns:a16="http://schemas.microsoft.com/office/drawing/2014/main" val="10008"/>
                  </a:ext>
                </a:extLst>
              </a:tr>
              <a:tr h="324634">
                <a:tc rowSpan="2">
                  <a:txBody>
                    <a:bodyPr/>
                    <a:lstStyle/>
                    <a:p>
                      <a:pPr algn="ctr"/>
                      <a:r>
                        <a:rPr lang="en-US" sz="1600" u="none">
                          <a:solidFill>
                            <a:schemeClr val="tx1"/>
                          </a:solidFill>
                          <a:effectLst/>
                        </a:rPr>
                        <a:t>Third article</a:t>
                      </a:r>
                      <a:br>
                        <a:rPr lang="en-US" sz="1600" u="none">
                          <a:solidFill>
                            <a:schemeClr val="tx1"/>
                          </a:solidFill>
                          <a:effectLst/>
                        </a:rPr>
                      </a:br>
                      <a:r>
                        <a:rPr lang="en-US" sz="1600" u="none">
                          <a:solidFill>
                            <a:schemeClr val="tx1"/>
                          </a:solidFill>
                          <a:effectLst/>
                        </a:rPr>
                        <a:t>(obstruction of justice)</a:t>
                      </a:r>
                    </a:p>
                  </a:txBody>
                  <a:tcPr marL="57869" marR="57869" marT="28937" marB="28937"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gridSpan="3">
                  <a:txBody>
                    <a:bodyPr/>
                    <a:lstStyle/>
                    <a:p>
                      <a:pPr algn="ctr"/>
                      <a:r>
                        <a:rPr lang="en-US" sz="1600" u="none">
                          <a:solidFill>
                            <a:schemeClr val="tx1"/>
                          </a:solidFill>
                          <a:effectLst/>
                        </a:rPr>
                        <a:t>Party</a:t>
                      </a:r>
                    </a:p>
                  </a:txBody>
                  <a:tcPr marL="57869" marR="57869" marT="28937" marB="28937"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hMerge="1">
                  <a:txBody>
                    <a:bodyPr/>
                    <a:lstStyle/>
                    <a:p>
                      <a:endParaRPr lang="en-US"/>
                    </a:p>
                  </a:txBody>
                  <a:tcPr/>
                </a:tc>
                <a:tc hMerge="1">
                  <a:txBody>
                    <a:bodyPr/>
                    <a:lstStyle/>
                    <a:p>
                      <a:endParaRPr lang="en-US"/>
                    </a:p>
                  </a:txBody>
                  <a:tcPr/>
                </a:tc>
                <a:tc rowSpan="2">
                  <a:txBody>
                    <a:bodyPr/>
                    <a:lstStyle/>
                    <a:p>
                      <a:pPr algn="ctr"/>
                      <a:r>
                        <a:rPr lang="en-US" sz="1600" u="none" dirty="0">
                          <a:solidFill>
                            <a:schemeClr val="tx1"/>
                          </a:solidFill>
                          <a:effectLst/>
                        </a:rPr>
                        <a:t>Total votes</a:t>
                      </a:r>
                    </a:p>
                  </a:txBody>
                  <a:tcPr marL="57869" marR="57869" marT="28937" marB="28937"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0009"/>
                  </a:ext>
                </a:extLst>
              </a:tr>
              <a:tr h="524727">
                <a:tc vMerge="1">
                  <a:txBody>
                    <a:bodyPr/>
                    <a:lstStyle/>
                    <a:p>
                      <a:endParaRPr lang="en-US"/>
                    </a:p>
                  </a:txBody>
                  <a:tcPr/>
                </a:tc>
                <a:tc>
                  <a:txBody>
                    <a:bodyPr/>
                    <a:lstStyle/>
                    <a:p>
                      <a:pPr algn="ctr"/>
                      <a:r>
                        <a:rPr lang="en-US" sz="1600" u="none" strike="noStrike">
                          <a:solidFill>
                            <a:schemeClr val="tx1"/>
                          </a:solidFill>
                          <a:effectLst/>
                          <a:hlinkClick r:id="rId2" tooltip="Democratic Party (United States)"/>
                        </a:rPr>
                        <a:t>Democratic</a:t>
                      </a:r>
                      <a:endParaRPr lang="en-US" sz="1600" u="none">
                        <a:solidFill>
                          <a:schemeClr val="tx1"/>
                        </a:solidFill>
                        <a:effectLst/>
                      </a:endParaRPr>
                    </a:p>
                  </a:txBody>
                  <a:tcPr marL="57869" marR="57869" marT="28937" marB="28937"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B0CEFF"/>
                    </a:solidFill>
                  </a:tcPr>
                </a:tc>
                <a:tc>
                  <a:txBody>
                    <a:bodyPr/>
                    <a:lstStyle/>
                    <a:p>
                      <a:pPr algn="ctr"/>
                      <a:r>
                        <a:rPr lang="en-US" sz="1600" u="none" strike="noStrike">
                          <a:solidFill>
                            <a:schemeClr val="tx1"/>
                          </a:solidFill>
                          <a:effectLst/>
                          <a:hlinkClick r:id="rId3"/>
                        </a:rPr>
                        <a:t>Republican</a:t>
                      </a:r>
                      <a:endParaRPr lang="en-US" sz="1600" u="none">
                        <a:solidFill>
                          <a:schemeClr val="tx1"/>
                        </a:solidFill>
                        <a:effectLst/>
                      </a:endParaRPr>
                    </a:p>
                  </a:txBody>
                  <a:tcPr marL="57869" marR="57869" marT="28937" marB="28937"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B6B6"/>
                    </a:solidFill>
                  </a:tcPr>
                </a:tc>
                <a:tc>
                  <a:txBody>
                    <a:bodyPr/>
                    <a:lstStyle/>
                    <a:p>
                      <a:pPr algn="ctr"/>
                      <a:r>
                        <a:rPr lang="en-US" sz="1600" u="none" strike="noStrike">
                          <a:solidFill>
                            <a:schemeClr val="tx1"/>
                          </a:solidFill>
                          <a:effectLst/>
                          <a:hlinkClick r:id="rId4" tooltip="Independent politician"/>
                        </a:rPr>
                        <a:t>Independent</a:t>
                      </a:r>
                      <a:endParaRPr lang="en-US" sz="1600" u="none">
                        <a:solidFill>
                          <a:schemeClr val="tx1"/>
                        </a:solidFill>
                        <a:effectLst/>
                      </a:endParaRPr>
                    </a:p>
                  </a:txBody>
                  <a:tcPr marL="57869" marR="57869" marT="28937" marB="28937"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DDDDDD"/>
                    </a:solidFill>
                  </a:tcPr>
                </a:tc>
                <a:tc vMerge="1">
                  <a:txBody>
                    <a:bodyPr/>
                    <a:lstStyle/>
                    <a:p>
                      <a:endParaRPr lang="en-US"/>
                    </a:p>
                  </a:txBody>
                  <a:tcPr/>
                </a:tc>
                <a:extLst>
                  <a:ext uri="{0D108BD9-81ED-4DB2-BD59-A6C34878D82A}">
                    <a16:rowId xmlns:a16="http://schemas.microsoft.com/office/drawing/2014/main" val="10010"/>
                  </a:ext>
                </a:extLst>
              </a:tr>
              <a:tr h="324634">
                <a:tc>
                  <a:txBody>
                    <a:bodyPr/>
                    <a:lstStyle/>
                    <a:p>
                      <a:r>
                        <a:rPr lang="en-US" sz="1600" b="1" u="none">
                          <a:solidFill>
                            <a:schemeClr val="tx1"/>
                          </a:solidFill>
                          <a:effectLst/>
                        </a:rPr>
                        <a:t>Yea</a:t>
                      </a:r>
                      <a:r>
                        <a:rPr lang="en-US" sz="1600" u="none">
                          <a:solidFill>
                            <a:schemeClr val="tx1"/>
                          </a:solidFill>
                          <a:effectLst/>
                        </a:rPr>
                        <a:t> </a:t>
                      </a: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5F5F5"/>
                    </a:solidFill>
                  </a:tcPr>
                </a:tc>
                <a:tc>
                  <a:txBody>
                    <a:bodyPr/>
                    <a:lstStyle/>
                    <a:p>
                      <a:r>
                        <a:rPr lang="en-US" sz="1600" b="1" u="none">
                          <a:solidFill>
                            <a:schemeClr val="tx1"/>
                          </a:solidFill>
                          <a:effectLst/>
                        </a:rPr>
                        <a:t>5</a:t>
                      </a:r>
                      <a:endParaRPr lang="en-US" sz="1600" u="none">
                        <a:solidFill>
                          <a:schemeClr val="tx1"/>
                        </a:solidFill>
                        <a:effectLst/>
                      </a:endParaRP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b="1" u="none">
                          <a:solidFill>
                            <a:schemeClr val="tx1"/>
                          </a:solidFill>
                          <a:effectLst/>
                        </a:rPr>
                        <a:t>216</a:t>
                      </a:r>
                      <a:endParaRPr lang="en-US" sz="1600" u="none">
                        <a:solidFill>
                          <a:schemeClr val="tx1"/>
                        </a:solidFill>
                        <a:effectLst/>
                      </a:endParaRP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b="1" u="none">
                          <a:solidFill>
                            <a:schemeClr val="tx1"/>
                          </a:solidFill>
                          <a:effectLst/>
                        </a:rPr>
                        <a:t>0</a:t>
                      </a:r>
                      <a:endParaRPr lang="en-US" sz="1600" u="none">
                        <a:solidFill>
                          <a:schemeClr val="tx1"/>
                        </a:solidFill>
                        <a:effectLst/>
                      </a:endParaRP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b="1" u="none">
                          <a:solidFill>
                            <a:schemeClr val="tx1"/>
                          </a:solidFill>
                          <a:effectLst/>
                        </a:rPr>
                        <a:t>221</a:t>
                      </a:r>
                      <a:endParaRPr lang="en-US" sz="1600" u="none">
                        <a:solidFill>
                          <a:schemeClr val="tx1"/>
                        </a:solidFill>
                        <a:effectLst/>
                      </a:endParaRP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5F5F5"/>
                    </a:solidFill>
                  </a:tcPr>
                </a:tc>
                <a:extLst>
                  <a:ext uri="{0D108BD9-81ED-4DB2-BD59-A6C34878D82A}">
                    <a16:rowId xmlns:a16="http://schemas.microsoft.com/office/drawing/2014/main" val="10011"/>
                  </a:ext>
                </a:extLst>
              </a:tr>
              <a:tr h="324634">
                <a:tc>
                  <a:txBody>
                    <a:bodyPr/>
                    <a:lstStyle/>
                    <a:p>
                      <a:r>
                        <a:rPr lang="en-US" sz="1600" u="none">
                          <a:solidFill>
                            <a:schemeClr val="tx1"/>
                          </a:solidFill>
                          <a:effectLst/>
                        </a:rPr>
                        <a:t>Nay</a:t>
                      </a: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5F5F5"/>
                    </a:solidFill>
                  </a:tcPr>
                </a:tc>
                <a:tc>
                  <a:txBody>
                    <a:bodyPr/>
                    <a:lstStyle/>
                    <a:p>
                      <a:r>
                        <a:rPr lang="en-US" sz="1600" u="none">
                          <a:solidFill>
                            <a:schemeClr val="tx1"/>
                          </a:solidFill>
                          <a:effectLst/>
                        </a:rPr>
                        <a:t>199</a:t>
                      </a: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u="none">
                          <a:solidFill>
                            <a:schemeClr val="tx1"/>
                          </a:solidFill>
                          <a:effectLst/>
                        </a:rPr>
                        <a:t>12</a:t>
                      </a: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u="none">
                          <a:solidFill>
                            <a:schemeClr val="tx1"/>
                          </a:solidFill>
                          <a:effectLst/>
                        </a:rPr>
                        <a:t>1</a:t>
                      </a: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u="none">
                          <a:solidFill>
                            <a:schemeClr val="tx1"/>
                          </a:solidFill>
                          <a:effectLst/>
                        </a:rPr>
                        <a:t>212</a:t>
                      </a: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5F5F5"/>
                    </a:solidFill>
                  </a:tcPr>
                </a:tc>
                <a:extLst>
                  <a:ext uri="{0D108BD9-81ED-4DB2-BD59-A6C34878D82A}">
                    <a16:rowId xmlns:a16="http://schemas.microsoft.com/office/drawing/2014/main" val="10012"/>
                  </a:ext>
                </a:extLst>
              </a:tr>
              <a:tr h="324634">
                <a:tc rowSpan="2">
                  <a:txBody>
                    <a:bodyPr/>
                    <a:lstStyle/>
                    <a:p>
                      <a:pPr algn="ctr"/>
                      <a:r>
                        <a:rPr lang="en-US" sz="1600" u="none">
                          <a:solidFill>
                            <a:schemeClr val="tx1"/>
                          </a:solidFill>
                          <a:effectLst/>
                        </a:rPr>
                        <a:t>Fourth article</a:t>
                      </a:r>
                      <a:br>
                        <a:rPr lang="en-US" sz="1600" u="none">
                          <a:solidFill>
                            <a:schemeClr val="tx1"/>
                          </a:solidFill>
                          <a:effectLst/>
                        </a:rPr>
                      </a:br>
                      <a:r>
                        <a:rPr lang="en-US" sz="1600" u="none">
                          <a:solidFill>
                            <a:schemeClr val="tx1"/>
                          </a:solidFill>
                          <a:effectLst/>
                        </a:rPr>
                        <a:t>(abuse of power)</a:t>
                      </a:r>
                    </a:p>
                  </a:txBody>
                  <a:tcPr marL="57869" marR="57869" marT="28937" marB="28937"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gridSpan="3">
                  <a:txBody>
                    <a:bodyPr/>
                    <a:lstStyle/>
                    <a:p>
                      <a:pPr algn="ctr"/>
                      <a:r>
                        <a:rPr lang="en-US" sz="1600" u="none">
                          <a:solidFill>
                            <a:schemeClr val="tx1"/>
                          </a:solidFill>
                          <a:effectLst/>
                        </a:rPr>
                        <a:t>Party</a:t>
                      </a:r>
                    </a:p>
                  </a:txBody>
                  <a:tcPr marL="57869" marR="57869" marT="28937" marB="28937"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hMerge="1">
                  <a:txBody>
                    <a:bodyPr/>
                    <a:lstStyle/>
                    <a:p>
                      <a:endParaRPr lang="en-US"/>
                    </a:p>
                  </a:txBody>
                  <a:tcPr/>
                </a:tc>
                <a:tc hMerge="1">
                  <a:txBody>
                    <a:bodyPr/>
                    <a:lstStyle/>
                    <a:p>
                      <a:endParaRPr lang="en-US"/>
                    </a:p>
                  </a:txBody>
                  <a:tcPr/>
                </a:tc>
                <a:tc rowSpan="2">
                  <a:txBody>
                    <a:bodyPr/>
                    <a:lstStyle/>
                    <a:p>
                      <a:pPr algn="ctr"/>
                      <a:r>
                        <a:rPr lang="en-US" sz="1600" u="none" dirty="0">
                          <a:solidFill>
                            <a:schemeClr val="tx1"/>
                          </a:solidFill>
                          <a:effectLst/>
                        </a:rPr>
                        <a:t>Total votes</a:t>
                      </a:r>
                    </a:p>
                  </a:txBody>
                  <a:tcPr marL="57869" marR="57869" marT="28937" marB="28937"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0013"/>
                  </a:ext>
                </a:extLst>
              </a:tr>
              <a:tr h="471019">
                <a:tc vMerge="1">
                  <a:txBody>
                    <a:bodyPr/>
                    <a:lstStyle/>
                    <a:p>
                      <a:endParaRPr lang="en-US"/>
                    </a:p>
                  </a:txBody>
                  <a:tcPr/>
                </a:tc>
                <a:tc>
                  <a:txBody>
                    <a:bodyPr/>
                    <a:lstStyle/>
                    <a:p>
                      <a:pPr algn="ctr"/>
                      <a:r>
                        <a:rPr lang="en-US" sz="1600" u="none" strike="noStrike">
                          <a:solidFill>
                            <a:schemeClr val="tx1"/>
                          </a:solidFill>
                          <a:effectLst/>
                          <a:hlinkClick r:id="rId2" tooltip="Democratic Party (United States)"/>
                        </a:rPr>
                        <a:t>Democratic</a:t>
                      </a:r>
                      <a:endParaRPr lang="en-US" sz="1600" u="none">
                        <a:solidFill>
                          <a:schemeClr val="tx1"/>
                        </a:solidFill>
                        <a:effectLst/>
                      </a:endParaRPr>
                    </a:p>
                  </a:txBody>
                  <a:tcPr marL="57869" marR="57869" marT="28937" marB="28937"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B0CEFF"/>
                    </a:solidFill>
                  </a:tcPr>
                </a:tc>
                <a:tc>
                  <a:txBody>
                    <a:bodyPr/>
                    <a:lstStyle/>
                    <a:p>
                      <a:pPr algn="ctr"/>
                      <a:r>
                        <a:rPr lang="en-US" sz="1600" u="none" strike="noStrike">
                          <a:solidFill>
                            <a:schemeClr val="tx1"/>
                          </a:solidFill>
                          <a:effectLst/>
                          <a:hlinkClick r:id="rId3" tooltip="Republican Party (United States)"/>
                        </a:rPr>
                        <a:t>Republican</a:t>
                      </a:r>
                      <a:endParaRPr lang="en-US" sz="1600" u="none">
                        <a:solidFill>
                          <a:schemeClr val="tx1"/>
                        </a:solidFill>
                        <a:effectLst/>
                      </a:endParaRPr>
                    </a:p>
                  </a:txBody>
                  <a:tcPr marL="57869" marR="57869" marT="28937" marB="28937"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B6B6"/>
                    </a:solidFill>
                  </a:tcPr>
                </a:tc>
                <a:tc>
                  <a:txBody>
                    <a:bodyPr/>
                    <a:lstStyle/>
                    <a:p>
                      <a:pPr algn="ctr"/>
                      <a:r>
                        <a:rPr lang="en-US" sz="1600" u="none" strike="noStrike">
                          <a:solidFill>
                            <a:schemeClr val="tx1"/>
                          </a:solidFill>
                          <a:effectLst/>
                          <a:hlinkClick r:id="rId4" tooltip="Independent politician"/>
                        </a:rPr>
                        <a:t>Independent</a:t>
                      </a:r>
                      <a:endParaRPr lang="en-US" sz="1600" u="none">
                        <a:solidFill>
                          <a:schemeClr val="tx1"/>
                        </a:solidFill>
                        <a:effectLst/>
                      </a:endParaRPr>
                    </a:p>
                  </a:txBody>
                  <a:tcPr marL="57869" marR="57869" marT="28937" marB="28937"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DDDDDD"/>
                    </a:solidFill>
                  </a:tcPr>
                </a:tc>
                <a:tc vMerge="1">
                  <a:txBody>
                    <a:bodyPr/>
                    <a:lstStyle/>
                    <a:p>
                      <a:endParaRPr lang="en-US"/>
                    </a:p>
                  </a:txBody>
                  <a:tcPr/>
                </a:tc>
                <a:extLst>
                  <a:ext uri="{0D108BD9-81ED-4DB2-BD59-A6C34878D82A}">
                    <a16:rowId xmlns:a16="http://schemas.microsoft.com/office/drawing/2014/main" val="10014"/>
                  </a:ext>
                </a:extLst>
              </a:tr>
              <a:tr h="324634">
                <a:tc>
                  <a:txBody>
                    <a:bodyPr/>
                    <a:lstStyle/>
                    <a:p>
                      <a:r>
                        <a:rPr lang="en-US" sz="1600" u="none">
                          <a:solidFill>
                            <a:schemeClr val="tx1"/>
                          </a:solidFill>
                          <a:effectLst/>
                        </a:rPr>
                        <a:t>Yea</a:t>
                      </a: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5F5F5"/>
                    </a:solidFill>
                  </a:tcPr>
                </a:tc>
                <a:tc>
                  <a:txBody>
                    <a:bodyPr/>
                    <a:lstStyle/>
                    <a:p>
                      <a:r>
                        <a:rPr lang="en-US" sz="1600" u="none">
                          <a:solidFill>
                            <a:schemeClr val="tx1"/>
                          </a:solidFill>
                          <a:effectLst/>
                        </a:rPr>
                        <a:t>1</a:t>
                      </a: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u="none">
                          <a:solidFill>
                            <a:schemeClr val="tx1"/>
                          </a:solidFill>
                          <a:effectLst/>
                        </a:rPr>
                        <a:t>147</a:t>
                      </a: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u="none">
                          <a:solidFill>
                            <a:schemeClr val="tx1"/>
                          </a:solidFill>
                          <a:effectLst/>
                        </a:rPr>
                        <a:t>0</a:t>
                      </a: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u="none">
                          <a:solidFill>
                            <a:schemeClr val="tx1"/>
                          </a:solidFill>
                          <a:effectLst/>
                        </a:rPr>
                        <a:t>148</a:t>
                      </a: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5F5F5"/>
                    </a:solidFill>
                  </a:tcPr>
                </a:tc>
                <a:extLst>
                  <a:ext uri="{0D108BD9-81ED-4DB2-BD59-A6C34878D82A}">
                    <a16:rowId xmlns:a16="http://schemas.microsoft.com/office/drawing/2014/main" val="10015"/>
                  </a:ext>
                </a:extLst>
              </a:tr>
              <a:tr h="324634">
                <a:tc>
                  <a:txBody>
                    <a:bodyPr/>
                    <a:lstStyle/>
                    <a:p>
                      <a:r>
                        <a:rPr lang="en-US" sz="1600" b="1" u="none">
                          <a:solidFill>
                            <a:schemeClr val="tx1"/>
                          </a:solidFill>
                          <a:effectLst/>
                        </a:rPr>
                        <a:t>Nay</a:t>
                      </a:r>
                      <a:r>
                        <a:rPr lang="en-US" sz="1600" u="none">
                          <a:solidFill>
                            <a:schemeClr val="tx1"/>
                          </a:solidFill>
                          <a:effectLst/>
                        </a:rPr>
                        <a:t> </a:t>
                      </a: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5F5F5"/>
                    </a:solidFill>
                  </a:tcPr>
                </a:tc>
                <a:tc>
                  <a:txBody>
                    <a:bodyPr/>
                    <a:lstStyle/>
                    <a:p>
                      <a:r>
                        <a:rPr lang="en-US" sz="1600" b="1" u="none">
                          <a:solidFill>
                            <a:schemeClr val="tx1"/>
                          </a:solidFill>
                          <a:effectLst/>
                        </a:rPr>
                        <a:t>203</a:t>
                      </a:r>
                      <a:endParaRPr lang="en-US" sz="1600" u="none">
                        <a:solidFill>
                          <a:schemeClr val="tx1"/>
                        </a:solidFill>
                        <a:effectLst/>
                      </a:endParaRP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b="1" u="none">
                          <a:solidFill>
                            <a:schemeClr val="tx1"/>
                          </a:solidFill>
                          <a:effectLst/>
                        </a:rPr>
                        <a:t>81</a:t>
                      </a:r>
                      <a:endParaRPr lang="en-US" sz="1600" u="none">
                        <a:solidFill>
                          <a:schemeClr val="tx1"/>
                        </a:solidFill>
                        <a:effectLst/>
                      </a:endParaRP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b="1" u="none">
                          <a:solidFill>
                            <a:schemeClr val="tx1"/>
                          </a:solidFill>
                          <a:effectLst/>
                        </a:rPr>
                        <a:t>1</a:t>
                      </a:r>
                      <a:endParaRPr lang="en-US" sz="1600" u="none">
                        <a:solidFill>
                          <a:schemeClr val="tx1"/>
                        </a:solidFill>
                        <a:effectLst/>
                      </a:endParaRP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b="1" u="none" dirty="0">
                          <a:solidFill>
                            <a:schemeClr val="tx1"/>
                          </a:solidFill>
                          <a:effectLst/>
                        </a:rPr>
                        <a:t>285</a:t>
                      </a:r>
                      <a:endParaRPr lang="en-US" sz="1600" u="none" dirty="0">
                        <a:solidFill>
                          <a:schemeClr val="tx1"/>
                        </a:solidFill>
                        <a:effectLst/>
                      </a:endParaRPr>
                    </a:p>
                  </a:txBody>
                  <a:tcPr marL="57869" marR="57869" marT="28937" marB="2893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5F5F5"/>
                    </a:solid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EC287-D797-48E8-9F1B-39E0EEBE7379}"/>
              </a:ext>
            </a:extLst>
          </p:cNvPr>
          <p:cNvSpPr>
            <a:spLocks noGrp="1"/>
          </p:cNvSpPr>
          <p:nvPr>
            <p:ph type="title"/>
          </p:nvPr>
        </p:nvSpPr>
        <p:spPr/>
        <p:txBody>
          <a:bodyPr/>
          <a:lstStyle/>
          <a:p>
            <a:pPr>
              <a:defRPr/>
            </a:pPr>
            <a:endParaRPr lang="en-US"/>
          </a:p>
        </p:txBody>
      </p:sp>
      <p:graphicFrame>
        <p:nvGraphicFramePr>
          <p:cNvPr id="4" name="Content Placeholder 3">
            <a:extLst>
              <a:ext uri="{FF2B5EF4-FFF2-40B4-BE49-F238E27FC236}">
                <a16:creationId xmlns:a16="http://schemas.microsoft.com/office/drawing/2014/main" id="{D1456AA1-85FB-48DB-90EA-4825D694026A}"/>
              </a:ext>
            </a:extLst>
          </p:cNvPr>
          <p:cNvGraphicFramePr>
            <a:graphicFrameLocks noGrp="1"/>
          </p:cNvGraphicFramePr>
          <p:nvPr>
            <p:ph sz="quarter" idx="1"/>
          </p:nvPr>
        </p:nvGraphicFramePr>
        <p:xfrm>
          <a:off x="152400" y="152400"/>
          <a:ext cx="8869363" cy="6553200"/>
        </p:xfrm>
        <a:graphic>
          <a:graphicData uri="http://schemas.openxmlformats.org/drawingml/2006/table">
            <a:tbl>
              <a:tblPr/>
              <a:tblGrid>
                <a:gridCol w="2217341">
                  <a:extLst>
                    <a:ext uri="{9D8B030D-6E8A-4147-A177-3AD203B41FA5}">
                      <a16:colId xmlns:a16="http://schemas.microsoft.com/office/drawing/2014/main" val="20000"/>
                    </a:ext>
                  </a:extLst>
                </a:gridCol>
                <a:gridCol w="2217341">
                  <a:extLst>
                    <a:ext uri="{9D8B030D-6E8A-4147-A177-3AD203B41FA5}">
                      <a16:colId xmlns:a16="http://schemas.microsoft.com/office/drawing/2014/main" val="20001"/>
                    </a:ext>
                  </a:extLst>
                </a:gridCol>
                <a:gridCol w="2217341">
                  <a:extLst>
                    <a:ext uri="{9D8B030D-6E8A-4147-A177-3AD203B41FA5}">
                      <a16:colId xmlns:a16="http://schemas.microsoft.com/office/drawing/2014/main" val="20002"/>
                    </a:ext>
                  </a:extLst>
                </a:gridCol>
                <a:gridCol w="2217341">
                  <a:extLst>
                    <a:ext uri="{9D8B030D-6E8A-4147-A177-3AD203B41FA5}">
                      <a16:colId xmlns:a16="http://schemas.microsoft.com/office/drawing/2014/main" val="20003"/>
                    </a:ext>
                  </a:extLst>
                </a:gridCol>
              </a:tblGrid>
              <a:tr h="1066875">
                <a:tc gridSpan="4">
                  <a:txBody>
                    <a:bodyPr/>
                    <a:lstStyle/>
                    <a:p>
                      <a:pPr algn="ctr"/>
                      <a:r>
                        <a:rPr lang="en-US" sz="1800" b="0" dirty="0">
                          <a:solidFill>
                            <a:schemeClr val="tx1"/>
                          </a:solidFill>
                          <a:effectLst/>
                        </a:rPr>
                        <a:t>Articles of Impeachment, U.S. Senate judgement</a:t>
                      </a:r>
                      <a:br>
                        <a:rPr lang="en-US" sz="1800" b="0" dirty="0">
                          <a:solidFill>
                            <a:schemeClr val="tx1"/>
                          </a:solidFill>
                          <a:effectLst/>
                        </a:rPr>
                      </a:br>
                      <a:r>
                        <a:rPr lang="en-US" sz="1800" b="0" dirty="0">
                          <a:solidFill>
                            <a:schemeClr val="tx1"/>
                          </a:solidFill>
                          <a:effectLst/>
                        </a:rPr>
                        <a:t>(67 "guilty" votes necessary for a conviction)</a:t>
                      </a:r>
                    </a:p>
                  </a:txBody>
                  <a:tcPr marL="91114" marR="91114" marT="45558" marB="455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5F5F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9412">
                <a:tc rowSpan="2">
                  <a:txBody>
                    <a:bodyPr/>
                    <a:lstStyle/>
                    <a:p>
                      <a:pPr algn="ctr"/>
                      <a:r>
                        <a:rPr lang="en-US" sz="1800" b="0" dirty="0">
                          <a:solidFill>
                            <a:schemeClr val="tx1"/>
                          </a:solidFill>
                          <a:effectLst/>
                        </a:rPr>
                        <a:t>Article One</a:t>
                      </a:r>
                      <a:endParaRPr lang="en-US" sz="1800" b="0" i="0" u="none" strike="noStrike" baseline="30000" dirty="0">
                        <a:solidFill>
                          <a:schemeClr val="tx1"/>
                        </a:solidFill>
                        <a:effectLst/>
                      </a:endParaRPr>
                    </a:p>
                    <a:p>
                      <a:pPr algn="ctr"/>
                      <a:r>
                        <a:rPr lang="en-US" sz="1800" b="0" dirty="0">
                          <a:solidFill>
                            <a:schemeClr val="tx1"/>
                          </a:solidFill>
                          <a:effectLst/>
                        </a:rPr>
                        <a:t>(perjury / grand jury)</a:t>
                      </a:r>
                    </a:p>
                  </a:txBody>
                  <a:tcPr marL="91114" marR="91114" marT="45558" marB="45558"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gridSpan="2">
                  <a:txBody>
                    <a:bodyPr/>
                    <a:lstStyle/>
                    <a:p>
                      <a:pPr algn="ctr"/>
                      <a:r>
                        <a:rPr lang="en-US" sz="1800" b="0">
                          <a:solidFill>
                            <a:schemeClr val="tx1"/>
                          </a:solidFill>
                          <a:effectLst/>
                        </a:rPr>
                        <a:t>Party</a:t>
                      </a:r>
                    </a:p>
                  </a:txBody>
                  <a:tcPr marL="91114" marR="91114" marT="45558" marB="45558"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hMerge="1">
                  <a:txBody>
                    <a:bodyPr/>
                    <a:lstStyle/>
                    <a:p>
                      <a:endParaRPr lang="en-US"/>
                    </a:p>
                  </a:txBody>
                  <a:tcPr/>
                </a:tc>
                <a:tc rowSpan="2">
                  <a:txBody>
                    <a:bodyPr/>
                    <a:lstStyle/>
                    <a:p>
                      <a:pPr algn="ctr"/>
                      <a:r>
                        <a:rPr lang="en-US" sz="1800" b="0">
                          <a:solidFill>
                            <a:schemeClr val="tx1"/>
                          </a:solidFill>
                          <a:effectLst/>
                        </a:rPr>
                        <a:t>Total votes</a:t>
                      </a:r>
                    </a:p>
                  </a:txBody>
                  <a:tcPr marL="91114" marR="91114" marT="45558" marB="45558"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0001"/>
                  </a:ext>
                </a:extLst>
              </a:tr>
              <a:tr h="914927">
                <a:tc vMerge="1">
                  <a:txBody>
                    <a:bodyPr/>
                    <a:lstStyle/>
                    <a:p>
                      <a:endParaRPr lang="en-US"/>
                    </a:p>
                  </a:txBody>
                  <a:tcPr/>
                </a:tc>
                <a:tc>
                  <a:txBody>
                    <a:bodyPr/>
                    <a:lstStyle/>
                    <a:p>
                      <a:pPr algn="ctr"/>
                      <a:r>
                        <a:rPr lang="en-US" sz="1800" b="0" u="none" strike="noStrike">
                          <a:solidFill>
                            <a:schemeClr val="tx1"/>
                          </a:solidFill>
                          <a:effectLst/>
                          <a:hlinkClick r:id="rId2" tooltip="Democratic Party (United States)"/>
                        </a:rPr>
                        <a:t>Democratic</a:t>
                      </a:r>
                      <a:endParaRPr lang="en-US" sz="1800" b="0">
                        <a:solidFill>
                          <a:schemeClr val="tx1"/>
                        </a:solidFill>
                        <a:effectLst/>
                      </a:endParaRPr>
                    </a:p>
                  </a:txBody>
                  <a:tcPr marL="91114" marR="91114" marT="45558" marB="45558"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B0CEFF"/>
                    </a:solidFill>
                  </a:tcPr>
                </a:tc>
                <a:tc>
                  <a:txBody>
                    <a:bodyPr/>
                    <a:lstStyle/>
                    <a:p>
                      <a:pPr algn="ctr"/>
                      <a:r>
                        <a:rPr lang="en-US" sz="1800" b="0" u="none" strike="noStrike">
                          <a:solidFill>
                            <a:schemeClr val="tx1"/>
                          </a:solidFill>
                          <a:effectLst/>
                          <a:hlinkClick r:id="rId3" tooltip="Republican Party (United States)"/>
                        </a:rPr>
                        <a:t>Republican</a:t>
                      </a:r>
                      <a:endParaRPr lang="en-US" sz="1800" b="0">
                        <a:solidFill>
                          <a:schemeClr val="tx1"/>
                        </a:solidFill>
                        <a:effectLst/>
                      </a:endParaRPr>
                    </a:p>
                  </a:txBody>
                  <a:tcPr marL="91114" marR="91114" marT="45558" marB="45558"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B6B6"/>
                    </a:solidFill>
                  </a:tcPr>
                </a:tc>
                <a:tc vMerge="1">
                  <a:txBody>
                    <a:bodyPr/>
                    <a:lstStyle/>
                    <a:p>
                      <a:endParaRPr lang="en-US"/>
                    </a:p>
                  </a:txBody>
                  <a:tcPr/>
                </a:tc>
                <a:extLst>
                  <a:ext uri="{0D108BD9-81ED-4DB2-BD59-A6C34878D82A}">
                    <a16:rowId xmlns:a16="http://schemas.microsoft.com/office/drawing/2014/main" val="10002"/>
                  </a:ext>
                </a:extLst>
              </a:tr>
              <a:tr h="609412">
                <a:tc>
                  <a:txBody>
                    <a:bodyPr/>
                    <a:lstStyle/>
                    <a:p>
                      <a:r>
                        <a:rPr lang="en-US" sz="1800" b="0">
                          <a:solidFill>
                            <a:schemeClr val="tx1"/>
                          </a:solidFill>
                          <a:effectLst/>
                        </a:rPr>
                        <a:t>Guilty</a:t>
                      </a:r>
                    </a:p>
                  </a:txBody>
                  <a:tcPr marL="91114" marR="91114" marT="45558" marB="455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5F5F5"/>
                    </a:solidFill>
                  </a:tcPr>
                </a:tc>
                <a:tc>
                  <a:txBody>
                    <a:bodyPr/>
                    <a:lstStyle/>
                    <a:p>
                      <a:r>
                        <a:rPr lang="en-US" sz="1800" b="0">
                          <a:solidFill>
                            <a:schemeClr val="tx1"/>
                          </a:solidFill>
                          <a:effectLst/>
                        </a:rPr>
                        <a:t>0</a:t>
                      </a:r>
                    </a:p>
                  </a:txBody>
                  <a:tcPr marL="91114" marR="91114" marT="45558" marB="455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b="0">
                          <a:solidFill>
                            <a:schemeClr val="tx1"/>
                          </a:solidFill>
                          <a:effectLst/>
                        </a:rPr>
                        <a:t>45</a:t>
                      </a:r>
                    </a:p>
                  </a:txBody>
                  <a:tcPr marL="91114" marR="91114" marT="45558" marB="455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b="0">
                          <a:solidFill>
                            <a:schemeClr val="tx1"/>
                          </a:solidFill>
                          <a:effectLst/>
                        </a:rPr>
                        <a:t>45</a:t>
                      </a:r>
                    </a:p>
                  </a:txBody>
                  <a:tcPr marL="91114" marR="91114" marT="45558" marB="455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5F5F5"/>
                    </a:solidFill>
                  </a:tcPr>
                </a:tc>
                <a:extLst>
                  <a:ext uri="{0D108BD9-81ED-4DB2-BD59-A6C34878D82A}">
                    <a16:rowId xmlns:a16="http://schemas.microsoft.com/office/drawing/2014/main" val="10003"/>
                  </a:ext>
                </a:extLst>
              </a:tr>
              <a:tr h="609412">
                <a:tc>
                  <a:txBody>
                    <a:bodyPr/>
                    <a:lstStyle/>
                    <a:p>
                      <a:r>
                        <a:rPr lang="en-US" sz="1800" b="0">
                          <a:solidFill>
                            <a:schemeClr val="tx1"/>
                          </a:solidFill>
                          <a:effectLst/>
                        </a:rPr>
                        <a:t>Not guilty </a:t>
                      </a:r>
                    </a:p>
                  </a:txBody>
                  <a:tcPr marL="91114" marR="91114" marT="45558" marB="455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5F5F5"/>
                    </a:solidFill>
                  </a:tcPr>
                </a:tc>
                <a:tc>
                  <a:txBody>
                    <a:bodyPr/>
                    <a:lstStyle/>
                    <a:p>
                      <a:r>
                        <a:rPr lang="en-US" sz="1800" b="0" dirty="0">
                          <a:solidFill>
                            <a:schemeClr val="tx1"/>
                          </a:solidFill>
                          <a:effectLst/>
                        </a:rPr>
                        <a:t>45</a:t>
                      </a:r>
                    </a:p>
                  </a:txBody>
                  <a:tcPr marL="91114" marR="91114" marT="45558" marB="455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b="0">
                          <a:solidFill>
                            <a:schemeClr val="tx1"/>
                          </a:solidFill>
                          <a:effectLst/>
                        </a:rPr>
                        <a:t>10</a:t>
                      </a:r>
                    </a:p>
                  </a:txBody>
                  <a:tcPr marL="91114" marR="91114" marT="45558" marB="455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b="0">
                          <a:solidFill>
                            <a:schemeClr val="tx1"/>
                          </a:solidFill>
                          <a:effectLst/>
                        </a:rPr>
                        <a:t>55</a:t>
                      </a:r>
                    </a:p>
                  </a:txBody>
                  <a:tcPr marL="91114" marR="91114" marT="45558" marB="455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5F5F5"/>
                    </a:solidFill>
                  </a:tcPr>
                </a:tc>
                <a:extLst>
                  <a:ext uri="{0D108BD9-81ED-4DB2-BD59-A6C34878D82A}">
                    <a16:rowId xmlns:a16="http://schemas.microsoft.com/office/drawing/2014/main" val="10004"/>
                  </a:ext>
                </a:extLst>
              </a:tr>
              <a:tr h="609412">
                <a:tc rowSpan="2">
                  <a:txBody>
                    <a:bodyPr/>
                    <a:lstStyle/>
                    <a:p>
                      <a:pPr algn="ctr"/>
                      <a:r>
                        <a:rPr lang="en-US" sz="1800" b="0" dirty="0">
                          <a:solidFill>
                            <a:schemeClr val="tx1"/>
                          </a:solidFill>
                          <a:effectLst/>
                        </a:rPr>
                        <a:t>Article Two</a:t>
                      </a:r>
                      <a:endParaRPr lang="en-US" sz="1800" b="0" i="0" u="none" strike="noStrike" baseline="30000" dirty="0">
                        <a:solidFill>
                          <a:schemeClr val="tx1"/>
                        </a:solidFill>
                        <a:effectLst/>
                      </a:endParaRPr>
                    </a:p>
                    <a:p>
                      <a:pPr algn="ctr"/>
                      <a:r>
                        <a:rPr lang="en-US" sz="1800" b="0" dirty="0">
                          <a:solidFill>
                            <a:schemeClr val="tx1"/>
                          </a:solidFill>
                          <a:effectLst/>
                        </a:rPr>
                        <a:t>(obstruction of justice)</a:t>
                      </a:r>
                    </a:p>
                  </a:txBody>
                  <a:tcPr marL="91114" marR="91114" marT="45558" marB="45558"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gridSpan="2">
                  <a:txBody>
                    <a:bodyPr/>
                    <a:lstStyle/>
                    <a:p>
                      <a:pPr algn="ctr"/>
                      <a:r>
                        <a:rPr lang="en-US" sz="1800" b="0">
                          <a:solidFill>
                            <a:schemeClr val="tx1"/>
                          </a:solidFill>
                          <a:effectLst/>
                        </a:rPr>
                        <a:t>Party</a:t>
                      </a:r>
                    </a:p>
                  </a:txBody>
                  <a:tcPr marL="91114" marR="91114" marT="45558" marB="45558"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hMerge="1">
                  <a:txBody>
                    <a:bodyPr/>
                    <a:lstStyle/>
                    <a:p>
                      <a:endParaRPr lang="en-US"/>
                    </a:p>
                  </a:txBody>
                  <a:tcPr/>
                </a:tc>
                <a:tc rowSpan="2">
                  <a:txBody>
                    <a:bodyPr/>
                    <a:lstStyle/>
                    <a:p>
                      <a:pPr algn="ctr"/>
                      <a:r>
                        <a:rPr lang="en-US" sz="1800" b="0">
                          <a:solidFill>
                            <a:schemeClr val="tx1"/>
                          </a:solidFill>
                          <a:effectLst/>
                        </a:rPr>
                        <a:t>Total votes</a:t>
                      </a:r>
                    </a:p>
                  </a:txBody>
                  <a:tcPr marL="91114" marR="91114" marT="45558" marB="45558"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0005"/>
                  </a:ext>
                </a:extLst>
              </a:tr>
              <a:tr h="914927">
                <a:tc vMerge="1">
                  <a:txBody>
                    <a:bodyPr/>
                    <a:lstStyle/>
                    <a:p>
                      <a:endParaRPr lang="en-US"/>
                    </a:p>
                  </a:txBody>
                  <a:tcPr/>
                </a:tc>
                <a:tc>
                  <a:txBody>
                    <a:bodyPr/>
                    <a:lstStyle/>
                    <a:p>
                      <a:pPr algn="ctr"/>
                      <a:r>
                        <a:rPr lang="en-US" sz="1800" b="0" u="none" strike="noStrike">
                          <a:solidFill>
                            <a:schemeClr val="tx1"/>
                          </a:solidFill>
                          <a:effectLst/>
                          <a:hlinkClick r:id="rId2" tooltip="Democratic Party (United States)"/>
                        </a:rPr>
                        <a:t>Democratic</a:t>
                      </a:r>
                      <a:endParaRPr lang="en-US" sz="1800" b="0">
                        <a:solidFill>
                          <a:schemeClr val="tx1"/>
                        </a:solidFill>
                        <a:effectLst/>
                      </a:endParaRPr>
                    </a:p>
                  </a:txBody>
                  <a:tcPr marL="91114" marR="91114" marT="45558" marB="45558"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B0CEFF"/>
                    </a:solidFill>
                  </a:tcPr>
                </a:tc>
                <a:tc>
                  <a:txBody>
                    <a:bodyPr/>
                    <a:lstStyle/>
                    <a:p>
                      <a:pPr algn="ctr"/>
                      <a:r>
                        <a:rPr lang="en-US" sz="1800" b="0" u="none" strike="noStrike">
                          <a:solidFill>
                            <a:schemeClr val="tx1"/>
                          </a:solidFill>
                          <a:effectLst/>
                          <a:hlinkClick r:id="rId3" tooltip="Republican Party (United States)"/>
                        </a:rPr>
                        <a:t>Republican</a:t>
                      </a:r>
                      <a:endParaRPr lang="en-US" sz="1800" b="0">
                        <a:solidFill>
                          <a:schemeClr val="tx1"/>
                        </a:solidFill>
                        <a:effectLst/>
                      </a:endParaRPr>
                    </a:p>
                  </a:txBody>
                  <a:tcPr marL="91114" marR="91114" marT="45558" marB="45558" anchor="b">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B6B6"/>
                    </a:solidFill>
                  </a:tcPr>
                </a:tc>
                <a:tc vMerge="1">
                  <a:txBody>
                    <a:bodyPr/>
                    <a:lstStyle/>
                    <a:p>
                      <a:endParaRPr lang="en-US"/>
                    </a:p>
                  </a:txBody>
                  <a:tcPr/>
                </a:tc>
                <a:extLst>
                  <a:ext uri="{0D108BD9-81ED-4DB2-BD59-A6C34878D82A}">
                    <a16:rowId xmlns:a16="http://schemas.microsoft.com/office/drawing/2014/main" val="10006"/>
                  </a:ext>
                </a:extLst>
              </a:tr>
              <a:tr h="609412">
                <a:tc>
                  <a:txBody>
                    <a:bodyPr/>
                    <a:lstStyle/>
                    <a:p>
                      <a:r>
                        <a:rPr lang="en-US" sz="1800" b="0">
                          <a:solidFill>
                            <a:schemeClr val="tx1"/>
                          </a:solidFill>
                          <a:effectLst/>
                        </a:rPr>
                        <a:t>Guilty</a:t>
                      </a:r>
                    </a:p>
                  </a:txBody>
                  <a:tcPr marL="91114" marR="91114" marT="45558" marB="455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5F5F5"/>
                    </a:solidFill>
                  </a:tcPr>
                </a:tc>
                <a:tc>
                  <a:txBody>
                    <a:bodyPr/>
                    <a:lstStyle/>
                    <a:p>
                      <a:r>
                        <a:rPr lang="en-US" sz="1800" b="0">
                          <a:solidFill>
                            <a:schemeClr val="tx1"/>
                          </a:solidFill>
                          <a:effectLst/>
                        </a:rPr>
                        <a:t>0</a:t>
                      </a:r>
                    </a:p>
                  </a:txBody>
                  <a:tcPr marL="91114" marR="91114" marT="45558" marB="455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b="0">
                          <a:solidFill>
                            <a:schemeClr val="tx1"/>
                          </a:solidFill>
                          <a:effectLst/>
                        </a:rPr>
                        <a:t>50</a:t>
                      </a:r>
                    </a:p>
                  </a:txBody>
                  <a:tcPr marL="91114" marR="91114" marT="45558" marB="455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b="0">
                          <a:solidFill>
                            <a:schemeClr val="tx1"/>
                          </a:solidFill>
                          <a:effectLst/>
                        </a:rPr>
                        <a:t>50</a:t>
                      </a:r>
                    </a:p>
                  </a:txBody>
                  <a:tcPr marL="91114" marR="91114" marT="45558" marB="455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5F5F5"/>
                    </a:solidFill>
                  </a:tcPr>
                </a:tc>
                <a:extLst>
                  <a:ext uri="{0D108BD9-81ED-4DB2-BD59-A6C34878D82A}">
                    <a16:rowId xmlns:a16="http://schemas.microsoft.com/office/drawing/2014/main" val="10007"/>
                  </a:ext>
                </a:extLst>
              </a:tr>
              <a:tr h="609412">
                <a:tc>
                  <a:txBody>
                    <a:bodyPr/>
                    <a:lstStyle/>
                    <a:p>
                      <a:r>
                        <a:rPr lang="en-US" sz="1800" b="0">
                          <a:solidFill>
                            <a:schemeClr val="tx1"/>
                          </a:solidFill>
                          <a:effectLst/>
                        </a:rPr>
                        <a:t>Not guilty </a:t>
                      </a:r>
                    </a:p>
                  </a:txBody>
                  <a:tcPr marL="91114" marR="91114" marT="45558" marB="455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5F5F5"/>
                    </a:solidFill>
                  </a:tcPr>
                </a:tc>
                <a:tc>
                  <a:txBody>
                    <a:bodyPr/>
                    <a:lstStyle/>
                    <a:p>
                      <a:r>
                        <a:rPr lang="en-US" sz="1800" b="0">
                          <a:solidFill>
                            <a:schemeClr val="tx1"/>
                          </a:solidFill>
                          <a:effectLst/>
                        </a:rPr>
                        <a:t>45</a:t>
                      </a:r>
                    </a:p>
                  </a:txBody>
                  <a:tcPr marL="91114" marR="91114" marT="45558" marB="455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b="0">
                          <a:solidFill>
                            <a:schemeClr val="tx1"/>
                          </a:solidFill>
                          <a:effectLst/>
                        </a:rPr>
                        <a:t>5</a:t>
                      </a:r>
                    </a:p>
                  </a:txBody>
                  <a:tcPr marL="91114" marR="91114" marT="45558" marB="455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b="0" dirty="0">
                          <a:solidFill>
                            <a:schemeClr val="tx1"/>
                          </a:solidFill>
                          <a:effectLst/>
                        </a:rPr>
                        <a:t>50</a:t>
                      </a:r>
                    </a:p>
                  </a:txBody>
                  <a:tcPr marL="91114" marR="91114" marT="45558" marB="4555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5F5F5"/>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a:extLst>
              <a:ext uri="{FF2B5EF4-FFF2-40B4-BE49-F238E27FC236}">
                <a16:creationId xmlns:a16="http://schemas.microsoft.com/office/drawing/2014/main" id="{6591BD74-28B4-4D8B-9090-3F2E72213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8" y="322263"/>
            <a:ext cx="4237037"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2">
            <a:extLst>
              <a:ext uri="{FF2B5EF4-FFF2-40B4-BE49-F238E27FC236}">
                <a16:creationId xmlns:a16="http://schemas.microsoft.com/office/drawing/2014/main" id="{7AC2A85A-E650-42D3-B8CF-2E62D969CC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375" y="322263"/>
            <a:ext cx="4148138" cy="607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3">
            <a:extLst>
              <a:ext uri="{FF2B5EF4-FFF2-40B4-BE49-F238E27FC236}">
                <a16:creationId xmlns:a16="http://schemas.microsoft.com/office/drawing/2014/main" id="{FBB232AC-C71D-4734-B28D-90A70E0E15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3608388"/>
            <a:ext cx="4146550"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E62E9C75-E7B7-436F-AC1B-25C9219D79AB}"/>
              </a:ext>
            </a:extLst>
          </p:cNvPr>
          <p:cNvSpPr>
            <a:spLocks noGrp="1"/>
          </p:cNvSpPr>
          <p:nvPr>
            <p:ph type="title"/>
          </p:nvPr>
        </p:nvSpPr>
        <p:spPr>
          <a:xfrm>
            <a:off x="301625" y="228600"/>
            <a:ext cx="8534400" cy="758825"/>
          </a:xfrm>
        </p:spPr>
        <p:txBody>
          <a:bodyPr/>
          <a:lstStyle/>
          <a:p>
            <a:r>
              <a:rPr lang="en-US" altLang="en-US"/>
              <a:t>Clinton’s Rise to Power</a:t>
            </a:r>
          </a:p>
        </p:txBody>
      </p:sp>
      <p:pic>
        <p:nvPicPr>
          <p:cNvPr id="18435" name="Content Placeholder 4">
            <a:extLst>
              <a:ext uri="{FF2B5EF4-FFF2-40B4-BE49-F238E27FC236}">
                <a16:creationId xmlns:a16="http://schemas.microsoft.com/office/drawing/2014/main" id="{6EFBBF99-E2D1-4998-A920-F6CB131FF08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04875" y="1582738"/>
            <a:ext cx="2846388" cy="3627437"/>
          </a:xfrm>
        </p:spPr>
      </p:pic>
      <p:pic>
        <p:nvPicPr>
          <p:cNvPr id="18436" name="Content Placeholder 6">
            <a:extLst>
              <a:ext uri="{FF2B5EF4-FFF2-40B4-BE49-F238E27FC236}">
                <a16:creationId xmlns:a16="http://schemas.microsoft.com/office/drawing/2014/main" id="{DDBA2532-8111-4BA5-8B88-73A83B9B459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13350" y="1706563"/>
            <a:ext cx="3322638" cy="3260725"/>
          </a:xfrm>
        </p:spPr>
      </p:pic>
      <p:sp>
        <p:nvSpPr>
          <p:cNvPr id="6" name="TextBox 5">
            <a:extLst>
              <a:ext uri="{FF2B5EF4-FFF2-40B4-BE49-F238E27FC236}">
                <a16:creationId xmlns:a16="http://schemas.microsoft.com/office/drawing/2014/main" id="{0D1EFE97-CEA2-4A3D-B553-1D352BC27FB3}"/>
              </a:ext>
            </a:extLst>
          </p:cNvPr>
          <p:cNvSpPr txBox="1"/>
          <p:nvPr/>
        </p:nvSpPr>
        <p:spPr>
          <a:xfrm>
            <a:off x="609600" y="5410200"/>
            <a:ext cx="3505200" cy="646113"/>
          </a:xfrm>
          <a:prstGeom prst="rect">
            <a:avLst/>
          </a:prstGeom>
          <a:noFill/>
        </p:spPr>
        <p:txBody>
          <a:bodyPr>
            <a:spAutoFit/>
          </a:bodyPr>
          <a:lstStyle/>
          <a:p>
            <a:pPr algn="ctr">
              <a:defRPr/>
            </a:pPr>
            <a:r>
              <a:rPr lang="en-US" altLang="en-US" dirty="0">
                <a:latin typeface="+mj-lt"/>
              </a:rPr>
              <a:t>Student Council President Bid</a:t>
            </a:r>
          </a:p>
          <a:p>
            <a:pPr algn="ctr">
              <a:defRPr/>
            </a:pPr>
            <a:r>
              <a:rPr lang="en-US" altLang="en-US" dirty="0">
                <a:latin typeface="+mj-lt"/>
              </a:rPr>
              <a:t>at Georgetown</a:t>
            </a:r>
            <a:endParaRPr lang="en-US" dirty="0">
              <a:latin typeface="+mj-lt"/>
            </a:endParaRPr>
          </a:p>
        </p:txBody>
      </p:sp>
      <p:sp>
        <p:nvSpPr>
          <p:cNvPr id="9" name="TextBox 8">
            <a:extLst>
              <a:ext uri="{FF2B5EF4-FFF2-40B4-BE49-F238E27FC236}">
                <a16:creationId xmlns:a16="http://schemas.microsoft.com/office/drawing/2014/main" id="{5092B3C0-492C-4129-9A74-858C8027FB61}"/>
              </a:ext>
            </a:extLst>
          </p:cNvPr>
          <p:cNvSpPr txBox="1"/>
          <p:nvPr/>
        </p:nvSpPr>
        <p:spPr>
          <a:xfrm>
            <a:off x="5022850" y="5410200"/>
            <a:ext cx="3813175" cy="923925"/>
          </a:xfrm>
          <a:prstGeom prst="rect">
            <a:avLst/>
          </a:prstGeom>
          <a:noFill/>
        </p:spPr>
        <p:txBody>
          <a:bodyPr>
            <a:spAutoFit/>
          </a:bodyPr>
          <a:lstStyle/>
          <a:p>
            <a:pPr algn="ctr">
              <a:defRPr/>
            </a:pPr>
            <a:r>
              <a:rPr lang="en-US" altLang="en-US" dirty="0">
                <a:latin typeface="+mj-lt"/>
              </a:rPr>
              <a:t>Bill Clinton and Hillary Rodham at Yale Law School, January 1972 </a:t>
            </a:r>
          </a:p>
          <a:p>
            <a:pPr algn="ctr">
              <a:defRPr/>
            </a:pPr>
            <a:endParaRPr lang="en-US" dirty="0">
              <a:latin typeface="+mj-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8424B-43C5-4263-AAEE-1FB498D43572}"/>
              </a:ext>
            </a:extLst>
          </p:cNvPr>
          <p:cNvSpPr>
            <a:spLocks noGrp="1"/>
          </p:cNvSpPr>
          <p:nvPr>
            <p:ph type="title"/>
          </p:nvPr>
        </p:nvSpPr>
        <p:spPr/>
        <p:txBody>
          <a:bodyPr/>
          <a:lstStyle/>
          <a:p>
            <a:pPr>
              <a:defRPr/>
            </a:pPr>
            <a:r>
              <a:rPr lang="en-US" altLang="en-US" sz="3600" dirty="0"/>
              <a:t>Scandal Plagues the Presidency? </a:t>
            </a:r>
            <a:endParaRPr lang="en-US" dirty="0"/>
          </a:p>
        </p:txBody>
      </p:sp>
      <p:sp>
        <p:nvSpPr>
          <p:cNvPr id="60419" name="Content Placeholder 2">
            <a:extLst>
              <a:ext uri="{FF2B5EF4-FFF2-40B4-BE49-F238E27FC236}">
                <a16:creationId xmlns:a16="http://schemas.microsoft.com/office/drawing/2014/main" id="{E1E99887-1ACA-4976-BAE2-F7C9ABF782E1}"/>
              </a:ext>
            </a:extLst>
          </p:cNvPr>
          <p:cNvSpPr>
            <a:spLocks noGrp="1"/>
          </p:cNvSpPr>
          <p:nvPr>
            <p:ph sz="quarter" idx="1"/>
          </p:nvPr>
        </p:nvSpPr>
        <p:spPr>
          <a:xfrm>
            <a:off x="301625" y="1527175"/>
            <a:ext cx="8504238" cy="4572000"/>
          </a:xfrm>
        </p:spPr>
        <p:txBody>
          <a:bodyPr/>
          <a:lstStyle/>
          <a:p>
            <a:r>
              <a:rPr lang="en-US" altLang="en-US"/>
              <a:t>Completed term with a 68% approval rating, similar to Reagan and FDR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9BB7E1-9B57-44FB-956D-56485930CE79}"/>
              </a:ext>
            </a:extLst>
          </p:cNvPr>
          <p:cNvSpPr>
            <a:spLocks noGrp="1"/>
          </p:cNvSpPr>
          <p:nvPr>
            <p:ph type="title"/>
          </p:nvPr>
        </p:nvSpPr>
        <p:spPr/>
        <p:txBody>
          <a:bodyPr/>
          <a:lstStyle/>
          <a:p>
            <a:pPr>
              <a:defRPr/>
            </a:pPr>
            <a:endParaRPr lang="en-US"/>
          </a:p>
        </p:txBody>
      </p:sp>
      <p:pic>
        <p:nvPicPr>
          <p:cNvPr id="61443" name="Content Placeholder 6">
            <a:extLst>
              <a:ext uri="{FF2B5EF4-FFF2-40B4-BE49-F238E27FC236}">
                <a16:creationId xmlns:a16="http://schemas.microsoft.com/office/drawing/2014/main" id="{E260B333-C834-4363-B017-0C5DA9D831A3}"/>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t="5786"/>
          <a:stretch>
            <a:fillRect/>
          </a:stretch>
        </p:blipFill>
        <p:spPr>
          <a:xfrm>
            <a:off x="301625" y="228600"/>
            <a:ext cx="8534400" cy="6319838"/>
          </a:xfrm>
        </p:spPr>
      </p:pic>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46705-D5E4-48CC-9051-0B226BA6C69A}"/>
              </a:ext>
            </a:extLst>
          </p:cNvPr>
          <p:cNvSpPr>
            <a:spLocks noGrp="1"/>
          </p:cNvSpPr>
          <p:nvPr>
            <p:ph type="title"/>
          </p:nvPr>
        </p:nvSpPr>
        <p:spPr/>
        <p:txBody>
          <a:bodyPr/>
          <a:lstStyle/>
          <a:p>
            <a:pPr>
              <a:defRPr/>
            </a:pPr>
            <a:r>
              <a:rPr lang="de-DE" dirty="0"/>
              <a:t>Character</a:t>
            </a:r>
          </a:p>
        </p:txBody>
      </p:sp>
      <p:graphicFrame>
        <p:nvGraphicFramePr>
          <p:cNvPr id="5" name="Content Placeholder 4">
            <a:extLst>
              <a:ext uri="{FF2B5EF4-FFF2-40B4-BE49-F238E27FC236}">
                <a16:creationId xmlns:a16="http://schemas.microsoft.com/office/drawing/2014/main" id="{158BFD77-FD2C-459F-B3C2-FACF3F37568E}"/>
              </a:ext>
            </a:extLst>
          </p:cNvPr>
          <p:cNvGraphicFramePr>
            <a:graphicFrameLocks noGrp="1"/>
          </p:cNvGraphicFramePr>
          <p:nvPr>
            <p:ph sz="quarter" idx="1"/>
          </p:nvPr>
        </p:nvGraphicFramePr>
        <p:xfrm>
          <a:off x="190500" y="1447800"/>
          <a:ext cx="8750300" cy="5130800"/>
        </p:xfrm>
        <a:graphic>
          <a:graphicData uri="http://schemas.openxmlformats.org/drawingml/2006/table">
            <a:tbl>
              <a:tblPr firstRow="1" firstCol="1" bandRow="1">
                <a:tableStyleId>{5C22544A-7EE6-4342-B048-85BDC9FD1C3A}</a:tableStyleId>
              </a:tblPr>
              <a:tblGrid>
                <a:gridCol w="4499723">
                  <a:extLst>
                    <a:ext uri="{9D8B030D-6E8A-4147-A177-3AD203B41FA5}">
                      <a16:colId xmlns:a16="http://schemas.microsoft.com/office/drawing/2014/main" val="20000"/>
                    </a:ext>
                  </a:extLst>
                </a:gridCol>
                <a:gridCol w="4250577">
                  <a:extLst>
                    <a:ext uri="{9D8B030D-6E8A-4147-A177-3AD203B41FA5}">
                      <a16:colId xmlns:a16="http://schemas.microsoft.com/office/drawing/2014/main" val="20001"/>
                    </a:ext>
                  </a:extLst>
                </a:gridCol>
              </a:tblGrid>
              <a:tr h="5130800">
                <a:tc>
                  <a:txBody>
                    <a:bodyPr/>
                    <a:lstStyle/>
                    <a:p>
                      <a:pPr>
                        <a:lnSpc>
                          <a:spcPct val="107000"/>
                        </a:lnSpc>
                        <a:spcAft>
                          <a:spcPts val="0"/>
                        </a:spcAft>
                      </a:pPr>
                      <a:r>
                        <a:rPr lang="en-US" sz="1600" dirty="0">
                          <a:effectLst/>
                        </a:rPr>
                        <a:t>Clinton was deeply religious from a young age and regularly attended a Baptist church as an adult. </a:t>
                      </a:r>
                      <a:endParaRPr lang="de-DE" sz="1600" dirty="0">
                        <a:effectLst/>
                      </a:endParaRPr>
                    </a:p>
                    <a:p>
                      <a:pPr>
                        <a:lnSpc>
                          <a:spcPct val="107000"/>
                        </a:lnSpc>
                        <a:spcAft>
                          <a:spcPts val="0"/>
                        </a:spcAft>
                      </a:pPr>
                      <a:r>
                        <a:rPr lang="en-US" sz="1600" dirty="0">
                          <a:effectLst/>
                        </a:rPr>
                        <a:t> </a:t>
                      </a:r>
                      <a:endParaRPr lang="de-DE" sz="1600" dirty="0">
                        <a:effectLst/>
                      </a:endParaRPr>
                    </a:p>
                    <a:p>
                      <a:pPr>
                        <a:lnSpc>
                          <a:spcPct val="107000"/>
                        </a:lnSpc>
                        <a:spcAft>
                          <a:spcPts val="0"/>
                        </a:spcAft>
                      </a:pPr>
                      <a:r>
                        <a:rPr lang="en-US" sz="1600" dirty="0">
                          <a:effectLst/>
                        </a:rPr>
                        <a:t>Clinton's private marital issues were unrelated to his ability to govern the US. Even after the news of his affair with White House intern Monica Lewinsky broke in early 1998, his approval rating was 63 percent according to a Washington Post poll.</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Constant scandals took Clinton's focus off running the country. When Paula Jones sued Clinton for sexual harassment, he became the first sitting president to testify before a grand jury investigating his own conduct. </a:t>
                      </a:r>
                      <a:endParaRPr lang="de-DE" sz="1600" dirty="0">
                        <a:effectLst/>
                      </a:endParaRPr>
                    </a:p>
                    <a:p>
                      <a:pPr>
                        <a:lnSpc>
                          <a:spcPct val="107000"/>
                        </a:lnSpc>
                        <a:spcAft>
                          <a:spcPts val="0"/>
                        </a:spcAft>
                      </a:pPr>
                      <a:r>
                        <a:rPr lang="en-US" sz="1600" dirty="0">
                          <a:effectLst/>
                        </a:rPr>
                        <a:t> </a:t>
                      </a:r>
                      <a:endParaRPr lang="de-DE" sz="1600" dirty="0">
                        <a:effectLst/>
                      </a:endParaRPr>
                    </a:p>
                    <a:p>
                      <a:pPr>
                        <a:lnSpc>
                          <a:spcPct val="107000"/>
                        </a:lnSpc>
                        <a:spcAft>
                          <a:spcPts val="0"/>
                        </a:spcAft>
                      </a:pPr>
                      <a:r>
                        <a:rPr lang="en-US" sz="1600" dirty="0">
                          <a:effectLst/>
                        </a:rPr>
                        <a:t>An affair with White House intern Monica Lewinsky culminated in Clinton's impeachment by the House of Representatives on Dec. 19, 1998 on charges of perjury and obstruction of justice. </a:t>
                      </a:r>
                      <a:endParaRPr lang="de-DE" sz="1600" dirty="0">
                        <a:effectLst/>
                      </a:endParaRPr>
                    </a:p>
                    <a:p>
                      <a:pPr>
                        <a:lnSpc>
                          <a:spcPct val="107000"/>
                        </a:lnSpc>
                        <a:spcAft>
                          <a:spcPts val="0"/>
                        </a:spcAft>
                      </a:pPr>
                      <a:r>
                        <a:rPr lang="en-US" sz="1600" dirty="0">
                          <a:effectLst/>
                        </a:rPr>
                        <a:t> </a:t>
                      </a:r>
                      <a:endParaRPr lang="de-DE" sz="1600" dirty="0">
                        <a:effectLst/>
                      </a:endParaRPr>
                    </a:p>
                    <a:p>
                      <a:pPr>
                        <a:lnSpc>
                          <a:spcPct val="107000"/>
                        </a:lnSpc>
                        <a:spcAft>
                          <a:spcPts val="0"/>
                        </a:spcAft>
                      </a:pPr>
                      <a:r>
                        <a:rPr lang="en-US" sz="1600" dirty="0">
                          <a:effectLst/>
                        </a:rPr>
                        <a:t>Some blame Clinton's moral shortcomings for disenfranchising Democratic Party members and Independents, and causing Al Gore to lose the 2000 presidential election.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504D7-0B71-45F2-8F40-AA8C8BEC98B4}"/>
              </a:ext>
            </a:extLst>
          </p:cNvPr>
          <p:cNvSpPr>
            <a:spLocks noGrp="1"/>
          </p:cNvSpPr>
          <p:nvPr>
            <p:ph type="title"/>
          </p:nvPr>
        </p:nvSpPr>
        <p:spPr/>
        <p:txBody>
          <a:bodyPr/>
          <a:lstStyle/>
          <a:p>
            <a:pPr>
              <a:defRPr/>
            </a:pPr>
            <a:r>
              <a:rPr lang="de-DE" dirty="0"/>
              <a:t>The Economy</a:t>
            </a:r>
          </a:p>
        </p:txBody>
      </p:sp>
      <p:graphicFrame>
        <p:nvGraphicFramePr>
          <p:cNvPr id="4" name="Content Placeholder 3">
            <a:extLst>
              <a:ext uri="{FF2B5EF4-FFF2-40B4-BE49-F238E27FC236}">
                <a16:creationId xmlns:a16="http://schemas.microsoft.com/office/drawing/2014/main" id="{D9066F03-0112-442C-8E0C-BB71A22104DB}"/>
              </a:ext>
            </a:extLst>
          </p:cNvPr>
          <p:cNvGraphicFramePr>
            <a:graphicFrameLocks noGrp="1"/>
          </p:cNvGraphicFramePr>
          <p:nvPr>
            <p:ph sz="quarter" idx="1"/>
          </p:nvPr>
        </p:nvGraphicFramePr>
        <p:xfrm>
          <a:off x="152400" y="1330325"/>
          <a:ext cx="8813800" cy="5218113"/>
        </p:xfrm>
        <a:graphic>
          <a:graphicData uri="http://schemas.openxmlformats.org/drawingml/2006/table">
            <a:tbl>
              <a:tblPr firstRow="1" firstCol="1" bandRow="1">
                <a:tableStyleId>{5C22544A-7EE6-4342-B048-85BDC9FD1C3A}</a:tableStyleId>
              </a:tblPr>
              <a:tblGrid>
                <a:gridCol w="4532377">
                  <a:extLst>
                    <a:ext uri="{9D8B030D-6E8A-4147-A177-3AD203B41FA5}">
                      <a16:colId xmlns:a16="http://schemas.microsoft.com/office/drawing/2014/main" val="20000"/>
                    </a:ext>
                  </a:extLst>
                </a:gridCol>
                <a:gridCol w="4281423">
                  <a:extLst>
                    <a:ext uri="{9D8B030D-6E8A-4147-A177-3AD203B41FA5}">
                      <a16:colId xmlns:a16="http://schemas.microsoft.com/office/drawing/2014/main" val="20001"/>
                    </a:ext>
                  </a:extLst>
                </a:gridCol>
              </a:tblGrid>
              <a:tr h="5218113">
                <a:tc>
                  <a:txBody>
                    <a:bodyPr/>
                    <a:lstStyle/>
                    <a:p>
                      <a:pPr>
                        <a:lnSpc>
                          <a:spcPct val="107000"/>
                        </a:lnSpc>
                        <a:spcAft>
                          <a:spcPts val="0"/>
                        </a:spcAft>
                      </a:pPr>
                      <a:r>
                        <a:rPr lang="en-US" sz="2000" dirty="0">
                          <a:effectLst/>
                        </a:rPr>
                        <a:t>US went from having the largest budget deficit in American history ($290 billion) in 1992 to having a budget surplus of $127 billion when he left office in 2001. </a:t>
                      </a:r>
                      <a:endParaRPr lang="de-DE" sz="2000" dirty="0">
                        <a:effectLst/>
                      </a:endParaRPr>
                    </a:p>
                    <a:p>
                      <a:pPr>
                        <a:lnSpc>
                          <a:spcPct val="107000"/>
                        </a:lnSpc>
                        <a:spcAft>
                          <a:spcPts val="0"/>
                        </a:spcAft>
                      </a:pPr>
                      <a:r>
                        <a:rPr lang="en-US" sz="2000" dirty="0">
                          <a:effectLst/>
                        </a:rPr>
                        <a:t> </a:t>
                      </a:r>
                      <a:endParaRPr lang="de-DE" sz="2000" dirty="0">
                        <a:effectLst/>
                      </a:endParaRPr>
                    </a:p>
                    <a:p>
                      <a:pPr>
                        <a:lnSpc>
                          <a:spcPct val="107000"/>
                        </a:lnSpc>
                        <a:spcAft>
                          <a:spcPts val="0"/>
                        </a:spcAft>
                      </a:pPr>
                      <a:r>
                        <a:rPr lang="en-US" sz="2000" dirty="0">
                          <a:effectLst/>
                        </a:rPr>
                        <a:t>22.5 million new jobs created </a:t>
                      </a:r>
                      <a:endParaRPr lang="de-DE" sz="2000" dirty="0">
                        <a:effectLst/>
                      </a:endParaRPr>
                    </a:p>
                    <a:p>
                      <a:pPr>
                        <a:lnSpc>
                          <a:spcPct val="107000"/>
                        </a:lnSpc>
                        <a:spcAft>
                          <a:spcPts val="0"/>
                        </a:spcAft>
                      </a:pPr>
                      <a:r>
                        <a:rPr lang="en-US" sz="2000" dirty="0">
                          <a:effectLst/>
                        </a:rPr>
                        <a:t> </a:t>
                      </a:r>
                      <a:endParaRPr lang="de-DE" sz="2000" dirty="0">
                        <a:effectLst/>
                      </a:endParaRPr>
                    </a:p>
                    <a:p>
                      <a:pPr>
                        <a:lnSpc>
                          <a:spcPct val="107000"/>
                        </a:lnSpc>
                        <a:spcAft>
                          <a:spcPts val="0"/>
                        </a:spcAft>
                      </a:pPr>
                      <a:r>
                        <a:rPr lang="en-US" sz="2000" dirty="0">
                          <a:effectLst/>
                        </a:rPr>
                        <a:t>Unemployment dropped from 7.5% when Clinton took office to 4.0% by the end of his second term, the lowest in 30 years. </a:t>
                      </a:r>
                      <a:endParaRPr lang="de-DE" sz="2000" dirty="0">
                        <a:effectLst/>
                      </a:endParaRPr>
                    </a:p>
                    <a:p>
                      <a:pPr>
                        <a:lnSpc>
                          <a:spcPct val="107000"/>
                        </a:lnSpc>
                        <a:spcAft>
                          <a:spcPts val="0"/>
                        </a:spcAft>
                      </a:pPr>
                      <a:r>
                        <a:rPr lang="en-US" sz="2000" dirty="0">
                          <a:effectLst/>
                        </a:rPr>
                        <a:t> </a:t>
                      </a:r>
                      <a:endParaRPr lang="de-DE" sz="2000" dirty="0">
                        <a:effectLst/>
                      </a:endParaRPr>
                    </a:p>
                    <a:p>
                      <a:pPr>
                        <a:lnSpc>
                          <a:spcPct val="107000"/>
                        </a:lnSpc>
                        <a:spcAft>
                          <a:spcPts val="0"/>
                        </a:spcAft>
                      </a:pPr>
                      <a:r>
                        <a:rPr lang="en-US" sz="2000" dirty="0">
                          <a:effectLst/>
                        </a:rPr>
                        <a:t>Poverty rate dropped to 11.8% in 1999, the lowest since 1979</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dirty="0">
                          <a:effectLst/>
                        </a:rPr>
                        <a:t>Clinton gets too much credit for the good economy of the 1990s, which was already growing when he took office. </a:t>
                      </a:r>
                      <a:endParaRPr lang="de-DE" sz="2000" dirty="0">
                        <a:effectLst/>
                      </a:endParaRPr>
                    </a:p>
                    <a:p>
                      <a:pPr>
                        <a:lnSpc>
                          <a:spcPct val="107000"/>
                        </a:lnSpc>
                        <a:spcAft>
                          <a:spcPts val="0"/>
                        </a:spcAft>
                      </a:pPr>
                      <a:r>
                        <a:rPr lang="en-US" sz="2000" dirty="0">
                          <a:effectLst/>
                        </a:rPr>
                        <a:t> </a:t>
                      </a:r>
                      <a:endParaRPr lang="de-DE" sz="2000" dirty="0">
                        <a:effectLst/>
                      </a:endParaRPr>
                    </a:p>
                    <a:p>
                      <a:pPr>
                        <a:lnSpc>
                          <a:spcPct val="107000"/>
                        </a:lnSpc>
                        <a:spcAft>
                          <a:spcPts val="0"/>
                        </a:spcAft>
                      </a:pPr>
                      <a:r>
                        <a:rPr lang="en-US" sz="2000" dirty="0">
                          <a:effectLst/>
                        </a:rPr>
                        <a:t>The Republican-controlled Congress helped improve the economy by exercising fiscal restraint.</a:t>
                      </a:r>
                      <a:endParaRPr lang="de-DE" sz="2000" dirty="0">
                        <a:effectLst/>
                      </a:endParaRPr>
                    </a:p>
                    <a:p>
                      <a:pPr>
                        <a:lnSpc>
                          <a:spcPct val="107000"/>
                        </a:lnSpc>
                        <a:spcAft>
                          <a:spcPts val="0"/>
                        </a:spcAft>
                      </a:pPr>
                      <a:r>
                        <a:rPr lang="en-US" sz="2000" dirty="0">
                          <a:effectLst/>
                        </a:rPr>
                        <a:t> </a:t>
                      </a:r>
                      <a:endParaRPr lang="de-DE" sz="2000" dirty="0">
                        <a:effectLst/>
                      </a:endParaRPr>
                    </a:p>
                    <a:p>
                      <a:pPr>
                        <a:lnSpc>
                          <a:spcPct val="107000"/>
                        </a:lnSpc>
                        <a:spcAft>
                          <a:spcPts val="0"/>
                        </a:spcAft>
                      </a:pPr>
                      <a:r>
                        <a:rPr lang="en-US" sz="2000" dirty="0">
                          <a:effectLst/>
                        </a:rPr>
                        <a:t>Clinton's failure to regulate the financial-services markets enabled the bad lending and Wall Street scams that led to the 2007 banking crisis</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47C53-D02D-4BBE-A6D7-0F0CAC45B297}"/>
              </a:ext>
            </a:extLst>
          </p:cNvPr>
          <p:cNvSpPr>
            <a:spLocks noGrp="1"/>
          </p:cNvSpPr>
          <p:nvPr>
            <p:ph type="title"/>
          </p:nvPr>
        </p:nvSpPr>
        <p:spPr/>
        <p:txBody>
          <a:bodyPr/>
          <a:lstStyle/>
          <a:p>
            <a:pPr>
              <a:defRPr/>
            </a:pPr>
            <a:r>
              <a:rPr lang="de-DE" dirty="0"/>
              <a:t>Taxes</a:t>
            </a:r>
          </a:p>
        </p:txBody>
      </p:sp>
      <p:graphicFrame>
        <p:nvGraphicFramePr>
          <p:cNvPr id="4" name="Content Placeholder 3">
            <a:extLst>
              <a:ext uri="{FF2B5EF4-FFF2-40B4-BE49-F238E27FC236}">
                <a16:creationId xmlns:a16="http://schemas.microsoft.com/office/drawing/2014/main" id="{8107BFDA-B5CC-44E8-9A6D-BED3B9AAB34D}"/>
              </a:ext>
            </a:extLst>
          </p:cNvPr>
          <p:cNvGraphicFramePr>
            <a:graphicFrameLocks noGrp="1"/>
          </p:cNvGraphicFramePr>
          <p:nvPr>
            <p:ph sz="quarter" idx="1"/>
          </p:nvPr>
        </p:nvGraphicFramePr>
        <p:xfrm>
          <a:off x="152400" y="1384300"/>
          <a:ext cx="8839200" cy="5334000"/>
        </p:xfrm>
        <a:graphic>
          <a:graphicData uri="http://schemas.openxmlformats.org/drawingml/2006/table">
            <a:tbl>
              <a:tblPr firstRow="1" firstCol="1" bandRow="1">
                <a:tableStyleId>{5C22544A-7EE6-4342-B048-85BDC9FD1C3A}</a:tableStyleId>
              </a:tblPr>
              <a:tblGrid>
                <a:gridCol w="4545438">
                  <a:extLst>
                    <a:ext uri="{9D8B030D-6E8A-4147-A177-3AD203B41FA5}">
                      <a16:colId xmlns:a16="http://schemas.microsoft.com/office/drawing/2014/main" val="20000"/>
                    </a:ext>
                  </a:extLst>
                </a:gridCol>
                <a:gridCol w="4293762">
                  <a:extLst>
                    <a:ext uri="{9D8B030D-6E8A-4147-A177-3AD203B41FA5}">
                      <a16:colId xmlns:a16="http://schemas.microsoft.com/office/drawing/2014/main" val="20001"/>
                    </a:ext>
                  </a:extLst>
                </a:gridCol>
              </a:tblGrid>
              <a:tr h="5334000">
                <a:tc>
                  <a:txBody>
                    <a:bodyPr/>
                    <a:lstStyle/>
                    <a:p>
                      <a:pPr>
                        <a:lnSpc>
                          <a:spcPct val="107000"/>
                        </a:lnSpc>
                        <a:spcAft>
                          <a:spcPts val="0"/>
                        </a:spcAft>
                      </a:pPr>
                      <a:r>
                        <a:rPr lang="en-US" sz="1800" dirty="0">
                          <a:effectLst/>
                        </a:rPr>
                        <a:t>The $290 billion national deficit of 1992 became a $124 billion surplus by 1999 because Clinton's Omnibus Budget Reconciliation Act of 1993 raised taxes on the top income rate from 28 percent to 39.6 percent, </a:t>
                      </a:r>
                      <a:endParaRPr lang="de-DE" sz="1800" dirty="0">
                        <a:effectLst/>
                      </a:endParaRPr>
                    </a:p>
                    <a:p>
                      <a:pPr>
                        <a:lnSpc>
                          <a:spcPct val="107000"/>
                        </a:lnSpc>
                        <a:spcAft>
                          <a:spcPts val="0"/>
                        </a:spcAft>
                      </a:pPr>
                      <a:r>
                        <a:rPr lang="en-US" sz="1800" dirty="0">
                          <a:effectLst/>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The Omnibus Budget Reconciliation Act of 1993 increased the gasoline tax by 4.3 cents per gallon, which directly impacted the middle class. </a:t>
                      </a:r>
                      <a:endParaRPr lang="de-DE" sz="1800" dirty="0">
                        <a:effectLst/>
                      </a:endParaRPr>
                    </a:p>
                    <a:p>
                      <a:pPr>
                        <a:lnSpc>
                          <a:spcPct val="107000"/>
                        </a:lnSpc>
                        <a:spcAft>
                          <a:spcPts val="0"/>
                        </a:spcAft>
                      </a:pPr>
                      <a:r>
                        <a:rPr lang="en-US" sz="1800" dirty="0">
                          <a:effectLst/>
                        </a:rPr>
                        <a:t> </a:t>
                      </a:r>
                      <a:endParaRPr lang="de-DE" sz="1800" dirty="0">
                        <a:effectLst/>
                      </a:endParaRPr>
                    </a:p>
                    <a:p>
                      <a:pPr>
                        <a:lnSpc>
                          <a:spcPct val="107000"/>
                        </a:lnSpc>
                        <a:spcAft>
                          <a:spcPts val="0"/>
                        </a:spcAft>
                      </a:pPr>
                      <a:r>
                        <a:rPr lang="en-US" sz="1800" dirty="0">
                          <a:effectLst/>
                        </a:rPr>
                        <a:t>The 1993 tax hikes cannot be credited with the economic boom of the 1990s: it was after the Republican Congress passed tax cuts in 1997 that the economy really became stronger and the budget was balanced. </a:t>
                      </a:r>
                      <a:endParaRPr lang="de-DE" sz="1800" dirty="0">
                        <a:effectLst/>
                      </a:endParaRPr>
                    </a:p>
                    <a:p>
                      <a:pPr>
                        <a:lnSpc>
                          <a:spcPct val="107000"/>
                        </a:lnSpc>
                        <a:spcAft>
                          <a:spcPts val="0"/>
                        </a:spcAft>
                      </a:pPr>
                      <a:r>
                        <a:rPr lang="en-US" sz="1800" dirty="0">
                          <a:effectLst/>
                        </a:rPr>
                        <a:t> </a:t>
                      </a:r>
                      <a:endParaRPr lang="de-DE" sz="1800" dirty="0">
                        <a:effectLst/>
                      </a:endParaRPr>
                    </a:p>
                    <a:p>
                      <a:pPr>
                        <a:lnSpc>
                          <a:spcPct val="107000"/>
                        </a:lnSpc>
                        <a:spcAft>
                          <a:spcPts val="0"/>
                        </a:spcAft>
                      </a:pPr>
                      <a:r>
                        <a:rPr lang="en-US" sz="1800" dirty="0">
                          <a:effectLst/>
                        </a:rPr>
                        <a:t>Clinton designed his tax plans to place an unfair burden on the wealthy</a:t>
                      </a:r>
                      <a:endParaRPr lang="de-DE" sz="1800" dirty="0">
                        <a:effectLst/>
                      </a:endParaRPr>
                    </a:p>
                    <a:p>
                      <a:pPr>
                        <a:lnSpc>
                          <a:spcPct val="107000"/>
                        </a:lnSpc>
                        <a:spcAft>
                          <a:spcPts val="0"/>
                        </a:spcAft>
                      </a:pPr>
                      <a:r>
                        <a:rPr lang="en-US" sz="1800" dirty="0">
                          <a:effectLst/>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95C2-0BEC-4313-8398-D2C540EF336F}"/>
              </a:ext>
            </a:extLst>
          </p:cNvPr>
          <p:cNvSpPr>
            <a:spLocks noGrp="1"/>
          </p:cNvSpPr>
          <p:nvPr>
            <p:ph type="title"/>
          </p:nvPr>
        </p:nvSpPr>
        <p:spPr/>
        <p:txBody>
          <a:bodyPr/>
          <a:lstStyle/>
          <a:p>
            <a:pPr>
              <a:defRPr/>
            </a:pPr>
            <a:r>
              <a:rPr lang="de-DE" dirty="0"/>
              <a:t>Welfare Reform </a:t>
            </a:r>
          </a:p>
        </p:txBody>
      </p:sp>
      <p:graphicFrame>
        <p:nvGraphicFramePr>
          <p:cNvPr id="4" name="Content Placeholder 3">
            <a:extLst>
              <a:ext uri="{FF2B5EF4-FFF2-40B4-BE49-F238E27FC236}">
                <a16:creationId xmlns:a16="http://schemas.microsoft.com/office/drawing/2014/main" id="{5A527F87-B02E-4D7C-8D8F-BC04A2DEC7E5}"/>
              </a:ext>
            </a:extLst>
          </p:cNvPr>
          <p:cNvGraphicFramePr>
            <a:graphicFrameLocks noGrp="1"/>
          </p:cNvGraphicFramePr>
          <p:nvPr>
            <p:ph sz="quarter" idx="1"/>
          </p:nvPr>
        </p:nvGraphicFramePr>
        <p:xfrm>
          <a:off x="152400" y="1422400"/>
          <a:ext cx="8851900" cy="5283200"/>
        </p:xfrm>
        <a:graphic>
          <a:graphicData uri="http://schemas.openxmlformats.org/drawingml/2006/table">
            <a:tbl>
              <a:tblPr firstRow="1" firstCol="1" bandRow="1">
                <a:tableStyleId>{5C22544A-7EE6-4342-B048-85BDC9FD1C3A}</a:tableStyleId>
              </a:tblPr>
              <a:tblGrid>
                <a:gridCol w="4551969">
                  <a:extLst>
                    <a:ext uri="{9D8B030D-6E8A-4147-A177-3AD203B41FA5}">
                      <a16:colId xmlns:a16="http://schemas.microsoft.com/office/drawing/2014/main" val="20000"/>
                    </a:ext>
                  </a:extLst>
                </a:gridCol>
                <a:gridCol w="4299931">
                  <a:extLst>
                    <a:ext uri="{9D8B030D-6E8A-4147-A177-3AD203B41FA5}">
                      <a16:colId xmlns:a16="http://schemas.microsoft.com/office/drawing/2014/main" val="20001"/>
                    </a:ext>
                  </a:extLst>
                </a:gridCol>
              </a:tblGrid>
              <a:tr h="5283200">
                <a:tc>
                  <a:txBody>
                    <a:bodyPr/>
                    <a:lstStyle/>
                    <a:p>
                      <a:pPr>
                        <a:lnSpc>
                          <a:spcPct val="107000"/>
                        </a:lnSpc>
                        <a:spcAft>
                          <a:spcPts val="0"/>
                        </a:spcAft>
                      </a:pPr>
                      <a:r>
                        <a:rPr lang="en-US" sz="2000" dirty="0">
                          <a:effectLst/>
                        </a:rPr>
                        <a:t>In 1996, Clinton fulfilled his campaign promise to reform welfare by creating new rules that required recipients to work within two years of getting benefits and limited the time most people could spend on welfare to five years.</a:t>
                      </a:r>
                      <a:endParaRPr lang="de-DE" sz="2000" dirty="0">
                        <a:effectLst/>
                      </a:endParaRPr>
                    </a:p>
                    <a:p>
                      <a:pPr>
                        <a:lnSpc>
                          <a:spcPct val="107000"/>
                        </a:lnSpc>
                        <a:spcAft>
                          <a:spcPts val="0"/>
                        </a:spcAft>
                      </a:pPr>
                      <a:r>
                        <a:rPr lang="en-US" sz="2000" dirty="0">
                          <a:effectLst/>
                        </a:rPr>
                        <a:t> </a:t>
                      </a:r>
                      <a:endParaRPr lang="de-DE" sz="2000" dirty="0">
                        <a:effectLst/>
                      </a:endParaRPr>
                    </a:p>
                    <a:p>
                      <a:pPr>
                        <a:lnSpc>
                          <a:spcPct val="107000"/>
                        </a:lnSpc>
                        <a:spcAft>
                          <a:spcPts val="0"/>
                        </a:spcAft>
                      </a:pPr>
                      <a:r>
                        <a:rPr lang="en-US" sz="2000" dirty="0">
                          <a:effectLst/>
                        </a:rPr>
                        <a:t> </a:t>
                      </a:r>
                      <a:endParaRPr lang="de-DE" sz="2000" dirty="0">
                        <a:effectLst/>
                      </a:endParaRPr>
                    </a:p>
                    <a:p>
                      <a:pPr>
                        <a:lnSpc>
                          <a:spcPct val="107000"/>
                        </a:lnSpc>
                        <a:spcAft>
                          <a:spcPts val="0"/>
                        </a:spcAft>
                      </a:pPr>
                      <a:r>
                        <a:rPr lang="en-US" sz="2000" dirty="0">
                          <a:effectLst/>
                        </a:rPr>
                        <a:t>10 years after he signed the Personal Responsibility and Work Opportunity Reconciliation Act, welfare rolls had dropped from 12.2 million to 4.5 million.</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dirty="0">
                          <a:effectLst/>
                        </a:rPr>
                        <a:t>Clinton neglected to take to steps to restructure Social Security and Medicare. </a:t>
                      </a:r>
                    </a:p>
                  </a:txBody>
                  <a:tcPr marL="68580" marR="68580" marT="0" marB="0"/>
                </a:tc>
                <a:extLst>
                  <a:ext uri="{0D108BD9-81ED-4DB2-BD59-A6C34878D82A}">
                    <a16:rowId xmlns:a16="http://schemas.microsoft.com/office/drawing/2014/main" val="10000"/>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96DB4-4E19-4B01-B198-CFF4B9056CF4}"/>
              </a:ext>
            </a:extLst>
          </p:cNvPr>
          <p:cNvSpPr>
            <a:spLocks noGrp="1"/>
          </p:cNvSpPr>
          <p:nvPr>
            <p:ph type="title"/>
          </p:nvPr>
        </p:nvSpPr>
        <p:spPr/>
        <p:txBody>
          <a:bodyPr/>
          <a:lstStyle/>
          <a:p>
            <a:pPr>
              <a:defRPr/>
            </a:pPr>
            <a:r>
              <a:rPr lang="de-DE" dirty="0"/>
              <a:t>Education </a:t>
            </a:r>
          </a:p>
        </p:txBody>
      </p:sp>
      <p:graphicFrame>
        <p:nvGraphicFramePr>
          <p:cNvPr id="4" name="Content Placeholder 3">
            <a:extLst>
              <a:ext uri="{FF2B5EF4-FFF2-40B4-BE49-F238E27FC236}">
                <a16:creationId xmlns:a16="http://schemas.microsoft.com/office/drawing/2014/main" id="{B696FA11-7C21-4D04-9E57-7D7BEACBBF8A}"/>
              </a:ext>
            </a:extLst>
          </p:cNvPr>
          <p:cNvGraphicFramePr>
            <a:graphicFrameLocks noGrp="1"/>
          </p:cNvGraphicFramePr>
          <p:nvPr>
            <p:ph sz="quarter" idx="1"/>
          </p:nvPr>
        </p:nvGraphicFramePr>
        <p:xfrm>
          <a:off x="177800" y="1409700"/>
          <a:ext cx="8864600" cy="5308600"/>
        </p:xfrm>
        <a:graphic>
          <a:graphicData uri="http://schemas.openxmlformats.org/drawingml/2006/table">
            <a:tbl>
              <a:tblPr firstRow="1" firstCol="1" bandRow="1">
                <a:tableStyleId>{5C22544A-7EE6-4342-B048-85BDC9FD1C3A}</a:tableStyleId>
              </a:tblPr>
              <a:tblGrid>
                <a:gridCol w="4558499">
                  <a:extLst>
                    <a:ext uri="{9D8B030D-6E8A-4147-A177-3AD203B41FA5}">
                      <a16:colId xmlns:a16="http://schemas.microsoft.com/office/drawing/2014/main" val="20000"/>
                    </a:ext>
                  </a:extLst>
                </a:gridCol>
                <a:gridCol w="4306101">
                  <a:extLst>
                    <a:ext uri="{9D8B030D-6E8A-4147-A177-3AD203B41FA5}">
                      <a16:colId xmlns:a16="http://schemas.microsoft.com/office/drawing/2014/main" val="20001"/>
                    </a:ext>
                  </a:extLst>
                </a:gridCol>
              </a:tblGrid>
              <a:tr h="5308600">
                <a:tc>
                  <a:txBody>
                    <a:bodyPr/>
                    <a:lstStyle/>
                    <a:p>
                      <a:pPr>
                        <a:lnSpc>
                          <a:spcPct val="107000"/>
                        </a:lnSpc>
                        <a:spcAft>
                          <a:spcPts val="0"/>
                        </a:spcAft>
                      </a:pPr>
                      <a:r>
                        <a:rPr lang="en-US" sz="2000" dirty="0">
                          <a:effectLst/>
                        </a:rPr>
                        <a:t>Clinton's Goals 2000 program distributed two billion dollars between 1994 and 1999 to set uniform standards in US schools. </a:t>
                      </a:r>
                      <a:endParaRPr lang="de-DE" sz="2000" dirty="0">
                        <a:effectLst/>
                      </a:endParaRPr>
                    </a:p>
                    <a:p>
                      <a:pPr>
                        <a:lnSpc>
                          <a:spcPct val="107000"/>
                        </a:lnSpc>
                        <a:spcAft>
                          <a:spcPts val="0"/>
                        </a:spcAft>
                      </a:pPr>
                      <a:r>
                        <a:rPr lang="en-US" sz="2000" dirty="0">
                          <a:effectLst/>
                        </a:rPr>
                        <a:t> </a:t>
                      </a:r>
                      <a:endParaRPr lang="de-DE" sz="2000" dirty="0">
                        <a:effectLst/>
                      </a:endParaRPr>
                    </a:p>
                    <a:p>
                      <a:pPr>
                        <a:lnSpc>
                          <a:spcPct val="107000"/>
                        </a:lnSpc>
                        <a:spcAft>
                          <a:spcPts val="0"/>
                        </a:spcAft>
                      </a:pPr>
                      <a:r>
                        <a:rPr lang="en-US" sz="2000" dirty="0">
                          <a:effectLst/>
                        </a:rPr>
                        <a:t>His 1994 Improving America's School Act (IASA) received support from Republicans and Democrats and from the education and business communities. IASA required that standards and accountability be the same for economically disadvantaged students as for other students</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dirty="0">
                          <a:effectLst/>
                        </a:rPr>
                        <a:t>Clinton's Goals 2000 program did not ensure uniform quality of standards among all the states because he compromised on oversight to get the program passed. </a:t>
                      </a:r>
                      <a:endParaRPr lang="de-DE" sz="2000" dirty="0">
                        <a:effectLst/>
                      </a:endParaRPr>
                    </a:p>
                    <a:p>
                      <a:pPr>
                        <a:lnSpc>
                          <a:spcPct val="107000"/>
                        </a:lnSpc>
                        <a:spcAft>
                          <a:spcPts val="0"/>
                        </a:spcAft>
                      </a:pPr>
                      <a:r>
                        <a:rPr lang="en-US" sz="2000" dirty="0">
                          <a:effectLst/>
                        </a:rPr>
                        <a:t> </a:t>
                      </a:r>
                      <a:endParaRPr lang="de-DE" sz="2000" dirty="0">
                        <a:effectLst/>
                      </a:endParaRPr>
                    </a:p>
                    <a:p>
                      <a:pPr>
                        <a:lnSpc>
                          <a:spcPct val="107000"/>
                        </a:lnSpc>
                        <a:spcAft>
                          <a:spcPts val="0"/>
                        </a:spcAft>
                      </a:pPr>
                      <a:r>
                        <a:rPr lang="en-US" sz="2000" dirty="0">
                          <a:effectLst/>
                        </a:rPr>
                        <a:t>The impact therefore varied by state and Clinton never fulfilled his goal of equalizing education standards and improving results for all students. By 2000, six years after IASA was implemented, only 17 states were in full compliance with the standards</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3BBE8-0F0F-4DA6-BF5E-C69960F44F4A}"/>
              </a:ext>
            </a:extLst>
          </p:cNvPr>
          <p:cNvSpPr>
            <a:spLocks noGrp="1"/>
          </p:cNvSpPr>
          <p:nvPr>
            <p:ph type="title"/>
          </p:nvPr>
        </p:nvSpPr>
        <p:spPr/>
        <p:txBody>
          <a:bodyPr/>
          <a:lstStyle/>
          <a:p>
            <a:pPr>
              <a:defRPr/>
            </a:pPr>
            <a:r>
              <a:rPr lang="de-DE" dirty="0"/>
              <a:t>Environment </a:t>
            </a:r>
          </a:p>
        </p:txBody>
      </p:sp>
      <p:graphicFrame>
        <p:nvGraphicFramePr>
          <p:cNvPr id="4" name="Content Placeholder 3">
            <a:extLst>
              <a:ext uri="{FF2B5EF4-FFF2-40B4-BE49-F238E27FC236}">
                <a16:creationId xmlns:a16="http://schemas.microsoft.com/office/drawing/2014/main" id="{1C66CEC7-8996-4371-816C-D96276049638}"/>
              </a:ext>
            </a:extLst>
          </p:cNvPr>
          <p:cNvGraphicFramePr>
            <a:graphicFrameLocks noGrp="1"/>
          </p:cNvGraphicFramePr>
          <p:nvPr>
            <p:ph sz="quarter" idx="1"/>
          </p:nvPr>
        </p:nvGraphicFramePr>
        <p:xfrm>
          <a:off x="152400" y="1422400"/>
          <a:ext cx="8902700" cy="5257800"/>
        </p:xfrm>
        <a:graphic>
          <a:graphicData uri="http://schemas.openxmlformats.org/drawingml/2006/table">
            <a:tbl>
              <a:tblPr firstRow="1" firstCol="1" bandRow="1">
                <a:tableStyleId>{5C22544A-7EE6-4342-B048-85BDC9FD1C3A}</a:tableStyleId>
              </a:tblPr>
              <a:tblGrid>
                <a:gridCol w="4578092">
                  <a:extLst>
                    <a:ext uri="{9D8B030D-6E8A-4147-A177-3AD203B41FA5}">
                      <a16:colId xmlns:a16="http://schemas.microsoft.com/office/drawing/2014/main" val="20000"/>
                    </a:ext>
                  </a:extLst>
                </a:gridCol>
                <a:gridCol w="4324608">
                  <a:extLst>
                    <a:ext uri="{9D8B030D-6E8A-4147-A177-3AD203B41FA5}">
                      <a16:colId xmlns:a16="http://schemas.microsoft.com/office/drawing/2014/main" val="20001"/>
                    </a:ext>
                  </a:extLst>
                </a:gridCol>
              </a:tblGrid>
              <a:tr h="5257800">
                <a:tc>
                  <a:txBody>
                    <a:bodyPr/>
                    <a:lstStyle/>
                    <a:p>
                      <a:pPr>
                        <a:lnSpc>
                          <a:spcPct val="107000"/>
                        </a:lnSpc>
                        <a:spcAft>
                          <a:spcPts val="0"/>
                        </a:spcAft>
                      </a:pPr>
                      <a:r>
                        <a:rPr lang="en-US" sz="2000" dirty="0">
                          <a:effectLst/>
                        </a:rPr>
                        <a:t>Preserved 4.6 million acres of land in national monuments </a:t>
                      </a:r>
                    </a:p>
                    <a:p>
                      <a:pPr>
                        <a:lnSpc>
                          <a:spcPct val="107000"/>
                        </a:lnSpc>
                        <a:spcAft>
                          <a:spcPts val="0"/>
                        </a:spcAft>
                      </a:pPr>
                      <a:endParaRPr lang="en-US" sz="2000" dirty="0">
                        <a:effectLst/>
                      </a:endParaRPr>
                    </a:p>
                    <a:p>
                      <a:pPr>
                        <a:lnSpc>
                          <a:spcPct val="107000"/>
                        </a:lnSpc>
                        <a:spcAft>
                          <a:spcPts val="0"/>
                        </a:spcAft>
                      </a:pPr>
                      <a:r>
                        <a:rPr lang="en-US" sz="2000" dirty="0">
                          <a:effectLst/>
                        </a:rPr>
                        <a:t>Safe Drinking Water Act</a:t>
                      </a:r>
                    </a:p>
                    <a:p>
                      <a:pPr>
                        <a:lnSpc>
                          <a:spcPct val="107000"/>
                        </a:lnSpc>
                        <a:spcAft>
                          <a:spcPts val="0"/>
                        </a:spcAft>
                      </a:pPr>
                      <a:endParaRPr lang="en-US" sz="2000" dirty="0">
                        <a:effectLst/>
                      </a:endParaRPr>
                    </a:p>
                    <a:p>
                      <a:pPr>
                        <a:lnSpc>
                          <a:spcPct val="107000"/>
                        </a:lnSpc>
                        <a:spcAft>
                          <a:spcPts val="0"/>
                        </a:spcAft>
                      </a:pPr>
                      <a:r>
                        <a:rPr lang="en-US" sz="2000" dirty="0">
                          <a:effectLst/>
                        </a:rPr>
                        <a:t>Enacting tougher emissions and energy efficiency standards. </a:t>
                      </a:r>
                    </a:p>
                    <a:p>
                      <a:pPr>
                        <a:lnSpc>
                          <a:spcPct val="107000"/>
                        </a:lnSpc>
                        <a:spcAft>
                          <a:spcPts val="0"/>
                        </a:spcAft>
                      </a:pPr>
                      <a:endParaRPr lang="en-US" sz="2000" dirty="0">
                        <a:effectLst/>
                      </a:endParaRPr>
                    </a:p>
                    <a:p>
                      <a:pPr>
                        <a:lnSpc>
                          <a:spcPct val="107000"/>
                        </a:lnSpc>
                        <a:spcAft>
                          <a:spcPts val="0"/>
                        </a:spcAft>
                      </a:pPr>
                      <a:r>
                        <a:rPr lang="en-US" sz="2000" dirty="0">
                          <a:effectLst/>
                        </a:rPr>
                        <a:t>The Environmental Protection Agency and Justice Department prosecuted 241 environmental-related crimes in 1999, more than twice as many as in 1992, the year before Clinton took office. </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dirty="0">
                          <a:effectLst/>
                        </a:rPr>
                        <a:t>Clinton passed NAFTA despite the fact that it traded lower environmental standards for increased free trade. </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AAACC-E27F-499D-8FD8-BC8AF54DB23B}"/>
              </a:ext>
            </a:extLst>
          </p:cNvPr>
          <p:cNvSpPr>
            <a:spLocks noGrp="1"/>
          </p:cNvSpPr>
          <p:nvPr>
            <p:ph type="title"/>
          </p:nvPr>
        </p:nvSpPr>
        <p:spPr/>
        <p:txBody>
          <a:bodyPr/>
          <a:lstStyle/>
          <a:p>
            <a:pPr>
              <a:defRPr/>
            </a:pPr>
            <a:r>
              <a:rPr lang="de-DE" dirty="0"/>
              <a:t>Health </a:t>
            </a:r>
          </a:p>
        </p:txBody>
      </p:sp>
      <p:graphicFrame>
        <p:nvGraphicFramePr>
          <p:cNvPr id="5" name="Content Placeholder 4">
            <a:extLst>
              <a:ext uri="{FF2B5EF4-FFF2-40B4-BE49-F238E27FC236}">
                <a16:creationId xmlns:a16="http://schemas.microsoft.com/office/drawing/2014/main" id="{022D853E-718C-424E-B574-5CFD886F8D1F}"/>
              </a:ext>
            </a:extLst>
          </p:cNvPr>
          <p:cNvGraphicFramePr>
            <a:graphicFrameLocks noGrp="1"/>
          </p:cNvGraphicFramePr>
          <p:nvPr>
            <p:ph sz="quarter" idx="1"/>
          </p:nvPr>
        </p:nvGraphicFramePr>
        <p:xfrm>
          <a:off x="165100" y="1409700"/>
          <a:ext cx="8864600" cy="5321300"/>
        </p:xfrm>
        <a:graphic>
          <a:graphicData uri="http://schemas.openxmlformats.org/drawingml/2006/table">
            <a:tbl>
              <a:tblPr firstRow="1" firstCol="1" bandRow="1">
                <a:tableStyleId>{5C22544A-7EE6-4342-B048-85BDC9FD1C3A}</a:tableStyleId>
              </a:tblPr>
              <a:tblGrid>
                <a:gridCol w="4558500">
                  <a:extLst>
                    <a:ext uri="{9D8B030D-6E8A-4147-A177-3AD203B41FA5}">
                      <a16:colId xmlns:a16="http://schemas.microsoft.com/office/drawing/2014/main" val="20000"/>
                    </a:ext>
                  </a:extLst>
                </a:gridCol>
                <a:gridCol w="4306100">
                  <a:extLst>
                    <a:ext uri="{9D8B030D-6E8A-4147-A177-3AD203B41FA5}">
                      <a16:colId xmlns:a16="http://schemas.microsoft.com/office/drawing/2014/main" val="20001"/>
                    </a:ext>
                  </a:extLst>
                </a:gridCol>
              </a:tblGrid>
              <a:tr h="5321300">
                <a:tc>
                  <a:txBody>
                    <a:bodyPr/>
                    <a:lstStyle/>
                    <a:p>
                      <a:pPr>
                        <a:lnSpc>
                          <a:spcPct val="107000"/>
                        </a:lnSpc>
                        <a:spcAft>
                          <a:spcPts val="0"/>
                        </a:spcAft>
                      </a:pPr>
                      <a:r>
                        <a:rPr lang="en-US" sz="2000" dirty="0">
                          <a:effectLst/>
                        </a:rPr>
                        <a:t>Funding for AIDS-related programs increased 150 percent during his presidency</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dirty="0">
                          <a:effectLst/>
                        </a:rPr>
                        <a:t>Health care reform was Clinton's major goal when he took office…Republican opposition was insurmountable…the biggest failure of his administration.</a:t>
                      </a:r>
                      <a:r>
                        <a:rPr lang="en-US" sz="2000" baseline="0" dirty="0">
                          <a:effectLst/>
                        </a:rPr>
                        <a:t> He </a:t>
                      </a:r>
                      <a:r>
                        <a:rPr lang="en-US" sz="2000" dirty="0">
                          <a:effectLst/>
                        </a:rPr>
                        <a:t>expended a lot of political capital without getting anything in return.</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9D606-9CB2-4023-A15E-A4D13A5FDE90}"/>
              </a:ext>
            </a:extLst>
          </p:cNvPr>
          <p:cNvSpPr>
            <a:spLocks noGrp="1"/>
          </p:cNvSpPr>
          <p:nvPr>
            <p:ph type="title"/>
          </p:nvPr>
        </p:nvSpPr>
        <p:spPr/>
        <p:txBody>
          <a:bodyPr/>
          <a:lstStyle/>
          <a:p>
            <a:pPr>
              <a:defRPr/>
            </a:pPr>
            <a:r>
              <a:rPr lang="de-DE" dirty="0"/>
              <a:t>Foreign Policy </a:t>
            </a:r>
          </a:p>
        </p:txBody>
      </p:sp>
      <p:graphicFrame>
        <p:nvGraphicFramePr>
          <p:cNvPr id="4" name="Content Placeholder 3">
            <a:extLst>
              <a:ext uri="{FF2B5EF4-FFF2-40B4-BE49-F238E27FC236}">
                <a16:creationId xmlns:a16="http://schemas.microsoft.com/office/drawing/2014/main" id="{ED9A9D5E-E4D5-43FB-BFBC-18626F6D9082}"/>
              </a:ext>
            </a:extLst>
          </p:cNvPr>
          <p:cNvGraphicFramePr>
            <a:graphicFrameLocks noGrp="1"/>
          </p:cNvGraphicFramePr>
          <p:nvPr>
            <p:ph sz="quarter" idx="1"/>
          </p:nvPr>
        </p:nvGraphicFramePr>
        <p:xfrm>
          <a:off x="165100" y="1384300"/>
          <a:ext cx="8890000" cy="5308600"/>
        </p:xfrm>
        <a:graphic>
          <a:graphicData uri="http://schemas.openxmlformats.org/drawingml/2006/table">
            <a:tbl>
              <a:tblPr firstRow="1" firstCol="1" bandRow="1">
                <a:tableStyleId>{5C22544A-7EE6-4342-B048-85BDC9FD1C3A}</a:tableStyleId>
              </a:tblPr>
              <a:tblGrid>
                <a:gridCol w="4571561">
                  <a:extLst>
                    <a:ext uri="{9D8B030D-6E8A-4147-A177-3AD203B41FA5}">
                      <a16:colId xmlns:a16="http://schemas.microsoft.com/office/drawing/2014/main" val="20000"/>
                    </a:ext>
                  </a:extLst>
                </a:gridCol>
                <a:gridCol w="4318439">
                  <a:extLst>
                    <a:ext uri="{9D8B030D-6E8A-4147-A177-3AD203B41FA5}">
                      <a16:colId xmlns:a16="http://schemas.microsoft.com/office/drawing/2014/main" val="20001"/>
                    </a:ext>
                  </a:extLst>
                </a:gridCol>
              </a:tblGrid>
              <a:tr h="5308600">
                <a:tc>
                  <a:txBody>
                    <a:bodyPr/>
                    <a:lstStyle/>
                    <a:p>
                      <a:pPr>
                        <a:lnSpc>
                          <a:spcPct val="107000"/>
                        </a:lnSpc>
                        <a:spcAft>
                          <a:spcPts val="0"/>
                        </a:spcAft>
                      </a:pPr>
                      <a:r>
                        <a:rPr lang="en-US" sz="2000" dirty="0">
                          <a:effectLst/>
                          <a:latin typeface="+mj-lt"/>
                        </a:rPr>
                        <a:t>Peace process in Northern Ireland, which culminated in the 1998 Good Friday Agreement. </a:t>
                      </a:r>
                      <a:endParaRPr lang="de-DE" sz="2000" dirty="0">
                        <a:effectLst/>
                        <a:latin typeface="+mj-lt"/>
                      </a:endParaRPr>
                    </a:p>
                    <a:p>
                      <a:pPr>
                        <a:lnSpc>
                          <a:spcPct val="107000"/>
                        </a:lnSpc>
                        <a:spcAft>
                          <a:spcPts val="0"/>
                        </a:spcAft>
                      </a:pPr>
                      <a:r>
                        <a:rPr lang="en-US" sz="2000" dirty="0">
                          <a:effectLst/>
                          <a:latin typeface="+mj-lt"/>
                        </a:rPr>
                        <a:t> </a:t>
                      </a:r>
                      <a:endParaRPr lang="de-DE" sz="2000" dirty="0">
                        <a:effectLst/>
                        <a:latin typeface="+mj-lt"/>
                      </a:endParaRPr>
                    </a:p>
                    <a:p>
                      <a:pPr>
                        <a:lnSpc>
                          <a:spcPct val="107000"/>
                        </a:lnSpc>
                        <a:spcAft>
                          <a:spcPts val="0"/>
                        </a:spcAft>
                      </a:pPr>
                      <a:r>
                        <a:rPr lang="en-US" sz="2000" dirty="0">
                          <a:effectLst/>
                          <a:latin typeface="+mj-lt"/>
                        </a:rPr>
                        <a:t>Helped to get former Soviet nations to give up their nuclear arsenals and improve their control of nuclear materials. </a:t>
                      </a:r>
                      <a:endParaRPr lang="de-DE" sz="2000" dirty="0">
                        <a:effectLst/>
                        <a:latin typeface="+mj-lt"/>
                      </a:endParaRPr>
                    </a:p>
                    <a:p>
                      <a:pPr>
                        <a:lnSpc>
                          <a:spcPct val="107000"/>
                        </a:lnSpc>
                        <a:spcAft>
                          <a:spcPts val="0"/>
                        </a:spcAft>
                      </a:pPr>
                      <a:r>
                        <a:rPr lang="en-US" sz="2000" dirty="0">
                          <a:effectLst/>
                          <a:latin typeface="+mj-lt"/>
                        </a:rPr>
                        <a:t> </a:t>
                      </a:r>
                      <a:endParaRPr lang="de-DE" sz="2000" dirty="0">
                        <a:effectLst/>
                        <a:latin typeface="+mj-lt"/>
                      </a:endParaRPr>
                    </a:p>
                    <a:p>
                      <a:pPr>
                        <a:lnSpc>
                          <a:spcPct val="107000"/>
                        </a:lnSpc>
                        <a:spcAft>
                          <a:spcPts val="0"/>
                        </a:spcAft>
                      </a:pPr>
                      <a:r>
                        <a:rPr lang="en-US" sz="2000" dirty="0">
                          <a:effectLst/>
                          <a:latin typeface="+mj-lt"/>
                        </a:rPr>
                        <a:t>Worked with NATO to bomb Serbia to end Slobodan Milosevic's ethnic cleansing campaign. </a:t>
                      </a:r>
                      <a:endParaRPr lang="de-DE"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dirty="0">
                          <a:effectLst/>
                          <a:latin typeface="+mj-lt"/>
                        </a:rPr>
                        <a:t>Rwanda</a:t>
                      </a:r>
                      <a:endParaRPr lang="de-DE" sz="2000" dirty="0">
                        <a:effectLst/>
                        <a:latin typeface="+mj-lt"/>
                      </a:endParaRPr>
                    </a:p>
                    <a:p>
                      <a:pPr>
                        <a:lnSpc>
                          <a:spcPct val="107000"/>
                        </a:lnSpc>
                        <a:spcAft>
                          <a:spcPts val="0"/>
                        </a:spcAft>
                      </a:pPr>
                      <a:r>
                        <a:rPr lang="en-US" sz="2000" dirty="0">
                          <a:effectLst/>
                          <a:latin typeface="+mj-lt"/>
                        </a:rPr>
                        <a:t> </a:t>
                      </a:r>
                      <a:endParaRPr lang="de-DE" sz="2000" dirty="0">
                        <a:effectLst/>
                        <a:latin typeface="+mj-lt"/>
                      </a:endParaRPr>
                    </a:p>
                    <a:p>
                      <a:pPr>
                        <a:lnSpc>
                          <a:spcPct val="107000"/>
                        </a:lnSpc>
                        <a:spcAft>
                          <a:spcPts val="0"/>
                        </a:spcAft>
                      </a:pPr>
                      <a:r>
                        <a:rPr lang="en-US" sz="2000" dirty="0">
                          <a:effectLst/>
                          <a:latin typeface="+mj-lt"/>
                        </a:rPr>
                        <a:t>Gave China Most Favored Nation (MFN) status despite their terrible human rights record.</a:t>
                      </a:r>
                    </a:p>
                    <a:p>
                      <a:pPr>
                        <a:lnSpc>
                          <a:spcPct val="107000"/>
                        </a:lnSpc>
                        <a:spcAft>
                          <a:spcPts val="0"/>
                        </a:spcAft>
                      </a:pPr>
                      <a:endParaRPr lang="en-US" sz="20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n-US" sz="2000" dirty="0">
                          <a:effectLst/>
                          <a:latin typeface="+mj-lt"/>
                          <a:ea typeface="Calibri" panose="020F0502020204030204" pitchFamily="34" charset="0"/>
                          <a:cs typeface="Times New Roman" panose="02020603050405020304" pitchFamily="18" charset="0"/>
                        </a:rPr>
                        <a:t>Israel-Palestine </a:t>
                      </a:r>
                      <a:endParaRPr lang="de-DE"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0700_lg">
            <a:extLst>
              <a:ext uri="{FF2B5EF4-FFF2-40B4-BE49-F238E27FC236}">
                <a16:creationId xmlns:a16="http://schemas.microsoft.com/office/drawing/2014/main" id="{C791DE51-F798-4DDF-A3D7-FF4E45741C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7086600"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a:extLst>
              <a:ext uri="{FF2B5EF4-FFF2-40B4-BE49-F238E27FC236}">
                <a16:creationId xmlns:a16="http://schemas.microsoft.com/office/drawing/2014/main" id="{17E0938A-B3C4-4C73-96B2-7D26708D3717}"/>
              </a:ext>
            </a:extLst>
          </p:cNvPr>
          <p:cNvSpPr>
            <a:spLocks noChangeArrowheads="1"/>
          </p:cNvSpPr>
          <p:nvPr/>
        </p:nvSpPr>
        <p:spPr bwMode="auto">
          <a:xfrm>
            <a:off x="304800" y="381000"/>
            <a:ext cx="8458200" cy="1384300"/>
          </a:xfrm>
          <a:prstGeom prst="rect">
            <a:avLst/>
          </a:prstGeom>
          <a:noFill/>
          <a:ln>
            <a:noFill/>
          </a:ln>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800" dirty="0">
                <a:latin typeface="+mn-lt"/>
              </a:rPr>
              <a:t>Taking the Oath of Office as the Governor of AK </a:t>
            </a:r>
          </a:p>
          <a:p>
            <a:pPr algn="ctr">
              <a:defRPr/>
            </a:pPr>
            <a:r>
              <a:rPr lang="en-US" altLang="en-US" sz="2800" dirty="0">
                <a:latin typeface="+mn-lt"/>
              </a:rPr>
              <a:t> January 9, 1979 </a:t>
            </a:r>
          </a:p>
          <a:p>
            <a:pPr algn="ctr">
              <a:defRPr/>
            </a:pPr>
            <a:endParaRPr lang="en-US" altLang="en-US" sz="2800" dirty="0">
              <a:latin typeface="+mn-lt"/>
            </a:endParaRPr>
          </a:p>
        </p:txBody>
      </p:sp>
      <p:sp>
        <p:nvSpPr>
          <p:cNvPr id="2" name="Title 1">
            <a:extLst>
              <a:ext uri="{FF2B5EF4-FFF2-40B4-BE49-F238E27FC236}">
                <a16:creationId xmlns:a16="http://schemas.microsoft.com/office/drawing/2014/main" id="{A065C3F0-DE74-4E32-B25C-D459E9E55DF3}"/>
              </a:ext>
            </a:extLst>
          </p:cNvPr>
          <p:cNvSpPr>
            <a:spLocks noGrp="1"/>
          </p:cNvSpPr>
          <p:nvPr>
            <p:ph type="title"/>
          </p:nvPr>
        </p:nvSpPr>
        <p:spPr/>
        <p:txBody>
          <a:bodyPr/>
          <a:lstStyle/>
          <a:p>
            <a:pPr>
              <a:defRPr/>
            </a:pPr>
            <a:endParaRPr lang="de-DE"/>
          </a:p>
        </p:txBody>
      </p:sp>
      <p:sp>
        <p:nvSpPr>
          <p:cNvPr id="19461" name="Content Placeholder 2">
            <a:extLst>
              <a:ext uri="{FF2B5EF4-FFF2-40B4-BE49-F238E27FC236}">
                <a16:creationId xmlns:a16="http://schemas.microsoft.com/office/drawing/2014/main" id="{E015F0FC-998A-49CE-88D4-DA8892BD93FB}"/>
              </a:ext>
            </a:extLst>
          </p:cNvPr>
          <p:cNvSpPr>
            <a:spLocks noGrp="1"/>
          </p:cNvSpPr>
          <p:nvPr>
            <p:ph sz="quarter" idx="1"/>
          </p:nvPr>
        </p:nvSpPr>
        <p:spPr>
          <a:xfrm>
            <a:off x="301625" y="1527175"/>
            <a:ext cx="8504238" cy="4572000"/>
          </a:xfrm>
        </p:spPr>
        <p:txBody>
          <a:bodyPr/>
          <a:lstStyle/>
          <a:p>
            <a:endParaRPr lang="de-DE"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A345C-138E-470D-815E-894A92955430}"/>
              </a:ext>
            </a:extLst>
          </p:cNvPr>
          <p:cNvSpPr>
            <a:spLocks noGrp="1"/>
          </p:cNvSpPr>
          <p:nvPr>
            <p:ph type="title"/>
          </p:nvPr>
        </p:nvSpPr>
        <p:spPr/>
        <p:txBody>
          <a:bodyPr/>
          <a:lstStyle/>
          <a:p>
            <a:pPr>
              <a:defRPr/>
            </a:pPr>
            <a:r>
              <a:rPr lang="de-DE" dirty="0"/>
              <a:t>Clinton Era SAQs</a:t>
            </a:r>
            <a:endParaRPr lang="en-US" dirty="0"/>
          </a:p>
        </p:txBody>
      </p:sp>
      <p:sp>
        <p:nvSpPr>
          <p:cNvPr id="70659" name="Content Placeholder 2">
            <a:extLst>
              <a:ext uri="{FF2B5EF4-FFF2-40B4-BE49-F238E27FC236}">
                <a16:creationId xmlns:a16="http://schemas.microsoft.com/office/drawing/2014/main" id="{D2699127-1CBE-4755-9669-C8ECA5361826}"/>
              </a:ext>
            </a:extLst>
          </p:cNvPr>
          <p:cNvSpPr>
            <a:spLocks noGrp="1"/>
          </p:cNvSpPr>
          <p:nvPr>
            <p:ph sz="quarter" idx="1"/>
          </p:nvPr>
        </p:nvSpPr>
        <p:spPr>
          <a:xfrm>
            <a:off x="301625" y="1527175"/>
            <a:ext cx="8504238" cy="4572000"/>
          </a:xfrm>
        </p:spPr>
        <p:txBody>
          <a:bodyPr/>
          <a:lstStyle/>
          <a:p>
            <a:pPr marL="514350" indent="-514350">
              <a:buFont typeface="Wingdings 2" panose="05020102010507070707" pitchFamily="18" charset="2"/>
              <a:buAutoNum type="alphaLcPeriod"/>
            </a:pPr>
            <a:r>
              <a:rPr lang="de-DE" altLang="en-US"/>
              <a:t>Describe one central </a:t>
            </a:r>
            <a:r>
              <a:rPr lang="en-US" altLang="en-US"/>
              <a:t>domestic</a:t>
            </a:r>
            <a:r>
              <a:rPr lang="de-DE" altLang="en-US"/>
              <a:t> policy goal of the Clinton adminsitration. </a:t>
            </a:r>
          </a:p>
          <a:p>
            <a:pPr marL="514350" indent="-514350">
              <a:buFont typeface="Wingdings 2" panose="05020102010507070707" pitchFamily="18" charset="2"/>
              <a:buAutoNum type="alphaLcPeriod"/>
            </a:pPr>
            <a:r>
              <a:rPr lang="de-DE" altLang="en-US"/>
              <a:t>Describe one central foreign policy goal of the Clinton adminsitration. </a:t>
            </a:r>
          </a:p>
          <a:p>
            <a:pPr marL="514350" indent="-514350">
              <a:buFont typeface="Wingdings 2" panose="05020102010507070707" pitchFamily="18" charset="2"/>
              <a:buAutoNum type="alphaLcPeriod"/>
            </a:pPr>
            <a:r>
              <a:rPr lang="de-DE" altLang="en-US"/>
              <a:t>Explain one example of Republican opposition to the goals of the Clinton administration described in (a) or (b) above. </a:t>
            </a:r>
          </a:p>
          <a:p>
            <a:pPr marL="514350" indent="-514350">
              <a:buFont typeface="Wingdings 2" panose="05020102010507070707" pitchFamily="18" charset="2"/>
              <a:buAutoNum type="alphaLcPeriod"/>
            </a:pPr>
            <a:endParaRPr lang="en-US"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4">
            <a:extLst>
              <a:ext uri="{FF2B5EF4-FFF2-40B4-BE49-F238E27FC236}">
                <a16:creationId xmlns:a16="http://schemas.microsoft.com/office/drawing/2014/main" id="{832F12F7-C75F-4A8D-880B-10A244D66A67}"/>
              </a:ext>
            </a:extLst>
          </p:cNvPr>
          <p:cNvSpPr>
            <a:spLocks noGrp="1"/>
          </p:cNvSpPr>
          <p:nvPr>
            <p:ph type="title" idx="4294967295"/>
          </p:nvPr>
        </p:nvSpPr>
        <p:spPr>
          <a:xfrm>
            <a:off x="0" y="228600"/>
            <a:ext cx="8534400" cy="758825"/>
          </a:xfrm>
        </p:spPr>
        <p:txBody>
          <a:bodyPr/>
          <a:lstStyle/>
          <a:p>
            <a:r>
              <a:rPr lang="en-US" altLang="en-US"/>
              <a:t>Clinton Era SAQ</a:t>
            </a:r>
          </a:p>
        </p:txBody>
      </p:sp>
      <p:pic>
        <p:nvPicPr>
          <p:cNvPr id="71683" name="Picture 2" descr="23-756-image">
            <a:extLst>
              <a:ext uri="{FF2B5EF4-FFF2-40B4-BE49-F238E27FC236}">
                <a16:creationId xmlns:a16="http://schemas.microsoft.com/office/drawing/2014/main" id="{320FA657-960C-4FED-8FE5-5938AFED6EEA}"/>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816100" y="0"/>
            <a:ext cx="5265738" cy="3900488"/>
          </a:xfrm>
          <a:noFill/>
        </p:spPr>
      </p:pic>
      <p:sp>
        <p:nvSpPr>
          <p:cNvPr id="3" name="Content Placeholder 2">
            <a:extLst>
              <a:ext uri="{FF2B5EF4-FFF2-40B4-BE49-F238E27FC236}">
                <a16:creationId xmlns:a16="http://schemas.microsoft.com/office/drawing/2014/main" id="{6D0D23F3-5B0F-4CD3-BD81-0D258F34DCC6}"/>
              </a:ext>
            </a:extLst>
          </p:cNvPr>
          <p:cNvSpPr>
            <a:spLocks noGrp="1"/>
          </p:cNvSpPr>
          <p:nvPr>
            <p:ph sz="half" idx="4294967295"/>
          </p:nvPr>
        </p:nvSpPr>
        <p:spPr>
          <a:xfrm>
            <a:off x="242888" y="3900488"/>
            <a:ext cx="8747125" cy="3241675"/>
          </a:xfrm>
        </p:spPr>
        <p:txBody>
          <a:bodyPr/>
          <a:lstStyle/>
          <a:p>
            <a:pPr marL="0" indent="0">
              <a:buFont typeface="Wingdings 2" panose="05020102010507070707" pitchFamily="18" charset="2"/>
              <a:buNone/>
              <a:defRPr/>
            </a:pPr>
            <a:r>
              <a:rPr lang="de-DE" sz="2400" dirty="0"/>
              <a:t>During the 1990‘s the Clinton administration pursued a policy of global economic integration. </a:t>
            </a:r>
          </a:p>
          <a:p>
            <a:pPr marL="457200" indent="-457200">
              <a:buFont typeface="Wingdings 2" panose="05020102010507070707" pitchFamily="18" charset="2"/>
              <a:buAutoNum type="alphaLcPeriod"/>
              <a:defRPr/>
            </a:pPr>
            <a:r>
              <a:rPr lang="de-DE" sz="2400" dirty="0"/>
              <a:t>Describe the point of view of the cartoonist</a:t>
            </a:r>
            <a:r>
              <a:rPr lang="en-US" sz="2400" dirty="0"/>
              <a:t>. </a:t>
            </a:r>
          </a:p>
          <a:p>
            <a:pPr marL="457200" indent="-457200">
              <a:buFont typeface="Wingdings 2" panose="05020102010507070707" pitchFamily="18" charset="2"/>
              <a:buAutoNum type="alphaLcPeriod"/>
              <a:defRPr/>
            </a:pPr>
            <a:r>
              <a:rPr lang="de-DE" sz="2400" dirty="0"/>
              <a:t>Explain one argument in favor of the point of view of the cartoonist. </a:t>
            </a:r>
          </a:p>
          <a:p>
            <a:pPr marL="457200" indent="-457200">
              <a:buFont typeface="Wingdings 2" panose="05020102010507070707" pitchFamily="18" charset="2"/>
              <a:buAutoNum type="alphaLcPeriod"/>
              <a:defRPr/>
            </a:pPr>
            <a:r>
              <a:rPr lang="de-DE" sz="2400" dirty="0"/>
              <a:t>Explain one argument against the point of view of the cartoonist.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E79AF099-C87B-464D-87BC-B223507533E0}"/>
              </a:ext>
            </a:extLst>
          </p:cNvPr>
          <p:cNvSpPr>
            <a:spLocks noGrp="1"/>
          </p:cNvSpPr>
          <p:nvPr>
            <p:ph type="title"/>
          </p:nvPr>
        </p:nvSpPr>
        <p:spPr>
          <a:xfrm>
            <a:off x="457200" y="228600"/>
            <a:ext cx="8229600" cy="1143000"/>
          </a:xfrm>
        </p:spPr>
        <p:txBody>
          <a:bodyPr/>
          <a:lstStyle/>
          <a:p>
            <a:pPr eaLnBrk="1" hangingPunct="1"/>
            <a:r>
              <a:rPr lang="en-US" altLang="en-US"/>
              <a:t>1992 Presidential Election</a:t>
            </a:r>
          </a:p>
        </p:txBody>
      </p:sp>
      <p:sp>
        <p:nvSpPr>
          <p:cNvPr id="7" name="Content Placeholder 6">
            <a:extLst>
              <a:ext uri="{FF2B5EF4-FFF2-40B4-BE49-F238E27FC236}">
                <a16:creationId xmlns:a16="http://schemas.microsoft.com/office/drawing/2014/main" id="{A4AEE437-F604-49E8-B710-4EC2F158B285}"/>
              </a:ext>
            </a:extLst>
          </p:cNvPr>
          <p:cNvSpPr>
            <a:spLocks noGrp="1"/>
          </p:cNvSpPr>
          <p:nvPr>
            <p:ph sz="half" idx="1"/>
          </p:nvPr>
        </p:nvSpPr>
        <p:spPr>
          <a:xfrm>
            <a:off x="304800" y="1371600"/>
            <a:ext cx="8229600" cy="4754563"/>
          </a:xfrm>
        </p:spPr>
        <p:txBody>
          <a:bodyPr>
            <a:normAutofit fontScale="77500" lnSpcReduction="20000"/>
          </a:bodyPr>
          <a:lstStyle/>
          <a:p>
            <a:pPr marL="274320" indent="-274320" eaLnBrk="1" fontAlgn="auto" hangingPunct="1">
              <a:lnSpc>
                <a:spcPct val="120000"/>
              </a:lnSpc>
              <a:spcAft>
                <a:spcPts val="0"/>
              </a:spcAft>
              <a:buFont typeface="Wingdings 2"/>
              <a:buNone/>
              <a:defRPr/>
            </a:pPr>
            <a:endParaRPr lang="en-US" sz="2900" dirty="0">
              <a:latin typeface="+mj-lt"/>
              <a:cs typeface="Arial" panose="020B0604020202020204" pitchFamily="34" charset="0"/>
            </a:endParaRPr>
          </a:p>
          <a:p>
            <a:pPr marL="282575" lvl="1" eaLnBrk="1" hangingPunct="1">
              <a:lnSpc>
                <a:spcPct val="120000"/>
              </a:lnSpc>
              <a:defRPr/>
            </a:pPr>
            <a:r>
              <a:rPr lang="en-US" sz="3400" dirty="0">
                <a:solidFill>
                  <a:schemeClr val="tx1"/>
                </a:solidFill>
                <a:latin typeface="+mj-lt"/>
                <a:cs typeface="Arial" panose="020B0604020202020204" pitchFamily="34" charset="0"/>
              </a:rPr>
              <a:t>Pushed for middle-class tax cuts and national health-care system</a:t>
            </a:r>
          </a:p>
          <a:p>
            <a:pPr marL="282575" lvl="1" eaLnBrk="1" hangingPunct="1">
              <a:lnSpc>
                <a:spcPct val="120000"/>
              </a:lnSpc>
              <a:defRPr/>
            </a:pPr>
            <a:r>
              <a:rPr lang="en-US" sz="3400" dirty="0">
                <a:solidFill>
                  <a:schemeClr val="tx1"/>
                </a:solidFill>
                <a:latin typeface="+mj-lt"/>
                <a:cs typeface="Arial" panose="020B0604020202020204" pitchFamily="34" charset="0"/>
              </a:rPr>
              <a:t>Hillary Rodham Clinton, “a 2 for 1 deal for America”</a:t>
            </a:r>
          </a:p>
          <a:p>
            <a:pPr marL="282575" lvl="1" eaLnBrk="1" hangingPunct="1">
              <a:lnSpc>
                <a:spcPct val="120000"/>
              </a:lnSpc>
              <a:defRPr/>
            </a:pPr>
            <a:r>
              <a:rPr lang="en-US" sz="3400" dirty="0">
                <a:solidFill>
                  <a:schemeClr val="tx1"/>
                </a:solidFill>
                <a:latin typeface="+mj-lt"/>
                <a:cs typeface="Arial" panose="020B0604020202020204" pitchFamily="34" charset="0"/>
              </a:rPr>
              <a:t>Clinton won 370 electoral votes to Bush’s 168, although Clinton won less than 50% of the popular vote.</a:t>
            </a:r>
          </a:p>
          <a:p>
            <a:pPr marL="282575" lvl="1" eaLnBrk="1" hangingPunct="1">
              <a:lnSpc>
                <a:spcPct val="120000"/>
              </a:lnSpc>
              <a:defRPr/>
            </a:pPr>
            <a:r>
              <a:rPr lang="en-US" sz="3400" dirty="0">
                <a:solidFill>
                  <a:schemeClr val="tx1"/>
                </a:solidFill>
                <a:latin typeface="+mj-lt"/>
                <a:cs typeface="Arial" panose="020B0604020202020204" pitchFamily="34" charset="0"/>
              </a:rPr>
              <a:t>Dems controlled both Houses until 1994  when </a:t>
            </a:r>
            <a:r>
              <a:rPr lang="en-US" sz="3400" dirty="0" err="1">
                <a:solidFill>
                  <a:schemeClr val="tx1"/>
                </a:solidFill>
                <a:latin typeface="+mj-lt"/>
                <a:cs typeface="Arial" panose="020B0604020202020204" pitchFamily="34" charset="0"/>
              </a:rPr>
              <a:t>Repubs</a:t>
            </a:r>
            <a:r>
              <a:rPr lang="en-US" sz="3400" dirty="0">
                <a:solidFill>
                  <a:schemeClr val="tx1"/>
                </a:solidFill>
                <a:latin typeface="+mj-lt"/>
                <a:cs typeface="Arial" panose="020B0604020202020204" pitchFamily="34" charset="0"/>
              </a:rPr>
              <a:t> took both Houses for first time in 40 years. </a:t>
            </a:r>
          </a:p>
          <a:p>
            <a:pPr marL="548640" lvl="1" indent="-274320" eaLnBrk="1" fontAlgn="auto" hangingPunct="1">
              <a:lnSpc>
                <a:spcPct val="120000"/>
              </a:lnSpc>
              <a:spcBef>
                <a:spcPct val="50000"/>
              </a:spcBef>
              <a:spcAft>
                <a:spcPts val="0"/>
              </a:spcAft>
              <a:buFont typeface="Wingdings"/>
              <a:buChar char=""/>
              <a:defRPr/>
            </a:pPr>
            <a:endParaRPr lang="en-US" sz="2000" dirty="0">
              <a:solidFill>
                <a:schemeClr val="tx1"/>
              </a:solidFill>
              <a:latin typeface="+mj-lt"/>
              <a:cs typeface="Arial" panose="020B0604020202020204" pitchFamily="34" charset="0"/>
            </a:endParaRPr>
          </a:p>
          <a:p>
            <a:pPr marL="274320" indent="-274320" eaLnBrk="1" fontAlgn="auto" hangingPunct="1">
              <a:lnSpc>
                <a:spcPct val="120000"/>
              </a:lnSpc>
              <a:spcAft>
                <a:spcPts val="0"/>
              </a:spcAft>
              <a:buFont typeface="Wingdings 2"/>
              <a:buChar char=""/>
              <a:defRPr/>
            </a:pPr>
            <a:endParaRPr lang="en-US" dirty="0">
              <a:latin typeface="+mj-lt"/>
              <a:cs typeface="Arial" panose="020B0604020202020204" pitchFamily="34" charset="0"/>
            </a:endParaRPr>
          </a:p>
        </p:txBody>
      </p:sp>
      <p:sp>
        <p:nvSpPr>
          <p:cNvPr id="20484" name="Text Box 15">
            <a:extLst>
              <a:ext uri="{FF2B5EF4-FFF2-40B4-BE49-F238E27FC236}">
                <a16:creationId xmlns:a16="http://schemas.microsoft.com/office/drawing/2014/main" id="{94AA5FDB-1ED4-4386-8299-F27E1E12BF7B}"/>
              </a:ext>
            </a:extLst>
          </p:cNvPr>
          <p:cNvSpPr txBox="1">
            <a:spLocks noChangeArrowheads="1"/>
          </p:cNvSpPr>
          <p:nvPr/>
        </p:nvSpPr>
        <p:spPr bwMode="auto">
          <a:xfrm>
            <a:off x="2895600" y="6126163"/>
            <a:ext cx="4267200" cy="630237"/>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defRPr/>
            </a:pPr>
            <a:r>
              <a:rPr lang="en-US" altLang="en-US" sz="1400" b="1" dirty="0">
                <a:latin typeface="+mn-lt"/>
              </a:rPr>
              <a:t>1992 Presidential Debate: </a:t>
            </a:r>
            <a:r>
              <a:rPr lang="en-US" altLang="en-US" sz="1400" b="1" dirty="0">
                <a:latin typeface="+mn-lt"/>
                <a:hlinkClick r:id="rId2" action="ppaction://hlinkfile"/>
              </a:rPr>
              <a:t>Video Clip</a:t>
            </a:r>
            <a:endParaRPr lang="en-US" altLang="en-US" sz="1400" b="1" dirty="0">
              <a:latin typeface="+mn-lt"/>
            </a:endParaRPr>
          </a:p>
          <a:p>
            <a:pPr algn="ctr">
              <a:spcBef>
                <a:spcPct val="50000"/>
              </a:spcBef>
              <a:defRPr/>
            </a:pPr>
            <a:r>
              <a:rPr lang="en-US" altLang="en-US" sz="1400" b="1" dirty="0">
                <a:latin typeface="+mn-lt"/>
                <a:hlinkClick r:id="rId3" action="ppaction://hlinkfile"/>
              </a:rPr>
              <a:t>Clinton 1992 Campaign Ad</a:t>
            </a:r>
            <a:endParaRPr lang="en-US" altLang="en-US" sz="1400" b="1" dirty="0">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E13FAB0B-0CF5-4957-90D9-D0FA5FF37B96}"/>
              </a:ext>
            </a:extLst>
          </p:cNvPr>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4400">
              <a:solidFill>
                <a:schemeClr val="tx2"/>
              </a:solidFill>
            </a:endParaRPr>
          </a:p>
        </p:txBody>
      </p:sp>
      <p:pic>
        <p:nvPicPr>
          <p:cNvPr id="21507" name="Picture 6" descr="20070725092840!ElectoralCollege1992-Large">
            <a:extLst>
              <a:ext uri="{FF2B5EF4-FFF2-40B4-BE49-F238E27FC236}">
                <a16:creationId xmlns:a16="http://schemas.microsoft.com/office/drawing/2014/main" id="{A2D8290F-BACD-4F69-B637-5C6C9978D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46138"/>
            <a:ext cx="8686800"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0C31B-802A-404B-8FF0-ED25B86311C8}"/>
              </a:ext>
            </a:extLst>
          </p:cNvPr>
          <p:cNvSpPr>
            <a:spLocks noGrp="1"/>
          </p:cNvSpPr>
          <p:nvPr>
            <p:ph type="title"/>
          </p:nvPr>
        </p:nvSpPr>
        <p:spPr/>
        <p:txBody>
          <a:bodyPr>
            <a:normAutofit fontScale="90000"/>
          </a:bodyPr>
          <a:lstStyle/>
          <a:p>
            <a:pPr eaLnBrk="1" fontAlgn="auto" hangingPunct="1">
              <a:spcAft>
                <a:spcPts val="0"/>
              </a:spcAft>
              <a:defRPr/>
            </a:pPr>
            <a:r>
              <a:rPr lang="en-US" sz="3600" dirty="0">
                <a:solidFill>
                  <a:schemeClr val="accent3">
                    <a:shade val="75000"/>
                  </a:schemeClr>
                </a:solidFill>
              </a:rPr>
              <a:t>Re-election</a:t>
            </a:r>
            <a:endParaRPr lang="en-US" dirty="0">
              <a:solidFill>
                <a:schemeClr val="accent3">
                  <a:shade val="75000"/>
                </a:schemeClr>
              </a:solidFill>
            </a:endParaRPr>
          </a:p>
        </p:txBody>
      </p:sp>
      <p:sp>
        <p:nvSpPr>
          <p:cNvPr id="22531" name="Text Placeholder 2">
            <a:extLst>
              <a:ext uri="{FF2B5EF4-FFF2-40B4-BE49-F238E27FC236}">
                <a16:creationId xmlns:a16="http://schemas.microsoft.com/office/drawing/2014/main" id="{4A25A0DC-5274-464E-97A4-FAF57445BF0C}"/>
              </a:ext>
            </a:extLst>
          </p:cNvPr>
          <p:cNvSpPr>
            <a:spLocks noGrp="1"/>
          </p:cNvSpPr>
          <p:nvPr>
            <p:ph type="body" sz="half" idx="1"/>
          </p:nvPr>
        </p:nvSpPr>
        <p:spPr/>
        <p:txBody>
          <a:bodyPr/>
          <a:lstStyle/>
          <a:p>
            <a:pPr eaLnBrk="1" hangingPunct="1">
              <a:lnSpc>
                <a:spcPct val="80000"/>
              </a:lnSpc>
            </a:pPr>
            <a:r>
              <a:rPr lang="en-US" altLang="en-US" sz="2800"/>
              <a:t>In 1996 Clinton defeated Bob Dole of Kansas.</a:t>
            </a:r>
          </a:p>
          <a:p>
            <a:pPr eaLnBrk="1" hangingPunct="1">
              <a:lnSpc>
                <a:spcPct val="80000"/>
              </a:lnSpc>
            </a:pPr>
            <a:endParaRPr lang="en-US" altLang="en-US" sz="2800"/>
          </a:p>
          <a:p>
            <a:pPr eaLnBrk="1" hangingPunct="1">
              <a:lnSpc>
                <a:spcPct val="80000"/>
              </a:lnSpc>
            </a:pPr>
            <a:r>
              <a:rPr lang="en-US" altLang="en-US" sz="2800"/>
              <a:t>The only Democrat to win reelection to a 2nd term of office as president since FDR</a:t>
            </a:r>
          </a:p>
          <a:p>
            <a:pPr eaLnBrk="1" hangingPunct="1">
              <a:buFont typeface="Wingdings 2" panose="05020102010507070707" pitchFamily="18" charset="2"/>
              <a:buNone/>
            </a:pPr>
            <a:endParaRPr lang="en-US" altLang="en-US"/>
          </a:p>
        </p:txBody>
      </p:sp>
      <p:pic>
        <p:nvPicPr>
          <p:cNvPr id="22532" name="Picture 5" descr="1101961104_400">
            <a:extLst>
              <a:ext uri="{FF2B5EF4-FFF2-40B4-BE49-F238E27FC236}">
                <a16:creationId xmlns:a16="http://schemas.microsoft.com/office/drawing/2014/main" id="{FAE06ABB-7AC1-4528-A702-B70D440E6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371600"/>
            <a:ext cx="37020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ElectoralCollege1996-Large">
            <a:extLst>
              <a:ext uri="{FF2B5EF4-FFF2-40B4-BE49-F238E27FC236}">
                <a16:creationId xmlns:a16="http://schemas.microsoft.com/office/drawing/2014/main" id="{AE6448E0-C24A-4270-8F5F-097B7F137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 y="1392238"/>
            <a:ext cx="8658225" cy="516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2598F6C-29CB-4CE7-86B4-5891CCA2E2B2}"/>
              </a:ext>
            </a:extLst>
          </p:cNvPr>
          <p:cNvSpPr>
            <a:spLocks noGrp="1" noChangeArrowheads="1"/>
          </p:cNvSpPr>
          <p:nvPr>
            <p:ph type="title"/>
          </p:nvPr>
        </p:nvSpPr>
        <p:spPr>
          <a:xfrm>
            <a:off x="301625" y="201613"/>
            <a:ext cx="8534400" cy="758825"/>
          </a:xfrm>
        </p:spPr>
        <p:txBody>
          <a:bodyPr/>
          <a:lstStyle/>
          <a:p>
            <a:pPr eaLnBrk="1" hangingPunct="1">
              <a:defRPr/>
            </a:pPr>
            <a:r>
              <a:rPr lang="en-US" altLang="en-US" dirty="0"/>
              <a:t>Domestic Policy: The Economy </a:t>
            </a:r>
          </a:p>
        </p:txBody>
      </p:sp>
      <p:sp>
        <p:nvSpPr>
          <p:cNvPr id="23555" name="Rectangle 3">
            <a:extLst>
              <a:ext uri="{FF2B5EF4-FFF2-40B4-BE49-F238E27FC236}">
                <a16:creationId xmlns:a16="http://schemas.microsoft.com/office/drawing/2014/main" id="{CE59BD75-6A7C-4681-952D-5A493A2DEAD7}"/>
              </a:ext>
            </a:extLst>
          </p:cNvPr>
          <p:cNvSpPr>
            <a:spLocks noGrp="1"/>
          </p:cNvSpPr>
          <p:nvPr>
            <p:ph sz="quarter" idx="1"/>
          </p:nvPr>
        </p:nvSpPr>
        <p:spPr>
          <a:xfrm>
            <a:off x="301625" y="1527175"/>
            <a:ext cx="8504238" cy="4572000"/>
          </a:xfrm>
        </p:spPr>
        <p:txBody>
          <a:bodyPr/>
          <a:lstStyle/>
          <a:p>
            <a:pPr marL="6350" eaLnBrk="1" hangingPunct="1"/>
            <a:r>
              <a:rPr lang="en-US" altLang="en-US" sz="2400"/>
              <a:t>Focused on </a:t>
            </a:r>
            <a:r>
              <a:rPr lang="en-US" altLang="en-US" sz="2400" b="1"/>
              <a:t>reducing the deficit </a:t>
            </a:r>
            <a:r>
              <a:rPr lang="en-US" altLang="en-US" sz="2400"/>
              <a:t>rather than on cutting taxes for the middle class, which had been high on his campaign agenda</a:t>
            </a:r>
          </a:p>
          <a:p>
            <a:pPr marL="6350" eaLnBrk="1" hangingPunct="1"/>
            <a:r>
              <a:rPr lang="en-US" altLang="en-US" sz="2400"/>
              <a:t>Omnibus Budget Reconciliation Act of 1993:</a:t>
            </a:r>
          </a:p>
          <a:p>
            <a:pPr marL="555625" lvl="2" eaLnBrk="1" hangingPunct="1"/>
            <a:r>
              <a:rPr lang="en-US" altLang="en-US" sz="2400"/>
              <a:t>cut taxes for 15 million low-income families</a:t>
            </a:r>
          </a:p>
          <a:p>
            <a:pPr marL="555625" lvl="2" eaLnBrk="1" hangingPunct="1"/>
            <a:r>
              <a:rPr lang="en-US" altLang="en-US" sz="2400"/>
              <a:t>cut taxes for 90% of small businesses</a:t>
            </a:r>
          </a:p>
          <a:p>
            <a:pPr marL="555625" lvl="2" eaLnBrk="1" hangingPunct="1"/>
            <a:r>
              <a:rPr lang="en-US" altLang="en-US" sz="2400"/>
              <a:t>raised taxes on the wealthiest 1.2% of taxpayers</a:t>
            </a:r>
          </a:p>
          <a:p>
            <a:pPr marL="555625" lvl="2" eaLnBrk="1" hangingPunct="1"/>
            <a:r>
              <a:rPr lang="en-US" altLang="en-US" sz="2400"/>
              <a:t>passed Congress without a Republican vote</a:t>
            </a:r>
          </a:p>
          <a:p>
            <a:pPr marL="6350" eaLnBrk="1" hangingPunct="1"/>
            <a:r>
              <a:rPr lang="en-US" altLang="en-US" sz="2800"/>
              <a:t>Expanded the Earned Income Tax Credit, a subsidy for low-income workers.</a:t>
            </a:r>
            <a:endParaRPr lang="en-US" altLang="en-US" sz="3100"/>
          </a:p>
        </p:txBody>
      </p:sp>
    </p:spTree>
  </p:cSld>
  <p:clrMapOvr>
    <a:masterClrMapping/>
  </p:clrMapOv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1649</TotalTime>
  <Words>2671</Words>
  <Application>Microsoft Office PowerPoint</Application>
  <PresentationFormat>On-screen Show (4:3)</PresentationFormat>
  <Paragraphs>327</Paragraphs>
  <Slides>51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Georgia</vt:lpstr>
      <vt:lpstr>Wingdings 2</vt:lpstr>
      <vt:lpstr>Wingdings</vt:lpstr>
      <vt:lpstr>Calibri</vt:lpstr>
      <vt:lpstr>Times New Roman</vt:lpstr>
      <vt:lpstr>Civic</vt:lpstr>
      <vt:lpstr>The Clinton Years 1993-2001</vt:lpstr>
      <vt:lpstr>Clinton’s Rise to Power</vt:lpstr>
      <vt:lpstr>   Clinton’s Rise to Power </vt:lpstr>
      <vt:lpstr>Clinton’s Rise to Power</vt:lpstr>
      <vt:lpstr>PowerPoint Presentation</vt:lpstr>
      <vt:lpstr>1992 Presidential Election</vt:lpstr>
      <vt:lpstr>PowerPoint Presentation</vt:lpstr>
      <vt:lpstr>Re-election</vt:lpstr>
      <vt:lpstr>Domestic Policy: The Economy </vt:lpstr>
      <vt:lpstr>Domestic Policy: The Economy </vt:lpstr>
      <vt:lpstr>Domestic Policy: The Economy </vt:lpstr>
      <vt:lpstr>Domestic Policy: The Economy </vt:lpstr>
      <vt:lpstr>Domestic Policy: The Economy </vt:lpstr>
      <vt:lpstr>PowerPoint Presentation</vt:lpstr>
      <vt:lpstr>Domestic Policy: Health Care </vt:lpstr>
      <vt:lpstr>Domestic Policy: Internet  </vt:lpstr>
      <vt:lpstr>Domestic Policy: Gay Rights </vt:lpstr>
      <vt:lpstr>Other Domestic Issues </vt:lpstr>
      <vt:lpstr>Other Domestic Issues </vt:lpstr>
      <vt:lpstr>Political Violence During Clinton Years </vt:lpstr>
      <vt:lpstr>Political Violence During Clinton Years </vt:lpstr>
      <vt:lpstr>Political Violence During Clinton Years </vt:lpstr>
      <vt:lpstr>PowerPoint Presentation</vt:lpstr>
      <vt:lpstr>Political Violence During Clinton Years </vt:lpstr>
      <vt:lpstr>Foreign  Policy: Somalia </vt:lpstr>
      <vt:lpstr>Foreign  Policy: Somalia  </vt:lpstr>
      <vt:lpstr>Foreign  Policy: Rwanda </vt:lpstr>
      <vt:lpstr>Foreign  Policy: Rwanda </vt:lpstr>
      <vt:lpstr>Foreign  Policy: Haiti </vt:lpstr>
      <vt:lpstr>Foreign  Policy: Haiti  </vt:lpstr>
      <vt:lpstr>Foreign  Policy: Middle East  </vt:lpstr>
      <vt:lpstr>Foreign  Policy: Middle East </vt:lpstr>
      <vt:lpstr>Foreign  Policy: Former Yugoslavia </vt:lpstr>
      <vt:lpstr>Foreign  Policy: Former Yugoslavia  </vt:lpstr>
      <vt:lpstr>Scandal Plagues the Presidency </vt:lpstr>
      <vt:lpstr>Scandal Plagues the Presidency </vt:lpstr>
      <vt:lpstr>PowerPoint Presentation</vt:lpstr>
      <vt:lpstr>PowerPoint Presentation</vt:lpstr>
      <vt:lpstr>PowerPoint Presentation</vt:lpstr>
      <vt:lpstr>Scandal Plagues the Presidency? </vt:lpstr>
      <vt:lpstr>PowerPoint Presentation</vt:lpstr>
      <vt:lpstr>Character</vt:lpstr>
      <vt:lpstr>The Economy</vt:lpstr>
      <vt:lpstr>Taxes</vt:lpstr>
      <vt:lpstr>Welfare Reform </vt:lpstr>
      <vt:lpstr>Education </vt:lpstr>
      <vt:lpstr>Environment </vt:lpstr>
      <vt:lpstr>Health </vt:lpstr>
      <vt:lpstr>Foreign Policy </vt:lpstr>
      <vt:lpstr>Clinton Era SAQs</vt:lpstr>
      <vt:lpstr>Clinton Era SAQ</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Lazar</dc:creator>
  <cp:lastModifiedBy>Daniel Lazar</cp:lastModifiedBy>
  <cp:revision>168</cp:revision>
  <cp:lastPrinted>1601-01-01T00:00:00Z</cp:lastPrinted>
  <dcterms:created xsi:type="dcterms:W3CDTF">1601-01-01T00:00:00Z</dcterms:created>
  <dcterms:modified xsi:type="dcterms:W3CDTF">2021-09-04T07:04:26Z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