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5"/>
  </p:handoutMasterIdLst>
  <p:sldIdLst>
    <p:sldId id="257" r:id="rId2"/>
    <p:sldId id="259" r:id="rId3"/>
    <p:sldId id="265" r:id="rId4"/>
    <p:sldId id="263" r:id="rId5"/>
    <p:sldId id="262" r:id="rId6"/>
    <p:sldId id="264" r:id="rId7"/>
    <p:sldId id="266" r:id="rId8"/>
    <p:sldId id="282" r:id="rId9"/>
    <p:sldId id="270" r:id="rId10"/>
    <p:sldId id="281" r:id="rId11"/>
    <p:sldId id="261" r:id="rId12"/>
    <p:sldId id="274" r:id="rId13"/>
    <p:sldId id="283" r:id="rId14"/>
    <p:sldId id="267" r:id="rId15"/>
    <p:sldId id="278" r:id="rId16"/>
    <p:sldId id="276" r:id="rId17"/>
    <p:sldId id="268" r:id="rId18"/>
    <p:sldId id="280" r:id="rId19"/>
    <p:sldId id="279" r:id="rId20"/>
    <p:sldId id="269" r:id="rId21"/>
    <p:sldId id="271" r:id="rId22"/>
    <p:sldId id="272" r:id="rId23"/>
    <p:sldId id="273" r:id="rId24"/>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4660"/>
  </p:normalViewPr>
  <p:slideViewPr>
    <p:cSldViewPr snapToGrid="0">
      <p:cViewPr varScale="1">
        <p:scale>
          <a:sx n="106" d="100"/>
          <a:sy n="106" d="100"/>
        </p:scale>
        <p:origin x="708" y="114"/>
      </p:cViewPr>
      <p:guideLst/>
    </p:cSldViewPr>
  </p:slideViewPr>
  <p:notesTextViewPr>
    <p:cViewPr>
      <p:scale>
        <a:sx n="1" d="1"/>
        <a:sy n="1" d="1"/>
      </p:scale>
      <p:origin x="0" y="0"/>
    </p:cViewPr>
  </p:notesTextViewPr>
  <p:notesViewPr>
    <p:cSldViewPr snapToGrid="0">
      <p:cViewPr varScale="1">
        <p:scale>
          <a:sx n="48" d="100"/>
          <a:sy n="48" d="100"/>
        </p:scale>
        <p:origin x="2691"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5173039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9805FCD-033C-4ED4-8E97-E4C0E86FF172}" type="datetimeFigureOut">
              <a:rPr lang="en-US" smtClean="0"/>
              <a:t>9/9/2021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F60C23-1A19-46E9-8E5F-94E5235C36F2}" type="slidenum">
              <a:rPr lang="en-US" smtClean="0"/>
              <a:t>‹#›</a:t>
            </a:fld>
            <a:endParaRPr lang="en-US"/>
          </a:p>
        </p:txBody>
      </p:sp>
    </p:spTree>
    <p:extLst>
      <p:ext uri="{BB962C8B-B14F-4D97-AF65-F5344CB8AC3E}">
        <p14:creationId xmlns:p14="http://schemas.microsoft.com/office/powerpoint/2010/main" val="1988739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9805FCD-033C-4ED4-8E97-E4C0E86FF172}" type="datetimeFigureOut">
              <a:rPr lang="en-US" smtClean="0"/>
              <a:t>9/9/2021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F60C23-1A19-46E9-8E5F-94E5235C36F2}" type="slidenum">
              <a:rPr lang="en-US" smtClean="0"/>
              <a:t>‹#›</a:t>
            </a:fld>
            <a:endParaRPr lang="en-US"/>
          </a:p>
        </p:txBody>
      </p:sp>
    </p:spTree>
    <p:extLst>
      <p:ext uri="{BB962C8B-B14F-4D97-AF65-F5344CB8AC3E}">
        <p14:creationId xmlns:p14="http://schemas.microsoft.com/office/powerpoint/2010/main" val="4224868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9805FCD-033C-4ED4-8E97-E4C0E86FF172}" type="datetimeFigureOut">
              <a:rPr lang="en-US" smtClean="0"/>
              <a:t>9/9/2021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F60C23-1A19-46E9-8E5F-94E5235C36F2}" type="slidenum">
              <a:rPr lang="en-US" smtClean="0"/>
              <a:t>‹#›</a:t>
            </a:fld>
            <a:endParaRPr lang="en-US"/>
          </a:p>
        </p:txBody>
      </p:sp>
    </p:spTree>
    <p:extLst>
      <p:ext uri="{BB962C8B-B14F-4D97-AF65-F5344CB8AC3E}">
        <p14:creationId xmlns:p14="http://schemas.microsoft.com/office/powerpoint/2010/main" val="1394117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9805FCD-033C-4ED4-8E97-E4C0E86FF172}" type="datetimeFigureOut">
              <a:rPr lang="en-US" smtClean="0"/>
              <a:t>9/9/2021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F60C23-1A19-46E9-8E5F-94E5235C36F2}" type="slidenum">
              <a:rPr lang="en-US" smtClean="0"/>
              <a:t>‹#›</a:t>
            </a:fld>
            <a:endParaRPr lang="en-US"/>
          </a:p>
        </p:txBody>
      </p:sp>
    </p:spTree>
    <p:extLst>
      <p:ext uri="{BB962C8B-B14F-4D97-AF65-F5344CB8AC3E}">
        <p14:creationId xmlns:p14="http://schemas.microsoft.com/office/powerpoint/2010/main" val="2003058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9805FCD-033C-4ED4-8E97-E4C0E86FF172}" type="datetimeFigureOut">
              <a:rPr lang="en-US" smtClean="0"/>
              <a:t>9/9/2021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F60C23-1A19-46E9-8E5F-94E5235C36F2}" type="slidenum">
              <a:rPr lang="en-US" smtClean="0"/>
              <a:t>‹#›</a:t>
            </a:fld>
            <a:endParaRPr lang="en-US"/>
          </a:p>
        </p:txBody>
      </p:sp>
    </p:spTree>
    <p:extLst>
      <p:ext uri="{BB962C8B-B14F-4D97-AF65-F5344CB8AC3E}">
        <p14:creationId xmlns:p14="http://schemas.microsoft.com/office/powerpoint/2010/main" val="1532840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9805FCD-033C-4ED4-8E97-E4C0E86FF172}" type="datetimeFigureOut">
              <a:rPr lang="en-US" smtClean="0"/>
              <a:t>9/9/2021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F60C23-1A19-46E9-8E5F-94E5235C36F2}" type="slidenum">
              <a:rPr lang="en-US" smtClean="0"/>
              <a:t>‹#›</a:t>
            </a:fld>
            <a:endParaRPr lang="en-US"/>
          </a:p>
        </p:txBody>
      </p:sp>
    </p:spTree>
    <p:extLst>
      <p:ext uri="{BB962C8B-B14F-4D97-AF65-F5344CB8AC3E}">
        <p14:creationId xmlns:p14="http://schemas.microsoft.com/office/powerpoint/2010/main" val="3492157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9805FCD-033C-4ED4-8E97-E4C0E86FF172}" type="datetimeFigureOut">
              <a:rPr lang="en-US" smtClean="0"/>
              <a:t>9/9/2021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F60C23-1A19-46E9-8E5F-94E5235C36F2}" type="slidenum">
              <a:rPr lang="en-US" smtClean="0"/>
              <a:t>‹#›</a:t>
            </a:fld>
            <a:endParaRPr lang="en-US"/>
          </a:p>
        </p:txBody>
      </p:sp>
    </p:spTree>
    <p:extLst>
      <p:ext uri="{BB962C8B-B14F-4D97-AF65-F5344CB8AC3E}">
        <p14:creationId xmlns:p14="http://schemas.microsoft.com/office/powerpoint/2010/main" val="2005701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9805FCD-033C-4ED4-8E97-E4C0E86FF172}" type="datetimeFigureOut">
              <a:rPr lang="en-US" smtClean="0"/>
              <a:t>9/9/2021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F60C23-1A19-46E9-8E5F-94E5235C36F2}" type="slidenum">
              <a:rPr lang="en-US" smtClean="0"/>
              <a:t>‹#›</a:t>
            </a:fld>
            <a:endParaRPr lang="en-US"/>
          </a:p>
        </p:txBody>
      </p:sp>
    </p:spTree>
    <p:extLst>
      <p:ext uri="{BB962C8B-B14F-4D97-AF65-F5344CB8AC3E}">
        <p14:creationId xmlns:p14="http://schemas.microsoft.com/office/powerpoint/2010/main" val="20668011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805FCD-033C-4ED4-8E97-E4C0E86FF172}" type="datetimeFigureOut">
              <a:rPr lang="en-US" smtClean="0"/>
              <a:t>9/9/2021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F60C23-1A19-46E9-8E5F-94E5235C36F2}" type="slidenum">
              <a:rPr lang="en-US" smtClean="0"/>
              <a:t>‹#›</a:t>
            </a:fld>
            <a:endParaRPr lang="en-US"/>
          </a:p>
        </p:txBody>
      </p:sp>
    </p:spTree>
    <p:extLst>
      <p:ext uri="{BB962C8B-B14F-4D97-AF65-F5344CB8AC3E}">
        <p14:creationId xmlns:p14="http://schemas.microsoft.com/office/powerpoint/2010/main" val="15442302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9805FCD-033C-4ED4-8E97-E4C0E86FF172}" type="datetimeFigureOut">
              <a:rPr lang="en-US" smtClean="0"/>
              <a:t>9/9/2021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F60C23-1A19-46E9-8E5F-94E5235C36F2}" type="slidenum">
              <a:rPr lang="en-US" smtClean="0"/>
              <a:t>‹#›</a:t>
            </a:fld>
            <a:endParaRPr lang="en-US"/>
          </a:p>
        </p:txBody>
      </p:sp>
    </p:spTree>
    <p:extLst>
      <p:ext uri="{BB962C8B-B14F-4D97-AF65-F5344CB8AC3E}">
        <p14:creationId xmlns:p14="http://schemas.microsoft.com/office/powerpoint/2010/main" val="2750494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9805FCD-033C-4ED4-8E97-E4C0E86FF172}" type="datetimeFigureOut">
              <a:rPr lang="en-US" smtClean="0"/>
              <a:t>9/9/2021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F60C23-1A19-46E9-8E5F-94E5235C36F2}" type="slidenum">
              <a:rPr lang="en-US" smtClean="0"/>
              <a:t>‹#›</a:t>
            </a:fld>
            <a:endParaRPr lang="en-US"/>
          </a:p>
        </p:txBody>
      </p:sp>
    </p:spTree>
    <p:extLst>
      <p:ext uri="{BB962C8B-B14F-4D97-AF65-F5344CB8AC3E}">
        <p14:creationId xmlns:p14="http://schemas.microsoft.com/office/powerpoint/2010/main" val="3973595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805FCD-033C-4ED4-8E97-E4C0E86FF172}" type="datetimeFigureOut">
              <a:rPr lang="en-US" smtClean="0"/>
              <a:t>9/9/2021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F60C23-1A19-46E9-8E5F-94E5235C36F2}" type="slidenum">
              <a:rPr lang="en-US" smtClean="0"/>
              <a:t>‹#›</a:t>
            </a:fld>
            <a:endParaRPr lang="en-US"/>
          </a:p>
        </p:txBody>
      </p:sp>
    </p:spTree>
    <p:extLst>
      <p:ext uri="{BB962C8B-B14F-4D97-AF65-F5344CB8AC3E}">
        <p14:creationId xmlns:p14="http://schemas.microsoft.com/office/powerpoint/2010/main" val="3502904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17825"/>
            <a:ext cx="9144000" cy="2387600"/>
          </a:xfrm>
        </p:spPr>
        <p:txBody>
          <a:bodyPr/>
          <a:lstStyle/>
          <a:p>
            <a:r>
              <a:rPr lang="en-US" dirty="0"/>
              <a:t>Building &amp; Sustaining Robust Liberal Democracies</a:t>
            </a:r>
          </a:p>
        </p:txBody>
      </p:sp>
      <p:sp>
        <p:nvSpPr>
          <p:cNvPr id="3" name="Subtitle 2"/>
          <p:cNvSpPr>
            <a:spLocks noGrp="1"/>
          </p:cNvSpPr>
          <p:nvPr>
            <p:ph type="subTitle" idx="1"/>
          </p:nvPr>
        </p:nvSpPr>
        <p:spPr>
          <a:xfrm>
            <a:off x="1606445" y="5910524"/>
            <a:ext cx="9144000" cy="1655762"/>
          </a:xfrm>
        </p:spPr>
        <p:txBody>
          <a:bodyPr/>
          <a:lstStyle/>
          <a:p>
            <a:r>
              <a:rPr lang="en-US" dirty="0"/>
              <a:t>Mr. Daniel Lazar</a:t>
            </a:r>
          </a:p>
        </p:txBody>
      </p:sp>
    </p:spTree>
    <p:extLst>
      <p:ext uri="{BB962C8B-B14F-4D97-AF65-F5344CB8AC3E}">
        <p14:creationId xmlns:p14="http://schemas.microsoft.com/office/powerpoint/2010/main" val="29164485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75C641-0AE8-4955-9EF6-FBCB80D587F4}"/>
              </a:ext>
            </a:extLst>
          </p:cNvPr>
          <p:cNvSpPr>
            <a:spLocks noGrp="1"/>
          </p:cNvSpPr>
          <p:nvPr>
            <p:ph type="title"/>
          </p:nvPr>
        </p:nvSpPr>
        <p:spPr/>
        <p:txBody>
          <a:bodyPr/>
          <a:lstStyle/>
          <a:p>
            <a:r>
              <a:rPr lang="en-US" dirty="0"/>
              <a:t>Finer Lines of the Law</a:t>
            </a:r>
          </a:p>
        </p:txBody>
      </p:sp>
      <p:sp>
        <p:nvSpPr>
          <p:cNvPr id="3" name="Content Placeholder 2">
            <a:extLst>
              <a:ext uri="{FF2B5EF4-FFF2-40B4-BE49-F238E27FC236}">
                <a16:creationId xmlns:a16="http://schemas.microsoft.com/office/drawing/2014/main" id="{989074BE-FBBB-4C26-93D6-7AA6E7338AC0}"/>
              </a:ext>
            </a:extLst>
          </p:cNvPr>
          <p:cNvSpPr>
            <a:spLocks noGrp="1"/>
          </p:cNvSpPr>
          <p:nvPr>
            <p:ph idx="1"/>
          </p:nvPr>
        </p:nvSpPr>
        <p:spPr/>
        <p:txBody>
          <a:bodyPr/>
          <a:lstStyle/>
          <a:p>
            <a:r>
              <a:rPr lang="en-US" dirty="0"/>
              <a:t>Many government efforts to subvert democracy </a:t>
            </a:r>
            <a:r>
              <a:rPr lang="en-US" b="1" dirty="0"/>
              <a:t>are "legal" </a:t>
            </a:r>
            <a:r>
              <a:rPr lang="en-US" dirty="0"/>
              <a:t>in the sense that they are approved by legislatures or accepted by courts. </a:t>
            </a:r>
          </a:p>
          <a:p>
            <a:r>
              <a:rPr lang="en-US" dirty="0"/>
              <a:t>Sometimes portrayed as efforts to improve democracy: making the judiciary more efficient, combating corruption, or cleaning up the electoral process.</a:t>
            </a:r>
          </a:p>
          <a:p>
            <a:r>
              <a:rPr lang="en-US" dirty="0"/>
              <a:t>Democracies often die in the putative </a:t>
            </a:r>
            <a:r>
              <a:rPr lang="en-US" b="1" dirty="0"/>
              <a:t>defense of democracy. </a:t>
            </a:r>
            <a:r>
              <a:rPr lang="en-US" dirty="0"/>
              <a:t>Would-be autocrats use economic anxieties, natural disasters, and security threats to justify anti-democratic measures. </a:t>
            </a:r>
          </a:p>
          <a:p>
            <a:endParaRPr lang="en-US" dirty="0"/>
          </a:p>
          <a:p>
            <a:endParaRPr lang="en-US" dirty="0"/>
          </a:p>
        </p:txBody>
      </p:sp>
    </p:spTree>
    <p:extLst>
      <p:ext uri="{BB962C8B-B14F-4D97-AF65-F5344CB8AC3E}">
        <p14:creationId xmlns:p14="http://schemas.microsoft.com/office/powerpoint/2010/main" val="4078930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Democratic Norms: Unwritten Rules </a:t>
            </a:r>
          </a:p>
        </p:txBody>
      </p:sp>
      <p:sp>
        <p:nvSpPr>
          <p:cNvPr id="3" name="Content Placeholder 2"/>
          <p:cNvSpPr>
            <a:spLocks noGrp="1"/>
          </p:cNvSpPr>
          <p:nvPr>
            <p:ph idx="1"/>
          </p:nvPr>
        </p:nvSpPr>
        <p:spPr/>
        <p:txBody>
          <a:bodyPr/>
          <a:lstStyle/>
          <a:p>
            <a:r>
              <a:rPr lang="en-US" dirty="0"/>
              <a:t>Democracies have written rules (constitutions) and referees (courts). But these work best, and survive longest, in countries where written constitutions are reinforced by </a:t>
            </a:r>
            <a:r>
              <a:rPr lang="en-US" b="1" dirty="0"/>
              <a:t>unwritten rules </a:t>
            </a:r>
            <a:r>
              <a:rPr lang="en-US" dirty="0"/>
              <a:t>of the game. </a:t>
            </a:r>
          </a:p>
          <a:p>
            <a:pPr lvl="1"/>
            <a:r>
              <a:rPr lang="en-US" sz="2800" dirty="0"/>
              <a:t>These </a:t>
            </a:r>
            <a:r>
              <a:rPr lang="en-US" sz="2800" b="1" dirty="0"/>
              <a:t>rules or norms </a:t>
            </a:r>
            <a:r>
              <a:rPr lang="en-US" sz="2800" dirty="0"/>
              <a:t>serve as the </a:t>
            </a:r>
            <a:r>
              <a:rPr lang="en-US" sz="2800" b="1" dirty="0"/>
              <a:t>soft guardrails </a:t>
            </a:r>
            <a:r>
              <a:rPr lang="en-US" sz="2800" dirty="0"/>
              <a:t>of democracy.</a:t>
            </a:r>
          </a:p>
          <a:p>
            <a:pPr lvl="1"/>
            <a:r>
              <a:rPr lang="en-US" sz="2800" dirty="0"/>
              <a:t>Norms do not simply rely on political leaders' good character, but on </a:t>
            </a:r>
            <a:r>
              <a:rPr lang="en-US" sz="2800" b="1" dirty="0"/>
              <a:t>shared codes of conduct.</a:t>
            </a:r>
          </a:p>
        </p:txBody>
      </p:sp>
    </p:spTree>
    <p:extLst>
      <p:ext uri="{BB962C8B-B14F-4D97-AF65-F5344CB8AC3E}">
        <p14:creationId xmlns:p14="http://schemas.microsoft.com/office/powerpoint/2010/main" val="14447335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FCE92-7653-46D2-B3F6-089270A7F9C4}"/>
              </a:ext>
            </a:extLst>
          </p:cNvPr>
          <p:cNvSpPr>
            <a:spLocks noGrp="1"/>
          </p:cNvSpPr>
          <p:nvPr>
            <p:ph type="title"/>
          </p:nvPr>
        </p:nvSpPr>
        <p:spPr/>
        <p:txBody>
          <a:bodyPr/>
          <a:lstStyle/>
          <a:p>
            <a:r>
              <a:rPr lang="en-US" dirty="0"/>
              <a:t>Democratic Norms: Mutual Toleration &amp; Forbearance </a:t>
            </a:r>
          </a:p>
        </p:txBody>
      </p:sp>
      <p:sp>
        <p:nvSpPr>
          <p:cNvPr id="3" name="Content Placeholder 2">
            <a:extLst>
              <a:ext uri="{FF2B5EF4-FFF2-40B4-BE49-F238E27FC236}">
                <a16:creationId xmlns:a16="http://schemas.microsoft.com/office/drawing/2014/main" id="{493CC1A2-088D-47A1-AF7D-60CE2BE7699E}"/>
              </a:ext>
            </a:extLst>
          </p:cNvPr>
          <p:cNvSpPr>
            <a:spLocks noGrp="1"/>
          </p:cNvSpPr>
          <p:nvPr>
            <p:ph idx="1"/>
          </p:nvPr>
        </p:nvSpPr>
        <p:spPr/>
        <p:txBody>
          <a:bodyPr>
            <a:normAutofit/>
          </a:bodyPr>
          <a:lstStyle/>
          <a:p>
            <a:pPr marL="0" indent="0">
              <a:buNone/>
            </a:pPr>
            <a:r>
              <a:rPr lang="en-US" sz="3200" dirty="0"/>
              <a:t>Two basic norms have preserved democracies in ways we have come to take for granted: </a:t>
            </a:r>
          </a:p>
          <a:p>
            <a:pPr marL="914400" lvl="1" indent="-457200">
              <a:buFont typeface="+mj-lt"/>
              <a:buAutoNum type="arabicPeriod"/>
            </a:pPr>
            <a:r>
              <a:rPr lang="en-US" sz="2800" b="1" dirty="0"/>
              <a:t>Mutual Toleration </a:t>
            </a:r>
            <a:r>
              <a:rPr lang="en-US" sz="2800" dirty="0"/>
              <a:t>- the understanding that competitors accept one another as legitimate rivals. </a:t>
            </a:r>
          </a:p>
          <a:p>
            <a:pPr lvl="2"/>
            <a:r>
              <a:rPr lang="en-US" sz="2400" dirty="0"/>
              <a:t>Rivals are decent, patriotic, law-abiding citizens</a:t>
            </a:r>
          </a:p>
          <a:p>
            <a:pPr lvl="2"/>
            <a:r>
              <a:rPr lang="en-US" sz="2400" dirty="0"/>
              <a:t>Agreeing to disagree </a:t>
            </a:r>
          </a:p>
          <a:p>
            <a:pPr marL="914400" lvl="1" indent="-457200">
              <a:buFont typeface="+mj-lt"/>
              <a:buAutoNum type="arabicPeriod"/>
            </a:pPr>
            <a:r>
              <a:rPr lang="en-US" sz="2800" b="1" dirty="0"/>
              <a:t>Forbearance</a:t>
            </a:r>
            <a:r>
              <a:rPr lang="en-US" sz="2800" dirty="0"/>
              <a:t> – politicians should restrain from exercising a legal right</a:t>
            </a:r>
          </a:p>
        </p:txBody>
      </p:sp>
    </p:spTree>
    <p:extLst>
      <p:ext uri="{BB962C8B-B14F-4D97-AF65-F5344CB8AC3E}">
        <p14:creationId xmlns:p14="http://schemas.microsoft.com/office/powerpoint/2010/main" val="23099006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47A24-C6C0-41D7-8270-AEFF3532A13C}"/>
              </a:ext>
            </a:extLst>
          </p:cNvPr>
          <p:cNvSpPr>
            <a:spLocks noGrp="1"/>
          </p:cNvSpPr>
          <p:nvPr>
            <p:ph type="title"/>
          </p:nvPr>
        </p:nvSpPr>
        <p:spPr/>
        <p:txBody>
          <a:bodyPr/>
          <a:lstStyle/>
          <a:p>
            <a:r>
              <a:rPr lang="en-US" dirty="0"/>
              <a:t>Democratic Norms: An Analogy </a:t>
            </a:r>
          </a:p>
        </p:txBody>
      </p:sp>
      <p:sp>
        <p:nvSpPr>
          <p:cNvPr id="3" name="Content Placeholder 2">
            <a:extLst>
              <a:ext uri="{FF2B5EF4-FFF2-40B4-BE49-F238E27FC236}">
                <a16:creationId xmlns:a16="http://schemas.microsoft.com/office/drawing/2014/main" id="{65F4680B-D26D-4377-AEA3-50FA8F282239}"/>
              </a:ext>
            </a:extLst>
          </p:cNvPr>
          <p:cNvSpPr>
            <a:spLocks noGrp="1"/>
          </p:cNvSpPr>
          <p:nvPr>
            <p:ph idx="1"/>
          </p:nvPr>
        </p:nvSpPr>
        <p:spPr/>
        <p:txBody>
          <a:bodyPr>
            <a:normAutofit/>
          </a:bodyPr>
          <a:lstStyle/>
          <a:p>
            <a:pPr lvl="0"/>
            <a:r>
              <a:rPr lang="en-US" sz="3600" dirty="0"/>
              <a:t>Think of democracy as a pickup basketball game that we want to play indefinitely…</a:t>
            </a:r>
          </a:p>
          <a:p>
            <a:pPr lvl="1"/>
            <a:r>
              <a:rPr lang="en-US" sz="3200" dirty="0"/>
              <a:t>Don’t unnecessarily antagonize</a:t>
            </a:r>
          </a:p>
          <a:p>
            <a:pPr lvl="1"/>
            <a:r>
              <a:rPr lang="en-US" sz="3200" dirty="0"/>
              <a:t>Don’t incapacitate </a:t>
            </a:r>
          </a:p>
          <a:p>
            <a:pPr lvl="1"/>
            <a:r>
              <a:rPr lang="en-US" sz="3200" dirty="0"/>
              <a:t>Play to win, but do so with a </a:t>
            </a:r>
            <a:r>
              <a:rPr lang="en-US" sz="3200" b="1" dirty="0"/>
              <a:t>degree of restraint </a:t>
            </a:r>
          </a:p>
          <a:p>
            <a:endParaRPr lang="en-US" sz="3600" dirty="0"/>
          </a:p>
        </p:txBody>
      </p:sp>
    </p:spTree>
    <p:extLst>
      <p:ext uri="{BB962C8B-B14F-4D97-AF65-F5344CB8AC3E}">
        <p14:creationId xmlns:p14="http://schemas.microsoft.com/office/powerpoint/2010/main" val="712216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1C639-8F41-477E-A799-459197FBC8C6}"/>
              </a:ext>
            </a:extLst>
          </p:cNvPr>
          <p:cNvSpPr>
            <a:spLocks noGrp="1"/>
          </p:cNvSpPr>
          <p:nvPr>
            <p:ph type="title"/>
          </p:nvPr>
        </p:nvSpPr>
        <p:spPr/>
        <p:txBody>
          <a:bodyPr/>
          <a:lstStyle/>
          <a:p>
            <a:r>
              <a:rPr lang="en-US" dirty="0"/>
              <a:t>Cultural &amp; Ideological Schisms </a:t>
            </a:r>
          </a:p>
        </p:txBody>
      </p:sp>
      <p:sp>
        <p:nvSpPr>
          <p:cNvPr id="3" name="Content Placeholder 2">
            <a:extLst>
              <a:ext uri="{FF2B5EF4-FFF2-40B4-BE49-F238E27FC236}">
                <a16:creationId xmlns:a16="http://schemas.microsoft.com/office/drawing/2014/main" id="{21E3B515-2BA6-4DD0-BAA0-9568FA99828D}"/>
              </a:ext>
            </a:extLst>
          </p:cNvPr>
          <p:cNvSpPr>
            <a:spLocks noGrp="1"/>
          </p:cNvSpPr>
          <p:nvPr>
            <p:ph idx="1"/>
          </p:nvPr>
        </p:nvSpPr>
        <p:spPr/>
        <p:txBody>
          <a:bodyPr/>
          <a:lstStyle/>
          <a:p>
            <a:r>
              <a:rPr lang="en-US" dirty="0"/>
              <a:t>Political scientists regularly ask Americans how they would feel if their child married someone who identified with another political party. </a:t>
            </a:r>
          </a:p>
          <a:p>
            <a:pPr lvl="1"/>
            <a:r>
              <a:rPr lang="en-US" dirty="0"/>
              <a:t>1960: 4% of Democrats and 5% of Republicans reported they would be "displeased”. </a:t>
            </a:r>
          </a:p>
          <a:p>
            <a:pPr lvl="1"/>
            <a:r>
              <a:rPr lang="en-US" dirty="0"/>
              <a:t>2010: 33% of Democrats and 49% of Republicans reported feeling "somewhat or very unhappy”, at the prospect of interparty marriage. </a:t>
            </a:r>
          </a:p>
          <a:p>
            <a:pPr marL="457200" lvl="1" indent="0">
              <a:buNone/>
            </a:pPr>
            <a:endParaRPr lang="en-US" dirty="0"/>
          </a:p>
          <a:p>
            <a:r>
              <a:rPr lang="en-US" dirty="0"/>
              <a:t>2016: Pew survey fund that 49% of Republicans and 55% of Democrats say the other party makes them feel "afraid“.</a:t>
            </a:r>
          </a:p>
          <a:p>
            <a:endParaRPr lang="en-US" dirty="0"/>
          </a:p>
        </p:txBody>
      </p:sp>
    </p:spTree>
    <p:extLst>
      <p:ext uri="{BB962C8B-B14F-4D97-AF65-F5344CB8AC3E}">
        <p14:creationId xmlns:p14="http://schemas.microsoft.com/office/powerpoint/2010/main" val="31089306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7470A-4B27-49F0-909E-72A4E2968AAF}"/>
              </a:ext>
            </a:extLst>
          </p:cNvPr>
          <p:cNvSpPr>
            <a:spLocks noGrp="1"/>
          </p:cNvSpPr>
          <p:nvPr>
            <p:ph type="title"/>
          </p:nvPr>
        </p:nvSpPr>
        <p:spPr/>
        <p:txBody>
          <a:bodyPr/>
          <a:lstStyle/>
          <a:p>
            <a:r>
              <a:rPr lang="en-US" dirty="0"/>
              <a:t>Defining Deviancy Down </a:t>
            </a:r>
          </a:p>
        </p:txBody>
      </p:sp>
      <p:sp>
        <p:nvSpPr>
          <p:cNvPr id="3" name="Content Placeholder 2">
            <a:extLst>
              <a:ext uri="{FF2B5EF4-FFF2-40B4-BE49-F238E27FC236}">
                <a16:creationId xmlns:a16="http://schemas.microsoft.com/office/drawing/2014/main" id="{EF834967-DF6D-47C2-B623-F01EB3BF9011}"/>
              </a:ext>
            </a:extLst>
          </p:cNvPr>
          <p:cNvSpPr>
            <a:spLocks noGrp="1"/>
          </p:cNvSpPr>
          <p:nvPr>
            <p:ph idx="1"/>
          </p:nvPr>
        </p:nvSpPr>
        <p:spPr/>
        <p:txBody>
          <a:bodyPr>
            <a:normAutofit/>
          </a:bodyPr>
          <a:lstStyle/>
          <a:p>
            <a:r>
              <a:rPr lang="en-US" sz="3200" dirty="0"/>
              <a:t>Humans have a limited ability to cope with people behaving in ways that depart from shared standards. </a:t>
            </a:r>
          </a:p>
          <a:p>
            <a:r>
              <a:rPr lang="en-US" sz="3200" dirty="0"/>
              <a:t>Moynihan observed that when unwritten rules are repeatedly violated, societies have a tendency to "</a:t>
            </a:r>
            <a:r>
              <a:rPr lang="en-US" sz="3200" b="1" dirty="0"/>
              <a:t>define deviancy down</a:t>
            </a:r>
            <a:r>
              <a:rPr lang="en-US" sz="3200" dirty="0"/>
              <a:t>"—to shift the standard. What was once seen as abnormal becomes normal.</a:t>
            </a:r>
          </a:p>
          <a:p>
            <a:r>
              <a:rPr lang="en-US" sz="3200" b="1" dirty="0"/>
              <a:t>The Overton Window </a:t>
            </a:r>
            <a:r>
              <a:rPr lang="en-US" sz="3200" dirty="0"/>
              <a:t>shifts drastically (the range of ideas tolerated in public discourse)</a:t>
            </a:r>
          </a:p>
          <a:p>
            <a:endParaRPr lang="en-US" sz="3200" dirty="0"/>
          </a:p>
        </p:txBody>
      </p:sp>
    </p:spTree>
    <p:extLst>
      <p:ext uri="{BB962C8B-B14F-4D97-AF65-F5344CB8AC3E}">
        <p14:creationId xmlns:p14="http://schemas.microsoft.com/office/powerpoint/2010/main" val="19181861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E10E3-2A9C-499C-B4C9-34C03274379F}"/>
              </a:ext>
            </a:extLst>
          </p:cNvPr>
          <p:cNvSpPr>
            <a:spLocks noGrp="1"/>
          </p:cNvSpPr>
          <p:nvPr>
            <p:ph type="title"/>
          </p:nvPr>
        </p:nvSpPr>
        <p:spPr/>
        <p:txBody>
          <a:bodyPr/>
          <a:lstStyle/>
          <a:p>
            <a:r>
              <a:rPr lang="en-US" b="1" dirty="0"/>
              <a:t>Collective abdication</a:t>
            </a:r>
            <a:endParaRPr lang="en-US" dirty="0"/>
          </a:p>
        </p:txBody>
      </p:sp>
      <p:sp>
        <p:nvSpPr>
          <p:cNvPr id="3" name="Content Placeholder 2">
            <a:extLst>
              <a:ext uri="{FF2B5EF4-FFF2-40B4-BE49-F238E27FC236}">
                <a16:creationId xmlns:a16="http://schemas.microsoft.com/office/drawing/2014/main" id="{4B0510E0-FA38-4EDB-B036-E3708D57077F}"/>
              </a:ext>
            </a:extLst>
          </p:cNvPr>
          <p:cNvSpPr>
            <a:spLocks noGrp="1"/>
          </p:cNvSpPr>
          <p:nvPr>
            <p:ph idx="1"/>
          </p:nvPr>
        </p:nvSpPr>
        <p:spPr/>
        <p:txBody>
          <a:bodyPr>
            <a:normAutofit/>
          </a:bodyPr>
          <a:lstStyle/>
          <a:p>
            <a:r>
              <a:rPr lang="en-US" sz="3200" b="1" dirty="0"/>
              <a:t>Collective abdication: </a:t>
            </a:r>
            <a:r>
              <a:rPr lang="en-US" sz="3200" dirty="0"/>
              <a:t>transfer of authority to a leader who threatens democracy. Usually flows from one of two sources: </a:t>
            </a:r>
          </a:p>
          <a:p>
            <a:pPr marL="914400" lvl="1" indent="-457200">
              <a:buFont typeface="+mj-lt"/>
              <a:buAutoNum type="arabicPeriod"/>
            </a:pPr>
            <a:r>
              <a:rPr lang="en-US" sz="2800" dirty="0"/>
              <a:t>Misguided belief that an authoritarian can be controlled</a:t>
            </a:r>
          </a:p>
          <a:p>
            <a:pPr marL="914400" lvl="1" indent="-457200">
              <a:buFont typeface="+mj-lt"/>
              <a:buAutoNum type="arabicPeriod"/>
            </a:pPr>
            <a:r>
              <a:rPr lang="en-US" sz="2800" dirty="0"/>
              <a:t>What UW-Madison sociologist Ivan </a:t>
            </a:r>
            <a:r>
              <a:rPr lang="en-US" sz="2800" dirty="0" err="1"/>
              <a:t>Ermakoff</a:t>
            </a:r>
            <a:r>
              <a:rPr lang="en-US" sz="2800" dirty="0"/>
              <a:t> calls </a:t>
            </a:r>
            <a:r>
              <a:rPr lang="en-US" sz="2800" b="1" dirty="0"/>
              <a:t>"ideological collusion" </a:t>
            </a:r>
            <a:r>
              <a:rPr lang="en-US" sz="2800" dirty="0"/>
              <a:t>in which the authoritarian's agenda overlaps sufficiently with that of mainstream politicians that collusion with the authoritarian is preferable to the alternatives. </a:t>
            </a:r>
          </a:p>
        </p:txBody>
      </p:sp>
    </p:spTree>
    <p:extLst>
      <p:ext uri="{BB962C8B-B14F-4D97-AF65-F5344CB8AC3E}">
        <p14:creationId xmlns:p14="http://schemas.microsoft.com/office/powerpoint/2010/main" val="9334762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775198-41BA-4893-A264-E675674DA2C6}"/>
              </a:ext>
            </a:extLst>
          </p:cNvPr>
          <p:cNvSpPr>
            <a:spLocks noGrp="1"/>
          </p:cNvSpPr>
          <p:nvPr>
            <p:ph type="title"/>
          </p:nvPr>
        </p:nvSpPr>
        <p:spPr/>
        <p:txBody>
          <a:bodyPr/>
          <a:lstStyle/>
          <a:p>
            <a:r>
              <a:rPr lang="en-US" dirty="0"/>
              <a:t>Political Parties as Gatekeepers </a:t>
            </a:r>
          </a:p>
        </p:txBody>
      </p:sp>
      <p:sp>
        <p:nvSpPr>
          <p:cNvPr id="3" name="Content Placeholder 2">
            <a:extLst>
              <a:ext uri="{FF2B5EF4-FFF2-40B4-BE49-F238E27FC236}">
                <a16:creationId xmlns:a16="http://schemas.microsoft.com/office/drawing/2014/main" id="{B2F5424C-C65E-470D-9675-DFB6F5433F6F}"/>
              </a:ext>
            </a:extLst>
          </p:cNvPr>
          <p:cNvSpPr>
            <a:spLocks noGrp="1"/>
          </p:cNvSpPr>
          <p:nvPr>
            <p:ph idx="1"/>
          </p:nvPr>
        </p:nvSpPr>
        <p:spPr/>
        <p:txBody>
          <a:bodyPr>
            <a:normAutofit/>
          </a:bodyPr>
          <a:lstStyle/>
          <a:p>
            <a:r>
              <a:rPr lang="en-US" dirty="0"/>
              <a:t>An essential test for democracies is not whether authoritarian figures emerge but whether political leaders, and </a:t>
            </a:r>
            <a:r>
              <a:rPr lang="en-US" b="1" dirty="0"/>
              <a:t>especially political parties</a:t>
            </a:r>
            <a:r>
              <a:rPr lang="en-US" dirty="0"/>
              <a:t>, work to prevent them from gaining power in the first place in what Nancy </a:t>
            </a:r>
            <a:r>
              <a:rPr lang="en-US" dirty="0" err="1"/>
              <a:t>Bermeo</a:t>
            </a:r>
            <a:r>
              <a:rPr lang="en-US" dirty="0"/>
              <a:t> at Oxford calls "</a:t>
            </a:r>
            <a:r>
              <a:rPr lang="en-US" b="1" dirty="0"/>
              <a:t>distancing</a:t>
            </a:r>
            <a:r>
              <a:rPr lang="en-US" dirty="0"/>
              <a:t>." Pro-democratic parties may engage in distancing by: </a:t>
            </a:r>
            <a:endParaRPr lang="en-US" sz="3600" dirty="0"/>
          </a:p>
          <a:p>
            <a:pPr marL="914400" lvl="1" indent="-457200">
              <a:buFont typeface="+mj-lt"/>
              <a:buAutoNum type="arabicPeriod"/>
            </a:pPr>
            <a:r>
              <a:rPr lang="en-US" sz="2800" dirty="0"/>
              <a:t>rooting out extremists in the grassroots of their ranks. </a:t>
            </a:r>
            <a:endParaRPr lang="en-US" sz="3600" dirty="0"/>
          </a:p>
          <a:p>
            <a:pPr marL="914400" lvl="1" indent="-457200">
              <a:buFont typeface="+mj-lt"/>
              <a:buAutoNum type="arabicPeriod"/>
            </a:pPr>
            <a:r>
              <a:rPr lang="en-US" sz="2800" dirty="0"/>
              <a:t>keeping would-be authoritarians off party ballots. </a:t>
            </a:r>
            <a:endParaRPr lang="en-US" sz="3600" dirty="0"/>
          </a:p>
          <a:p>
            <a:pPr marL="914400" lvl="1" indent="-457200">
              <a:buFont typeface="+mj-lt"/>
              <a:buAutoNum type="arabicPeriod"/>
            </a:pPr>
            <a:r>
              <a:rPr lang="en-US" sz="2800" dirty="0"/>
              <a:t>avoiding alliances with antidemocratic parties and candidates. </a:t>
            </a:r>
            <a:endParaRPr lang="en-US" sz="3600" dirty="0"/>
          </a:p>
          <a:p>
            <a:pPr marL="0" indent="0">
              <a:buNone/>
            </a:pPr>
            <a:endParaRPr lang="en-US" dirty="0"/>
          </a:p>
        </p:txBody>
      </p:sp>
    </p:spTree>
    <p:extLst>
      <p:ext uri="{BB962C8B-B14F-4D97-AF65-F5344CB8AC3E}">
        <p14:creationId xmlns:p14="http://schemas.microsoft.com/office/powerpoint/2010/main" val="28819318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B74A4-F774-411E-8951-C39DFCD61DBB}"/>
              </a:ext>
            </a:extLst>
          </p:cNvPr>
          <p:cNvSpPr>
            <a:spLocks noGrp="1"/>
          </p:cNvSpPr>
          <p:nvPr>
            <p:ph type="title"/>
          </p:nvPr>
        </p:nvSpPr>
        <p:spPr/>
        <p:txBody>
          <a:bodyPr/>
          <a:lstStyle/>
          <a:p>
            <a:r>
              <a:rPr lang="en-US" dirty="0"/>
              <a:t>Political Economy</a:t>
            </a:r>
          </a:p>
        </p:txBody>
      </p:sp>
      <p:sp>
        <p:nvSpPr>
          <p:cNvPr id="3" name="Content Placeholder 2">
            <a:extLst>
              <a:ext uri="{FF2B5EF4-FFF2-40B4-BE49-F238E27FC236}">
                <a16:creationId xmlns:a16="http://schemas.microsoft.com/office/drawing/2014/main" id="{C1990331-41D6-4E11-BBB9-A4DB887CAA06}"/>
              </a:ext>
            </a:extLst>
          </p:cNvPr>
          <p:cNvSpPr>
            <a:spLocks noGrp="1"/>
          </p:cNvSpPr>
          <p:nvPr>
            <p:ph idx="1"/>
          </p:nvPr>
        </p:nvSpPr>
        <p:spPr/>
        <p:txBody>
          <a:bodyPr/>
          <a:lstStyle/>
          <a:p>
            <a:pPr marL="0" indent="0">
              <a:buNone/>
            </a:pPr>
            <a:r>
              <a:rPr lang="en-US" dirty="0"/>
              <a:t>“The intensity of partisan animosities in America today reflects the combined effect not only of growing ethnic diversity but also of </a:t>
            </a:r>
            <a:r>
              <a:rPr lang="en-US" b="1" dirty="0"/>
              <a:t>slowed economic growth, stagnant wages in the bottom half of the income distribution, and rising economic inequality</a:t>
            </a:r>
            <a:r>
              <a:rPr lang="en-US" dirty="0"/>
              <a:t>. Today's racially tinged partisan polarization reflects the fact that ethnic diversity surged during a period (1975 to the present) in which economic growth slowed, especially for those at the bottom end of the income distribution. For many Americans, the economic changes of the last few decades have brought decreased job security, longer working hours, fewer prospects for upward mobility, and, consequently, a growth in social resentment. </a:t>
            </a:r>
            <a:r>
              <a:rPr lang="en-US" b="1" dirty="0"/>
              <a:t>Resentment fuels polarization</a:t>
            </a:r>
            <a:r>
              <a:rPr lang="en-US" dirty="0"/>
              <a:t>.”</a:t>
            </a:r>
          </a:p>
        </p:txBody>
      </p:sp>
    </p:spTree>
    <p:extLst>
      <p:ext uri="{BB962C8B-B14F-4D97-AF65-F5344CB8AC3E}">
        <p14:creationId xmlns:p14="http://schemas.microsoft.com/office/powerpoint/2010/main" val="17482881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E25BA-CF5C-4476-817E-E99FB0025367}"/>
              </a:ext>
            </a:extLst>
          </p:cNvPr>
          <p:cNvSpPr>
            <a:spLocks noGrp="1"/>
          </p:cNvSpPr>
          <p:nvPr>
            <p:ph type="title"/>
          </p:nvPr>
        </p:nvSpPr>
        <p:spPr/>
        <p:txBody>
          <a:bodyPr/>
          <a:lstStyle/>
          <a:p>
            <a:r>
              <a:rPr lang="en-US" dirty="0"/>
              <a:t>Democracy is Demanding</a:t>
            </a:r>
          </a:p>
        </p:txBody>
      </p:sp>
      <p:sp>
        <p:nvSpPr>
          <p:cNvPr id="3" name="Content Placeholder 2">
            <a:extLst>
              <a:ext uri="{FF2B5EF4-FFF2-40B4-BE49-F238E27FC236}">
                <a16:creationId xmlns:a16="http://schemas.microsoft.com/office/drawing/2014/main" id="{EF5215A5-AB5E-4C18-9128-18D4E48B8539}"/>
              </a:ext>
            </a:extLst>
          </p:cNvPr>
          <p:cNvSpPr>
            <a:spLocks noGrp="1"/>
          </p:cNvSpPr>
          <p:nvPr>
            <p:ph idx="1"/>
          </p:nvPr>
        </p:nvSpPr>
        <p:spPr/>
        <p:txBody>
          <a:bodyPr/>
          <a:lstStyle/>
          <a:p>
            <a:pPr marL="0" indent="0">
              <a:buNone/>
            </a:pPr>
            <a:r>
              <a:rPr lang="en-US" dirty="0"/>
              <a:t>Harvard political scientist Danielle Allen challenges us:</a:t>
            </a:r>
          </a:p>
          <a:p>
            <a:pPr marL="0" indent="0">
              <a:buNone/>
            </a:pPr>
            <a:endParaRPr lang="en-US" dirty="0"/>
          </a:p>
          <a:p>
            <a:pPr marL="0" indent="0">
              <a:buNone/>
            </a:pPr>
            <a:r>
              <a:rPr lang="en-US" dirty="0"/>
              <a:t>“The simple fact of the matter is that the world has never built a multiethnic democracy in which no particular ethnic group is in the majority and where political equality, social equality and economies that empower all have been achieved.”</a:t>
            </a:r>
          </a:p>
          <a:p>
            <a:endParaRPr lang="en-US" dirty="0"/>
          </a:p>
        </p:txBody>
      </p:sp>
    </p:spTree>
    <p:extLst>
      <p:ext uri="{BB962C8B-B14F-4D97-AF65-F5344CB8AC3E}">
        <p14:creationId xmlns:p14="http://schemas.microsoft.com/office/powerpoint/2010/main" val="908315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a:t>Essential Components </a:t>
            </a:r>
            <a:r>
              <a:rPr lang="de-DE" dirty="0" err="1"/>
              <a:t>of</a:t>
            </a:r>
            <a:r>
              <a:rPr lang="de-DE" dirty="0"/>
              <a:t> </a:t>
            </a:r>
            <a:r>
              <a:rPr lang="de-DE" b="1" i="1" dirty="0"/>
              <a:t>Liberal</a:t>
            </a:r>
            <a:r>
              <a:rPr lang="de-DE" dirty="0"/>
              <a:t> Democracies</a:t>
            </a:r>
            <a:endParaRPr lang="en-US" dirty="0"/>
          </a:p>
        </p:txBody>
      </p:sp>
      <p:sp>
        <p:nvSpPr>
          <p:cNvPr id="3" name="Content Placeholder 2"/>
          <p:cNvSpPr>
            <a:spLocks noGrp="1"/>
          </p:cNvSpPr>
          <p:nvPr>
            <p:ph sz="half" idx="1"/>
          </p:nvPr>
        </p:nvSpPr>
        <p:spPr>
          <a:xfrm>
            <a:off x="838199" y="1825624"/>
            <a:ext cx="6791793" cy="4882473"/>
          </a:xfrm>
        </p:spPr>
        <p:txBody>
          <a:bodyPr>
            <a:normAutofit fontScale="92500" lnSpcReduction="10000"/>
          </a:bodyPr>
          <a:lstStyle/>
          <a:p>
            <a:r>
              <a:rPr lang="de-DE" dirty="0"/>
              <a:t>Free and fair elections</a:t>
            </a:r>
          </a:p>
          <a:p>
            <a:r>
              <a:rPr lang="de-DE" dirty="0"/>
              <a:t>Majority rule, minority rights</a:t>
            </a:r>
          </a:p>
          <a:p>
            <a:r>
              <a:rPr lang="de-DE" dirty="0"/>
              <a:t>Competitive political parties</a:t>
            </a:r>
          </a:p>
          <a:p>
            <a:r>
              <a:rPr lang="de-DE" dirty="0"/>
              <a:t>Rule of law</a:t>
            </a:r>
          </a:p>
          <a:p>
            <a:r>
              <a:rPr lang="de-DE" dirty="0"/>
              <a:t>Checks </a:t>
            </a:r>
            <a:r>
              <a:rPr lang="de-DE" dirty="0" err="1"/>
              <a:t>and</a:t>
            </a:r>
            <a:r>
              <a:rPr lang="de-DE" dirty="0"/>
              <a:t> </a:t>
            </a:r>
            <a:r>
              <a:rPr lang="de-DE" dirty="0" err="1"/>
              <a:t>balances</a:t>
            </a:r>
            <a:endParaRPr lang="de-DE" dirty="0"/>
          </a:p>
          <a:p>
            <a:r>
              <a:rPr lang="de-DE" dirty="0"/>
              <a:t>Term limits </a:t>
            </a:r>
          </a:p>
          <a:p>
            <a:r>
              <a:rPr lang="de-DE" dirty="0"/>
              <a:t>Corruption control</a:t>
            </a:r>
          </a:p>
          <a:p>
            <a:r>
              <a:rPr lang="de-DE" dirty="0"/>
              <a:t>Transparency</a:t>
            </a:r>
          </a:p>
          <a:p>
            <a:r>
              <a:rPr lang="de-DE" dirty="0"/>
              <a:t>Private property protection</a:t>
            </a:r>
          </a:p>
          <a:p>
            <a:r>
              <a:rPr lang="de-DE" dirty="0"/>
              <a:t>Healthy civil society</a:t>
            </a:r>
          </a:p>
          <a:p>
            <a:r>
              <a:rPr lang="de-DE" dirty="0"/>
              <a:t>Free speech, press, assembly, travel, worship</a:t>
            </a:r>
          </a:p>
          <a:p>
            <a:endParaRPr lang="de-DE" dirty="0"/>
          </a:p>
          <a:p>
            <a:endParaRPr lang="en-US" dirty="0"/>
          </a:p>
        </p:txBody>
      </p:sp>
      <p:sp>
        <p:nvSpPr>
          <p:cNvPr id="4" name="Content Placeholder 3"/>
          <p:cNvSpPr>
            <a:spLocks noGrp="1"/>
          </p:cNvSpPr>
          <p:nvPr>
            <p:ph sz="half" idx="2"/>
          </p:nvPr>
        </p:nvSpPr>
        <p:spPr>
          <a:xfrm>
            <a:off x="6610662" y="1825625"/>
            <a:ext cx="4743138" cy="4351338"/>
          </a:xfrm>
        </p:spPr>
        <p:txBody>
          <a:bodyPr>
            <a:normAutofit fontScale="92500" lnSpcReduction="10000"/>
          </a:bodyPr>
          <a:lstStyle/>
          <a:p>
            <a:pPr marL="0" indent="0" algn="ctr">
              <a:buNone/>
            </a:pPr>
            <a:endParaRPr lang="de-DE" dirty="0"/>
          </a:p>
          <a:p>
            <a:pPr marL="0" indent="0" algn="ctr">
              <a:buNone/>
            </a:pPr>
            <a:endParaRPr lang="de-DE" dirty="0"/>
          </a:p>
          <a:p>
            <a:pPr marL="0" indent="0" algn="ctr">
              <a:buNone/>
            </a:pPr>
            <a:endParaRPr lang="de-DE" dirty="0"/>
          </a:p>
          <a:p>
            <a:pPr marL="0" indent="0" algn="ctr">
              <a:buNone/>
            </a:pPr>
            <a:endParaRPr lang="de-DE" dirty="0"/>
          </a:p>
          <a:p>
            <a:pPr marL="0" indent="0" algn="ctr">
              <a:buNone/>
            </a:pPr>
            <a:endParaRPr lang="de-DE" dirty="0"/>
          </a:p>
          <a:p>
            <a:pPr marL="0" indent="0" algn="ctr">
              <a:buNone/>
            </a:pPr>
            <a:endParaRPr lang="de-DE" dirty="0"/>
          </a:p>
          <a:p>
            <a:pPr marL="0" indent="0" algn="ctr">
              <a:buNone/>
            </a:pPr>
            <a:endParaRPr lang="de-DE" dirty="0"/>
          </a:p>
          <a:p>
            <a:pPr marL="0" indent="0" algn="ctr">
              <a:buNone/>
            </a:pPr>
            <a:endParaRPr lang="de-DE" dirty="0"/>
          </a:p>
          <a:p>
            <a:pPr marL="0" indent="0" algn="ctr">
              <a:buNone/>
            </a:pPr>
            <a:endParaRPr lang="de-DE" dirty="0"/>
          </a:p>
        </p:txBody>
      </p:sp>
    </p:spTree>
    <p:extLst>
      <p:ext uri="{BB962C8B-B14F-4D97-AF65-F5344CB8AC3E}">
        <p14:creationId xmlns:p14="http://schemas.microsoft.com/office/powerpoint/2010/main" val="29802831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1C0D1-F181-429D-B32D-D53383F2F38B}"/>
              </a:ext>
            </a:extLst>
          </p:cNvPr>
          <p:cNvSpPr>
            <a:spLocks noGrp="1"/>
          </p:cNvSpPr>
          <p:nvPr>
            <p:ph type="title"/>
          </p:nvPr>
        </p:nvSpPr>
        <p:spPr/>
        <p:txBody>
          <a:bodyPr>
            <a:noAutofit/>
          </a:bodyPr>
          <a:lstStyle/>
          <a:p>
            <a:br>
              <a:rPr lang="en-US" sz="2800" b="1" dirty="0"/>
            </a:br>
            <a:r>
              <a:rPr lang="en-US" sz="2800" b="1" dirty="0"/>
              <a:t>Four Key Indicators of Authoritarian Behavior: </a:t>
            </a:r>
            <a:br>
              <a:rPr lang="en-US" sz="2800" b="1" dirty="0"/>
            </a:br>
            <a:r>
              <a:rPr lang="en-US" sz="2800" dirty="0"/>
              <a:t>1. Rejection of (or weak commitment to) democratic rules of the game</a:t>
            </a:r>
            <a:br>
              <a:rPr lang="en-US" sz="2800" dirty="0"/>
            </a:br>
            <a:br>
              <a:rPr lang="en-US" sz="2800" b="1" dirty="0"/>
            </a:br>
            <a:endParaRPr lang="en-US" sz="2800" dirty="0"/>
          </a:p>
        </p:txBody>
      </p:sp>
      <p:sp>
        <p:nvSpPr>
          <p:cNvPr id="3" name="Content Placeholder 2">
            <a:extLst>
              <a:ext uri="{FF2B5EF4-FFF2-40B4-BE49-F238E27FC236}">
                <a16:creationId xmlns:a16="http://schemas.microsoft.com/office/drawing/2014/main" id="{B8286A73-5E9B-45DF-9793-D8B365987711}"/>
              </a:ext>
            </a:extLst>
          </p:cNvPr>
          <p:cNvSpPr>
            <a:spLocks noGrp="1"/>
          </p:cNvSpPr>
          <p:nvPr>
            <p:ph idx="1"/>
          </p:nvPr>
        </p:nvSpPr>
        <p:spPr/>
        <p:txBody>
          <a:bodyPr/>
          <a:lstStyle/>
          <a:p>
            <a:pPr marL="0" indent="0">
              <a:buNone/>
            </a:pPr>
            <a:r>
              <a:rPr lang="en-US" dirty="0"/>
              <a:t>* Do they reject the Constitution or express a willingness to violate it?</a:t>
            </a:r>
          </a:p>
          <a:p>
            <a:pPr marL="0" indent="0">
              <a:buNone/>
            </a:pPr>
            <a:r>
              <a:rPr lang="en-US" dirty="0"/>
              <a:t>* Do they suggest a need for antidemocratic measures, such as canceling elections, violating or suspending the Constitution, banning certain organizations, or restricting basic civil or political rights?</a:t>
            </a:r>
          </a:p>
          <a:p>
            <a:pPr marL="0" indent="0">
              <a:buNone/>
            </a:pPr>
            <a:r>
              <a:rPr lang="en-US" dirty="0"/>
              <a:t>* Do they seek to use (or endorse the use of) extra-constitutional means to change the government, such as military coups, violent insurrections, or mass protests aimed at forcing a change in the government?</a:t>
            </a:r>
          </a:p>
          <a:p>
            <a:pPr marL="0" indent="0">
              <a:buNone/>
            </a:pPr>
            <a:r>
              <a:rPr lang="en-US" dirty="0"/>
              <a:t>* Do they attempt to undermine the legitimacy of elections, for example, by refusing to accept credible electoral results?</a:t>
            </a:r>
          </a:p>
          <a:p>
            <a:pPr marL="0" indent="0">
              <a:buNone/>
            </a:pPr>
            <a:endParaRPr lang="en-US" dirty="0"/>
          </a:p>
        </p:txBody>
      </p:sp>
    </p:spTree>
    <p:extLst>
      <p:ext uri="{BB962C8B-B14F-4D97-AF65-F5344CB8AC3E}">
        <p14:creationId xmlns:p14="http://schemas.microsoft.com/office/powerpoint/2010/main" val="23829236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F9944-9200-4E39-92B6-5425FCCD9808}"/>
              </a:ext>
            </a:extLst>
          </p:cNvPr>
          <p:cNvSpPr>
            <a:spLocks noGrp="1"/>
          </p:cNvSpPr>
          <p:nvPr>
            <p:ph type="title"/>
          </p:nvPr>
        </p:nvSpPr>
        <p:spPr/>
        <p:txBody>
          <a:bodyPr>
            <a:noAutofit/>
          </a:bodyPr>
          <a:lstStyle/>
          <a:p>
            <a:r>
              <a:rPr lang="en-US" sz="3200" b="1" dirty="0"/>
              <a:t>Four Key Indicators of Authoritarian Behavior: </a:t>
            </a:r>
            <a:br>
              <a:rPr lang="en-US" sz="3200" b="1" dirty="0"/>
            </a:br>
            <a:r>
              <a:rPr lang="en-US" sz="3200" dirty="0"/>
              <a:t>2. Denial of the legitimacy of political opponents</a:t>
            </a:r>
            <a:br>
              <a:rPr lang="en-US" sz="3200" b="1" dirty="0"/>
            </a:br>
            <a:endParaRPr lang="en-US" sz="3200" dirty="0"/>
          </a:p>
        </p:txBody>
      </p:sp>
      <p:sp>
        <p:nvSpPr>
          <p:cNvPr id="3" name="Content Placeholder 2">
            <a:extLst>
              <a:ext uri="{FF2B5EF4-FFF2-40B4-BE49-F238E27FC236}">
                <a16:creationId xmlns:a16="http://schemas.microsoft.com/office/drawing/2014/main" id="{496595FB-38F0-4C5F-9F84-1C8BB61F8418}"/>
              </a:ext>
            </a:extLst>
          </p:cNvPr>
          <p:cNvSpPr>
            <a:spLocks noGrp="1"/>
          </p:cNvSpPr>
          <p:nvPr>
            <p:ph idx="1"/>
          </p:nvPr>
        </p:nvSpPr>
        <p:spPr/>
        <p:txBody>
          <a:bodyPr/>
          <a:lstStyle/>
          <a:p>
            <a:pPr marL="0" indent="0">
              <a:buNone/>
            </a:pPr>
            <a:r>
              <a:rPr lang="en-US" dirty="0"/>
              <a:t>* Do they describe their rivals as subversive, or opposed to the existing constitutional order?</a:t>
            </a:r>
          </a:p>
          <a:p>
            <a:pPr marL="0" indent="0">
              <a:buNone/>
            </a:pPr>
            <a:r>
              <a:rPr lang="en-US" dirty="0"/>
              <a:t>* Do they claim that their rivals constitute an existential threat, either to national security or to the prevailing way of life?</a:t>
            </a:r>
          </a:p>
          <a:p>
            <a:pPr marL="0" indent="0">
              <a:buNone/>
            </a:pPr>
            <a:r>
              <a:rPr lang="en-US" dirty="0"/>
              <a:t>* Do they baselessly describe their partisan rivals as criminals, whose supposed violation of the law (or potential to do so) disqualifies them from full participation in the political arena?</a:t>
            </a:r>
          </a:p>
          <a:p>
            <a:pPr marL="0" indent="0">
              <a:buNone/>
            </a:pPr>
            <a:r>
              <a:rPr lang="en-US" dirty="0"/>
              <a:t>* Do they baselessly suggest that their rivals are foreign agents, in that they are secretly working in alliance with (or the employ of) an enemy government? </a:t>
            </a:r>
          </a:p>
          <a:p>
            <a:pPr marL="0" indent="0">
              <a:buNone/>
            </a:pPr>
            <a:endParaRPr lang="en-US" dirty="0"/>
          </a:p>
        </p:txBody>
      </p:sp>
    </p:spTree>
    <p:extLst>
      <p:ext uri="{BB962C8B-B14F-4D97-AF65-F5344CB8AC3E}">
        <p14:creationId xmlns:p14="http://schemas.microsoft.com/office/powerpoint/2010/main" val="41391762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CCC02E-B501-44A3-B170-B3058B25876A}"/>
              </a:ext>
            </a:extLst>
          </p:cNvPr>
          <p:cNvSpPr>
            <a:spLocks noGrp="1"/>
          </p:cNvSpPr>
          <p:nvPr>
            <p:ph type="title"/>
          </p:nvPr>
        </p:nvSpPr>
        <p:spPr/>
        <p:txBody>
          <a:bodyPr>
            <a:normAutofit/>
          </a:bodyPr>
          <a:lstStyle/>
          <a:p>
            <a:r>
              <a:rPr lang="en-US" sz="2800" b="1" dirty="0"/>
              <a:t>Four Key Indicators of Authoritarian Behavior:</a:t>
            </a:r>
            <a:br>
              <a:rPr lang="en-US" sz="2800" b="1" dirty="0"/>
            </a:br>
            <a:r>
              <a:rPr lang="en-US" sz="2800" dirty="0"/>
              <a:t>3. Toleration or encouragement of violence</a:t>
            </a:r>
            <a:r>
              <a:rPr lang="en-US" sz="2800" b="1" dirty="0"/>
              <a:t> </a:t>
            </a:r>
            <a:br>
              <a:rPr lang="en-US" sz="2800" b="1" dirty="0"/>
            </a:br>
            <a:endParaRPr lang="en-US" sz="2800" dirty="0"/>
          </a:p>
        </p:txBody>
      </p:sp>
      <p:sp>
        <p:nvSpPr>
          <p:cNvPr id="3" name="Content Placeholder 2">
            <a:extLst>
              <a:ext uri="{FF2B5EF4-FFF2-40B4-BE49-F238E27FC236}">
                <a16:creationId xmlns:a16="http://schemas.microsoft.com/office/drawing/2014/main" id="{F1EAC16C-C9E6-49FE-8185-D27C5EB7054A}"/>
              </a:ext>
            </a:extLst>
          </p:cNvPr>
          <p:cNvSpPr>
            <a:spLocks noGrp="1"/>
          </p:cNvSpPr>
          <p:nvPr>
            <p:ph idx="1"/>
          </p:nvPr>
        </p:nvSpPr>
        <p:spPr/>
        <p:txBody>
          <a:bodyPr/>
          <a:lstStyle/>
          <a:p>
            <a:pPr marL="0" indent="0">
              <a:buNone/>
            </a:pPr>
            <a:r>
              <a:rPr lang="en-US" dirty="0"/>
              <a:t>* Do they have any ties to armed gangs, paramilitary forces, militias, guerrillas, or other organizations that engage in illicit violence?</a:t>
            </a:r>
          </a:p>
          <a:p>
            <a:pPr marL="0" indent="0">
              <a:buNone/>
            </a:pPr>
            <a:r>
              <a:rPr lang="en-US" dirty="0"/>
              <a:t>* Have they or their partisan allies sponsored or encouraged mob attacks on opponents?</a:t>
            </a:r>
          </a:p>
          <a:p>
            <a:pPr marL="0" indent="0">
              <a:buNone/>
            </a:pPr>
            <a:r>
              <a:rPr lang="en-US" b="1" dirty="0"/>
              <a:t>* </a:t>
            </a:r>
            <a:r>
              <a:rPr lang="en-US" dirty="0"/>
              <a:t>Have they tacitly endorsed violence by their supporters by refusing to unambiguously condemn it and punish it?</a:t>
            </a:r>
          </a:p>
          <a:p>
            <a:pPr marL="0" indent="0">
              <a:buNone/>
            </a:pPr>
            <a:r>
              <a:rPr lang="en-US" dirty="0"/>
              <a:t>* Have they praised (or refused to condemn) other significant acts of political violence, either in the past or elsewhere in the world?</a:t>
            </a:r>
          </a:p>
          <a:p>
            <a:pPr marL="0" indent="0">
              <a:buNone/>
            </a:pPr>
            <a:endParaRPr lang="en-US" dirty="0"/>
          </a:p>
        </p:txBody>
      </p:sp>
    </p:spTree>
    <p:extLst>
      <p:ext uri="{BB962C8B-B14F-4D97-AF65-F5344CB8AC3E}">
        <p14:creationId xmlns:p14="http://schemas.microsoft.com/office/powerpoint/2010/main" val="15953651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9DA5F-B62D-41D1-9116-CEBEB4D04A96}"/>
              </a:ext>
            </a:extLst>
          </p:cNvPr>
          <p:cNvSpPr>
            <a:spLocks noGrp="1"/>
          </p:cNvSpPr>
          <p:nvPr>
            <p:ph type="title"/>
          </p:nvPr>
        </p:nvSpPr>
        <p:spPr/>
        <p:txBody>
          <a:bodyPr>
            <a:noAutofit/>
          </a:bodyPr>
          <a:lstStyle/>
          <a:p>
            <a:r>
              <a:rPr lang="en-US" sz="2800" b="1" dirty="0"/>
              <a:t>Four Key Indicators of Authoritarian Behavior:</a:t>
            </a:r>
            <a:br>
              <a:rPr lang="en-US" sz="2800" b="1" dirty="0"/>
            </a:br>
            <a:r>
              <a:rPr lang="en-US" sz="2800" dirty="0"/>
              <a:t>4. Readiness to curtail civil liberties of opponents, including media</a:t>
            </a:r>
            <a:br>
              <a:rPr lang="en-US" sz="2800" dirty="0"/>
            </a:br>
            <a:r>
              <a:rPr lang="en-US" sz="2800" b="1" dirty="0"/>
              <a:t> </a:t>
            </a:r>
            <a:br>
              <a:rPr lang="en-US" sz="2800" b="1" dirty="0"/>
            </a:br>
            <a:endParaRPr lang="en-US" sz="2800" dirty="0"/>
          </a:p>
        </p:txBody>
      </p:sp>
      <p:sp>
        <p:nvSpPr>
          <p:cNvPr id="3" name="Content Placeholder 2">
            <a:extLst>
              <a:ext uri="{FF2B5EF4-FFF2-40B4-BE49-F238E27FC236}">
                <a16:creationId xmlns:a16="http://schemas.microsoft.com/office/drawing/2014/main" id="{E818AC7F-9567-4AD0-AE45-1169340728E4}"/>
              </a:ext>
            </a:extLst>
          </p:cNvPr>
          <p:cNvSpPr>
            <a:spLocks noGrp="1"/>
          </p:cNvSpPr>
          <p:nvPr>
            <p:ph idx="1"/>
          </p:nvPr>
        </p:nvSpPr>
        <p:spPr/>
        <p:txBody>
          <a:bodyPr/>
          <a:lstStyle/>
          <a:p>
            <a:pPr marL="0" indent="0">
              <a:buNone/>
            </a:pPr>
            <a:r>
              <a:rPr lang="en-US" dirty="0"/>
              <a:t>* Have they supported laws or policies that restrict civil liberties, such as expanded libel or defamation laws or laws restricting protest, criticism of the government, or certain civic or political organizations?</a:t>
            </a:r>
          </a:p>
          <a:p>
            <a:pPr marL="0" indent="0">
              <a:buNone/>
            </a:pPr>
            <a:r>
              <a:rPr lang="en-US" dirty="0"/>
              <a:t>* Have they threatened to take legal or other punitive action against critics in rival parties, civil society, or the media?</a:t>
            </a:r>
          </a:p>
          <a:p>
            <a:pPr marL="0" indent="0">
              <a:buNone/>
            </a:pPr>
            <a:r>
              <a:rPr lang="en-US" dirty="0"/>
              <a:t>* Have they praised repressive measures taken by other governments, either in the past or elsewhere in the world?</a:t>
            </a:r>
          </a:p>
          <a:p>
            <a:pPr marL="0" indent="0">
              <a:buNone/>
            </a:pPr>
            <a:endParaRPr lang="en-US" dirty="0"/>
          </a:p>
        </p:txBody>
      </p:sp>
    </p:spTree>
    <p:extLst>
      <p:ext uri="{BB962C8B-B14F-4D97-AF65-F5344CB8AC3E}">
        <p14:creationId xmlns:p14="http://schemas.microsoft.com/office/powerpoint/2010/main" val="11259234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852A16C-E559-4ACA-B7D4-3ECBB1F75B31}"/>
              </a:ext>
            </a:extLst>
          </p:cNvPr>
          <p:cNvSpPr/>
          <p:nvPr/>
        </p:nvSpPr>
        <p:spPr>
          <a:xfrm>
            <a:off x="442210" y="612845"/>
            <a:ext cx="11197652" cy="550920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0" i="1" u="none" strike="noStrike" kern="1200" cap="none" spc="0" normalizeH="0" baseline="0" noProof="0" dirty="0">
                <a:ln>
                  <a:noFill/>
                </a:ln>
                <a:solidFill>
                  <a:prstClr val="black"/>
                </a:solidFill>
                <a:effectLst/>
                <a:uLnTx/>
                <a:uFillTx/>
                <a:latin typeface="Calibri" panose="020F0502020204030204"/>
                <a:ea typeface="+mn-ea"/>
                <a:cs typeface="+mn-cs"/>
              </a:rPr>
              <a:t>This originally appeared in the July 3, 1943 issue of </a:t>
            </a:r>
            <a:r>
              <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rPr>
              <a:t>The New Yorker: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200" b="0" i="1" u="none" strike="noStrike" kern="1200" cap="none" spc="0" normalizeH="0" baseline="0" noProof="0" dirty="0">
              <a:ln>
                <a:noFill/>
              </a:ln>
              <a:solidFill>
                <a:srgbClr val="000000"/>
              </a:solidFill>
              <a:effectLst/>
              <a:uLnTx/>
              <a:uFillTx/>
              <a:latin typeface="Calibri" panose="020F0502020204030204"/>
              <a:ea typeface="Times New Roman" panose="02020603050405020304" pitchFamily="18" charset="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0" i="0" u="none" strike="noStrike" kern="1200" cap="none" spc="0" normalizeH="0" baseline="0" noProof="0" dirty="0">
                <a:ln>
                  <a:noFill/>
                </a:ln>
                <a:solidFill>
                  <a:srgbClr val="000000"/>
                </a:solidFill>
                <a:effectLst/>
                <a:uLnTx/>
                <a:uFillTx/>
                <a:latin typeface="Calibri" panose="020F0502020204030204"/>
                <a:ea typeface="Times New Roman" panose="02020603050405020304" pitchFamily="18" charset="0"/>
                <a:cs typeface="+mn-cs"/>
              </a:rPr>
              <a:t>We received a letter from the Writers’ War Board the other day asking for a statement on “The Meaning of Democracy.” It presumably is our duty to comply with such a request, and it is certainly our pleasure.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200" b="0" i="0" u="none" strike="noStrike" kern="1200" cap="none" spc="0" normalizeH="0" baseline="0" noProof="0" dirty="0">
              <a:ln>
                <a:noFill/>
              </a:ln>
              <a:solidFill>
                <a:srgbClr val="000000"/>
              </a:solidFill>
              <a:effectLst/>
              <a:uLnTx/>
              <a:uFillTx/>
              <a:latin typeface="Calibri" panose="020F0502020204030204"/>
              <a:ea typeface="Times New Roman" panose="02020603050405020304" pitchFamily="18" charset="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0" i="0" u="none" strike="noStrike" kern="1200" cap="none" spc="0" normalizeH="0" baseline="0" noProof="0" dirty="0">
                <a:ln>
                  <a:noFill/>
                </a:ln>
                <a:solidFill>
                  <a:srgbClr val="000000"/>
                </a:solidFill>
                <a:effectLst/>
                <a:uLnTx/>
                <a:uFillTx/>
                <a:latin typeface="Calibri" panose="020F0502020204030204"/>
                <a:ea typeface="Times New Roman" panose="02020603050405020304" pitchFamily="18" charset="0"/>
                <a:cs typeface="+mn-cs"/>
              </a:rPr>
              <a:t>Surely the Board knows what democracy is. It is the line that forms on the right. It is the don’t in don’t shove. It is the hole in the stuffed shirt through which the sawdust slowly trickles; it is the dent in the high hat. Democracy is the recurrent suspicion that more than half of the people are right more than half of the time. It is the feeling of privacy in the voting booths, the feeling of communion in the libraries, the feeling of vitality everywhere. Democracy is a letter to the editor. Democracy is the score at the beginning of the ninth. It is an idea which hasn’t been disproved yet, a song the words of which have not gone bad. It’s the mustard on the hot dog and the cream in the rationed coffee. Democracy is a request from a War Board, in the middle of a morning in the middle of a war, wanting to know what democracy is.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0" i="0" u="none" strike="noStrike" kern="1200" cap="none" spc="0" normalizeH="0" baseline="0" noProof="0" dirty="0">
                <a:ln>
                  <a:noFill/>
                </a:ln>
                <a:solidFill>
                  <a:srgbClr val="000000"/>
                </a:solidFill>
                <a:effectLst/>
                <a:uLnTx/>
                <a:uFillTx/>
                <a:latin typeface="Calibri" panose="020F0502020204030204"/>
                <a:ea typeface="Times New Roman" panose="02020603050405020304" pitchFamily="18" charset="0"/>
                <a:cs typeface="+mn-cs"/>
              </a:rPr>
              <a:t>								—</a:t>
            </a:r>
            <a:r>
              <a:rPr kumimoji="0" lang="en-US" sz="2200" b="0" i="1" u="none" strike="noStrike" kern="1200" cap="none" spc="0" normalizeH="0" baseline="0" noProof="0" dirty="0">
                <a:ln>
                  <a:noFill/>
                </a:ln>
                <a:solidFill>
                  <a:srgbClr val="000000"/>
                </a:solidFill>
                <a:effectLst/>
                <a:uLnTx/>
                <a:uFillTx/>
                <a:latin typeface="Calibri" panose="020F0502020204030204"/>
                <a:ea typeface="Times New Roman" panose="02020603050405020304" pitchFamily="18" charset="0"/>
                <a:cs typeface="+mn-cs"/>
              </a:rPr>
              <a:t>E. B. White</a:t>
            </a:r>
            <a:endParaRPr kumimoji="0" lang="en-US" sz="22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endParaRPr>
          </a:p>
        </p:txBody>
      </p:sp>
    </p:spTree>
    <p:extLst>
      <p:ext uri="{BB962C8B-B14F-4D97-AF65-F5344CB8AC3E}">
        <p14:creationId xmlns:p14="http://schemas.microsoft.com/office/powerpoint/2010/main" val="3109322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a:t>Liberal vs. Illiberal Democracies</a:t>
            </a:r>
            <a:endParaRPr lang="en-US" dirty="0"/>
          </a:p>
        </p:txBody>
      </p:sp>
      <p:sp>
        <p:nvSpPr>
          <p:cNvPr id="3" name="Content Placeholder 2"/>
          <p:cNvSpPr>
            <a:spLocks noGrp="1"/>
          </p:cNvSpPr>
          <p:nvPr>
            <p:ph idx="1"/>
          </p:nvPr>
        </p:nvSpPr>
        <p:spPr/>
        <p:txBody>
          <a:bodyPr>
            <a:normAutofit/>
          </a:bodyPr>
          <a:lstStyle/>
          <a:p>
            <a:r>
              <a:rPr lang="en-US" sz="3200" b="1" dirty="0"/>
              <a:t>Illiberal democracy - </a:t>
            </a:r>
            <a:r>
              <a:rPr lang="en-US" sz="3200" dirty="0"/>
              <a:t>a governing system WITH elections but WITHOUT civil liberties, civil society, transparency, etc. </a:t>
            </a:r>
            <a:endParaRPr lang="en-US" sz="3200" u="sng" dirty="0"/>
          </a:p>
          <a:p>
            <a:pPr lvl="1"/>
            <a:r>
              <a:rPr lang="en-US" sz="2800" dirty="0"/>
              <a:t>Coined by Zakaria, 1997</a:t>
            </a:r>
          </a:p>
          <a:p>
            <a:pPr lvl="1"/>
            <a:r>
              <a:rPr lang="en-US" sz="2800" dirty="0"/>
              <a:t>Aka: partial democracy, low intensity democracy, ersatz democracy, procedural democracy, managed democracy, et al. </a:t>
            </a:r>
          </a:p>
          <a:p>
            <a:pPr lvl="1"/>
            <a:r>
              <a:rPr lang="en-US" sz="2800" dirty="0"/>
              <a:t>Debate as to whether the term muddies the waters. </a:t>
            </a:r>
          </a:p>
          <a:p>
            <a:pPr lvl="2"/>
            <a:r>
              <a:rPr lang="en-US" sz="2400" dirty="0"/>
              <a:t>Illiberal democracies are not democracies. </a:t>
            </a:r>
          </a:p>
        </p:txBody>
      </p:sp>
    </p:spTree>
    <p:extLst>
      <p:ext uri="{BB962C8B-B14F-4D97-AF65-F5344CB8AC3E}">
        <p14:creationId xmlns:p14="http://schemas.microsoft.com/office/powerpoint/2010/main" val="1944492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de-DE" dirty="0"/>
              <a:t>Other Non-Democratic Regime Types </a:t>
            </a:r>
            <a:endParaRPr lang="en-US" dirty="0"/>
          </a:p>
        </p:txBody>
      </p:sp>
      <p:sp>
        <p:nvSpPr>
          <p:cNvPr id="6" name="Content Placeholder 5"/>
          <p:cNvSpPr>
            <a:spLocks noGrp="1"/>
          </p:cNvSpPr>
          <p:nvPr>
            <p:ph idx="1"/>
          </p:nvPr>
        </p:nvSpPr>
        <p:spPr/>
        <p:txBody>
          <a:bodyPr>
            <a:normAutofit/>
          </a:bodyPr>
          <a:lstStyle/>
          <a:p>
            <a:r>
              <a:rPr lang="en-US" b="1" dirty="0">
                <a:solidFill>
                  <a:srgbClr val="FF0000"/>
                </a:solidFill>
              </a:rPr>
              <a:t>Theocracy</a:t>
            </a:r>
            <a:r>
              <a:rPr lang="en-US" b="1" dirty="0"/>
              <a:t>: </a:t>
            </a:r>
            <a:r>
              <a:rPr lang="en-US" dirty="0"/>
              <a:t>rule by religious leader(s)</a:t>
            </a:r>
          </a:p>
          <a:p>
            <a:r>
              <a:rPr lang="en-US" b="1" dirty="0">
                <a:solidFill>
                  <a:srgbClr val="FF0000"/>
                </a:solidFill>
              </a:rPr>
              <a:t>Monarchy</a:t>
            </a:r>
            <a:r>
              <a:rPr lang="en-US" b="1" dirty="0"/>
              <a:t>: </a:t>
            </a:r>
            <a:r>
              <a:rPr lang="en-US" dirty="0"/>
              <a:t>ruled</a:t>
            </a:r>
            <a:r>
              <a:rPr lang="en-US" b="1" dirty="0"/>
              <a:t> </a:t>
            </a:r>
            <a:r>
              <a:rPr lang="en-US" dirty="0"/>
              <a:t>by one sovereign or one sovereign family</a:t>
            </a:r>
          </a:p>
          <a:p>
            <a:r>
              <a:rPr lang="en-US" b="1" dirty="0">
                <a:solidFill>
                  <a:srgbClr val="FF0000"/>
                </a:solidFill>
              </a:rPr>
              <a:t>Oligarchy</a:t>
            </a:r>
            <a:r>
              <a:rPr lang="en-US" dirty="0"/>
              <a:t>: rule by few</a:t>
            </a:r>
            <a:endParaRPr lang="en-US" sz="2400" dirty="0"/>
          </a:p>
          <a:p>
            <a:pPr lvl="1"/>
            <a:r>
              <a:rPr lang="en-US" b="1" dirty="0">
                <a:solidFill>
                  <a:srgbClr val="FF0000"/>
                </a:solidFill>
              </a:rPr>
              <a:t>Plutocracy</a:t>
            </a:r>
            <a:r>
              <a:rPr lang="en-US" b="1" dirty="0"/>
              <a:t>: </a:t>
            </a:r>
            <a:r>
              <a:rPr lang="en-US" dirty="0"/>
              <a:t>form of oligarchy. Rule by small minority of wealthiest citizens</a:t>
            </a:r>
            <a:endParaRPr lang="en-US" sz="2800" dirty="0"/>
          </a:p>
          <a:p>
            <a:r>
              <a:rPr lang="en-US" b="1" dirty="0">
                <a:solidFill>
                  <a:srgbClr val="FF0000"/>
                </a:solidFill>
              </a:rPr>
              <a:t>Totalitarianism</a:t>
            </a:r>
            <a:r>
              <a:rPr lang="en-US" dirty="0"/>
              <a:t>: completely represses human rights and liberties </a:t>
            </a:r>
            <a:endParaRPr lang="en-US" sz="3200" dirty="0"/>
          </a:p>
          <a:p>
            <a:pPr lvl="1"/>
            <a:r>
              <a:rPr lang="en-US" dirty="0"/>
              <a:t>All totalitarian systems are authoritarian; most authoritarian systems are not totalitarian</a:t>
            </a:r>
            <a:endParaRPr lang="en-US" sz="2800" dirty="0"/>
          </a:p>
          <a:p>
            <a:pPr lvl="1"/>
            <a:r>
              <a:rPr lang="en-US" dirty="0"/>
              <a:t>Authoritarian and democratic tendencies are present in virtually all nations to varying degrees, and the degree changes over time</a:t>
            </a:r>
            <a:endParaRPr lang="en-US" sz="2800" dirty="0"/>
          </a:p>
          <a:p>
            <a:endParaRPr lang="en-US" dirty="0"/>
          </a:p>
        </p:txBody>
      </p:sp>
    </p:spTree>
    <p:extLst>
      <p:ext uri="{BB962C8B-B14F-4D97-AF65-F5344CB8AC3E}">
        <p14:creationId xmlns:p14="http://schemas.microsoft.com/office/powerpoint/2010/main" val="2847138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a:t>The </a:t>
            </a:r>
            <a:r>
              <a:rPr lang="de-DE" dirty="0" err="1"/>
              <a:t>Ebb</a:t>
            </a:r>
            <a:r>
              <a:rPr lang="de-DE" dirty="0"/>
              <a:t> </a:t>
            </a:r>
            <a:r>
              <a:rPr lang="de-DE" dirty="0" err="1"/>
              <a:t>and</a:t>
            </a:r>
            <a:r>
              <a:rPr lang="de-DE" dirty="0"/>
              <a:t> Flow </a:t>
            </a:r>
            <a:r>
              <a:rPr lang="de-DE" dirty="0" err="1"/>
              <a:t>of</a:t>
            </a:r>
            <a:r>
              <a:rPr lang="de-DE" dirty="0"/>
              <a:t> Democracy</a:t>
            </a:r>
            <a:endParaRPr lang="en-US" dirty="0"/>
          </a:p>
        </p:txBody>
      </p:sp>
      <p:sp>
        <p:nvSpPr>
          <p:cNvPr id="4" name="Text Placeholder 3"/>
          <p:cNvSpPr>
            <a:spLocks noGrp="1"/>
          </p:cNvSpPr>
          <p:nvPr>
            <p:ph type="body" idx="1"/>
          </p:nvPr>
        </p:nvSpPr>
        <p:spPr/>
        <p:txBody>
          <a:bodyPr/>
          <a:lstStyle/>
          <a:p>
            <a:r>
              <a:rPr lang="de-DE" dirty="0"/>
              <a:t>The Flow: </a:t>
            </a:r>
            <a:r>
              <a:rPr lang="de-DE" dirty="0" err="1"/>
              <a:t>Three</a:t>
            </a:r>
            <a:r>
              <a:rPr lang="de-DE" dirty="0"/>
              <a:t> </a:t>
            </a:r>
            <a:r>
              <a:rPr lang="de-DE" dirty="0" err="1"/>
              <a:t>Waves</a:t>
            </a:r>
            <a:r>
              <a:rPr lang="de-DE" dirty="0"/>
              <a:t>	</a:t>
            </a:r>
            <a:endParaRPr lang="en-US" dirty="0"/>
          </a:p>
        </p:txBody>
      </p:sp>
      <p:sp>
        <p:nvSpPr>
          <p:cNvPr id="5" name="Content Placeholder 4"/>
          <p:cNvSpPr>
            <a:spLocks noGrp="1"/>
          </p:cNvSpPr>
          <p:nvPr>
            <p:ph sz="half" idx="2"/>
          </p:nvPr>
        </p:nvSpPr>
        <p:spPr/>
        <p:txBody>
          <a:bodyPr>
            <a:normAutofit fontScale="77500" lnSpcReduction="20000"/>
          </a:bodyPr>
          <a:lstStyle/>
          <a:p>
            <a:pPr marL="514350" indent="-514350">
              <a:buFont typeface="+mj-lt"/>
              <a:buAutoNum type="arabicPeriod"/>
            </a:pPr>
            <a:r>
              <a:rPr lang="en-US" dirty="0"/>
              <a:t>1828-1922: USA, France, Britain, Canada, Australia, Italy, Argentina...</a:t>
            </a:r>
          </a:p>
          <a:p>
            <a:pPr marL="514350" indent="-514350">
              <a:buFont typeface="+mj-lt"/>
              <a:buAutoNum type="arabicPeriod"/>
            </a:pPr>
            <a:r>
              <a:rPr lang="de-DE" dirty="0"/>
              <a:t>Post-WWII: 1962 = 36 democracies. </a:t>
            </a:r>
          </a:p>
          <a:p>
            <a:pPr marL="514350" indent="-514350">
              <a:buFont typeface="+mj-lt"/>
              <a:buAutoNum type="arabicPeriod"/>
            </a:pPr>
            <a:r>
              <a:rPr lang="de-DE" dirty="0"/>
              <a:t>Post-1974: East Asia </a:t>
            </a:r>
            <a:r>
              <a:rPr lang="en-US" dirty="0"/>
              <a:t>(Philippines, South Korea, Taiwan), Latin America, Spain and Portugal, Eastern Europe post-1989</a:t>
            </a:r>
          </a:p>
          <a:p>
            <a:pPr marL="0" indent="0">
              <a:buNone/>
            </a:pPr>
            <a:r>
              <a:rPr lang="de-DE" dirty="0"/>
              <a:t>→Arab Spring: The turning point on which history failed to turn. </a:t>
            </a:r>
          </a:p>
          <a:p>
            <a:pPr marL="0" indent="0">
              <a:buNone/>
            </a:pPr>
            <a:endParaRPr lang="en-US" dirty="0"/>
          </a:p>
          <a:p>
            <a:pPr marL="0" indent="0">
              <a:buNone/>
            </a:pPr>
            <a:r>
              <a:rPr lang="de-DE" sz="2100" dirty="0" err="1"/>
              <a:t>Adapted</a:t>
            </a:r>
            <a:r>
              <a:rPr lang="de-DE" sz="2100" dirty="0"/>
              <a:t> </a:t>
            </a:r>
            <a:r>
              <a:rPr lang="de-DE" sz="2100" dirty="0" err="1"/>
              <a:t>from</a:t>
            </a:r>
            <a:r>
              <a:rPr lang="de-DE" sz="2100" dirty="0"/>
              <a:t> </a:t>
            </a:r>
            <a:r>
              <a:rPr lang="de-DE" sz="2100" dirty="0" err="1"/>
              <a:t>Harvard‘s</a:t>
            </a:r>
            <a:r>
              <a:rPr lang="de-DE" sz="2100" dirty="0"/>
              <a:t> Samuel </a:t>
            </a:r>
            <a:r>
              <a:rPr lang="de-DE" sz="2100" dirty="0" err="1"/>
              <a:t>Huntington‘s</a:t>
            </a:r>
            <a:r>
              <a:rPr lang="de-DE" sz="2100" dirty="0"/>
              <a:t> </a:t>
            </a:r>
            <a:r>
              <a:rPr lang="en-US" sz="2100" i="1" dirty="0"/>
              <a:t>The Third Wave: Democratization in the Late Twentieth Century </a:t>
            </a:r>
            <a:r>
              <a:rPr lang="en-US" sz="2100" dirty="0"/>
              <a:t>(1991)</a:t>
            </a:r>
            <a:endParaRPr lang="de-DE" sz="2100" dirty="0"/>
          </a:p>
          <a:p>
            <a:pPr marL="514350" indent="-514350">
              <a:buFont typeface="+mj-lt"/>
              <a:buAutoNum type="arabicPeriod"/>
            </a:pPr>
            <a:endParaRPr lang="en-US" dirty="0"/>
          </a:p>
        </p:txBody>
      </p:sp>
      <p:sp>
        <p:nvSpPr>
          <p:cNvPr id="6" name="Text Placeholder 5"/>
          <p:cNvSpPr>
            <a:spLocks noGrp="1"/>
          </p:cNvSpPr>
          <p:nvPr>
            <p:ph type="body" sz="quarter" idx="3"/>
          </p:nvPr>
        </p:nvSpPr>
        <p:spPr/>
        <p:txBody>
          <a:bodyPr/>
          <a:lstStyle/>
          <a:p>
            <a:r>
              <a:rPr lang="de-DE" dirty="0"/>
              <a:t>The </a:t>
            </a:r>
            <a:r>
              <a:rPr lang="de-DE" dirty="0" err="1"/>
              <a:t>Ebb</a:t>
            </a:r>
            <a:r>
              <a:rPr lang="de-DE" dirty="0"/>
              <a:t>: </a:t>
            </a:r>
            <a:r>
              <a:rPr lang="de-DE" dirty="0" err="1"/>
              <a:t>Three</a:t>
            </a:r>
            <a:r>
              <a:rPr lang="de-DE" dirty="0"/>
              <a:t> </a:t>
            </a:r>
            <a:r>
              <a:rPr lang="de-DE" dirty="0" err="1"/>
              <a:t>Challenges</a:t>
            </a:r>
            <a:endParaRPr lang="en-US" dirty="0"/>
          </a:p>
        </p:txBody>
      </p:sp>
      <p:sp>
        <p:nvSpPr>
          <p:cNvPr id="7" name="Content Placeholder 6"/>
          <p:cNvSpPr>
            <a:spLocks noGrp="1"/>
          </p:cNvSpPr>
          <p:nvPr>
            <p:ph sz="quarter" idx="4"/>
          </p:nvPr>
        </p:nvSpPr>
        <p:spPr/>
        <p:txBody>
          <a:bodyPr>
            <a:normAutofit fontScale="77500" lnSpcReduction="20000"/>
          </a:bodyPr>
          <a:lstStyle/>
          <a:p>
            <a:pPr marL="514350" indent="-514350" fontAlgn="base">
              <a:buFont typeface="+mj-lt"/>
              <a:buAutoNum type="arabicPeriod"/>
            </a:pPr>
            <a:r>
              <a:rPr lang="en-US" dirty="0"/>
              <a:t>Assertive big players like Russia and China repress internally and expand globally. Their audacity is encouraged by fading power, influence, and self-confidence of long-established democracies.</a:t>
            </a:r>
          </a:p>
          <a:p>
            <a:pPr marL="514350" indent="-514350" fontAlgn="base">
              <a:buFont typeface="+mj-lt"/>
              <a:buAutoNum type="arabicPeriod"/>
            </a:pPr>
            <a:r>
              <a:rPr lang="en-US" dirty="0"/>
              <a:t>Smaller, regional powers moving away from democracy: Venezuela, Turkey, Poland, Hungary, Philippines… </a:t>
            </a:r>
          </a:p>
          <a:p>
            <a:pPr marL="514350" indent="-514350" fontAlgn="base">
              <a:buFont typeface="+mj-lt"/>
              <a:buAutoNum type="arabicPeriod"/>
            </a:pPr>
            <a:r>
              <a:rPr lang="en-US" dirty="0"/>
              <a:t>Weakening commitment to democratic and liberal values in Western societies, especially among youth. </a:t>
            </a:r>
          </a:p>
          <a:p>
            <a:endParaRPr lang="en-US" dirty="0"/>
          </a:p>
          <a:p>
            <a:pPr marL="0" indent="0">
              <a:buNone/>
            </a:pPr>
            <a:endParaRPr lang="en-US" dirty="0"/>
          </a:p>
        </p:txBody>
      </p:sp>
    </p:spTree>
    <p:extLst>
      <p:ext uri="{BB962C8B-B14F-4D97-AF65-F5344CB8AC3E}">
        <p14:creationId xmlns:p14="http://schemas.microsoft.com/office/powerpoint/2010/main" val="212465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6" name="Content Placeholder 5"/>
          <p:cNvSpPr>
            <a:spLocks noGrp="1"/>
          </p:cNvSpPr>
          <p:nvPr>
            <p:ph sz="half" idx="2"/>
          </p:nvPr>
        </p:nvSpPr>
        <p:spPr>
          <a:xfrm>
            <a:off x="4838936" y="1286656"/>
            <a:ext cx="5181600" cy="5872163"/>
          </a:xfrm>
        </p:spPr>
        <p:txBody>
          <a:bodyPr>
            <a:normAutofit/>
          </a:bodyPr>
          <a:lstStyle/>
          <a:p>
            <a:r>
              <a:rPr lang="en-US" b="1" dirty="0"/>
              <a:t>Daniel </a:t>
            </a:r>
            <a:r>
              <a:rPr lang="en-US" b="1" dirty="0" err="1"/>
              <a:t>Ziblatt</a:t>
            </a:r>
            <a:r>
              <a:rPr lang="en-US" b="1" dirty="0"/>
              <a:t> </a:t>
            </a:r>
            <a:r>
              <a:rPr lang="en-US" dirty="0"/>
              <a:t>is Eaton Professor of Government at Harvard. Specializes in the study of Europe and the history of democracy.</a:t>
            </a:r>
          </a:p>
          <a:p>
            <a:r>
              <a:rPr lang="en-US" b="1" dirty="0"/>
              <a:t>Steven </a:t>
            </a:r>
            <a:r>
              <a:rPr lang="en-US" b="1" dirty="0" err="1"/>
              <a:t>Levitsky</a:t>
            </a:r>
            <a:r>
              <a:rPr lang="en-US" b="1" dirty="0"/>
              <a:t> </a:t>
            </a:r>
            <a:r>
              <a:rPr lang="en-US" dirty="0"/>
              <a:t>is a Professor of Government at Harvard. Research interests include political parties, authoritarianism and democratization, and weak and informal institutions, with a focus on Latin America. </a:t>
            </a:r>
          </a:p>
        </p:txBody>
      </p:sp>
      <p:pic>
        <p:nvPicPr>
          <p:cNvPr id="4" name="Content Placeholder 3">
            <a:extLst>
              <a:ext uri="{FF2B5EF4-FFF2-40B4-BE49-F238E27FC236}">
                <a16:creationId xmlns:a16="http://schemas.microsoft.com/office/drawing/2014/main" id="{B2F97C89-B52B-4B7F-A944-84DB338A81FA}"/>
              </a:ext>
            </a:extLst>
          </p:cNvPr>
          <p:cNvPicPr>
            <a:picLocks noGrp="1" noChangeAspect="1"/>
          </p:cNvPicPr>
          <p:nvPr>
            <p:ph sz="half" idx="1"/>
          </p:nvPr>
        </p:nvPicPr>
        <p:blipFill>
          <a:blip r:embed="rId2"/>
          <a:stretch>
            <a:fillRect/>
          </a:stretch>
        </p:blipFill>
        <p:spPr>
          <a:xfrm>
            <a:off x="401181" y="1160815"/>
            <a:ext cx="3480606" cy="5389325"/>
          </a:xfrm>
          <a:prstGeom prst="rect">
            <a:avLst/>
          </a:prstGeom>
        </p:spPr>
      </p:pic>
    </p:spTree>
    <p:extLst>
      <p:ext uri="{BB962C8B-B14F-4D97-AF65-F5344CB8AC3E}">
        <p14:creationId xmlns:p14="http://schemas.microsoft.com/office/powerpoint/2010/main" val="4652578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BCE1E5-24F7-4E0C-AEFE-6218455CB31D}"/>
              </a:ext>
            </a:extLst>
          </p:cNvPr>
          <p:cNvSpPr>
            <a:spLocks noGrp="1"/>
          </p:cNvSpPr>
          <p:nvPr>
            <p:ph type="title"/>
          </p:nvPr>
        </p:nvSpPr>
        <p:spPr/>
        <p:txBody>
          <a:bodyPr/>
          <a:lstStyle/>
          <a:p>
            <a:r>
              <a:rPr lang="en-US" dirty="0"/>
              <a:t>No Single Moment </a:t>
            </a:r>
          </a:p>
        </p:txBody>
      </p:sp>
      <p:sp>
        <p:nvSpPr>
          <p:cNvPr id="3" name="Content Placeholder 2">
            <a:extLst>
              <a:ext uri="{FF2B5EF4-FFF2-40B4-BE49-F238E27FC236}">
                <a16:creationId xmlns:a16="http://schemas.microsoft.com/office/drawing/2014/main" id="{271904F6-0998-45B1-AFA3-41727DCCD33A}"/>
              </a:ext>
            </a:extLst>
          </p:cNvPr>
          <p:cNvSpPr>
            <a:spLocks noGrp="1"/>
          </p:cNvSpPr>
          <p:nvPr>
            <p:ph idx="1"/>
          </p:nvPr>
        </p:nvSpPr>
        <p:spPr/>
        <p:txBody>
          <a:bodyPr>
            <a:normAutofit/>
          </a:bodyPr>
          <a:lstStyle/>
          <a:p>
            <a:pPr marL="0" indent="0">
              <a:buNone/>
            </a:pPr>
            <a:r>
              <a:rPr lang="en-US" sz="3600" dirty="0"/>
              <a:t>“Because there is </a:t>
            </a:r>
            <a:r>
              <a:rPr lang="en-US" sz="3600" b="1" dirty="0"/>
              <a:t>no single moment</a:t>
            </a:r>
            <a:r>
              <a:rPr lang="en-US" sz="3600" dirty="0"/>
              <a:t>--no coup, declaration of martial law, or suspension of the constitution--in which the regime obviously “crosses the line” into dictatorship, nothing may set off alarm bells.” </a:t>
            </a:r>
          </a:p>
          <a:p>
            <a:endParaRPr lang="en-US" sz="3600" b="1" dirty="0"/>
          </a:p>
        </p:txBody>
      </p:sp>
    </p:spTree>
    <p:extLst>
      <p:ext uri="{BB962C8B-B14F-4D97-AF65-F5344CB8AC3E}">
        <p14:creationId xmlns:p14="http://schemas.microsoft.com/office/powerpoint/2010/main" val="33085739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5A743-5D9E-4F25-BC42-87FEE8DB5B11}"/>
              </a:ext>
            </a:extLst>
          </p:cNvPr>
          <p:cNvSpPr>
            <a:spLocks noGrp="1"/>
          </p:cNvSpPr>
          <p:nvPr>
            <p:ph type="title"/>
          </p:nvPr>
        </p:nvSpPr>
        <p:spPr/>
        <p:txBody>
          <a:bodyPr/>
          <a:lstStyle/>
          <a:p>
            <a:r>
              <a:rPr lang="en-US" dirty="0"/>
              <a:t>Perils of Elections </a:t>
            </a:r>
          </a:p>
        </p:txBody>
      </p:sp>
      <p:sp>
        <p:nvSpPr>
          <p:cNvPr id="3" name="Content Placeholder 2">
            <a:extLst>
              <a:ext uri="{FF2B5EF4-FFF2-40B4-BE49-F238E27FC236}">
                <a16:creationId xmlns:a16="http://schemas.microsoft.com/office/drawing/2014/main" id="{2CEDF0C7-9C8F-4D39-BD3D-A4D387216AA8}"/>
              </a:ext>
            </a:extLst>
          </p:cNvPr>
          <p:cNvSpPr>
            <a:spLocks noGrp="1"/>
          </p:cNvSpPr>
          <p:nvPr>
            <p:ph idx="1"/>
          </p:nvPr>
        </p:nvSpPr>
        <p:spPr/>
        <p:txBody>
          <a:bodyPr>
            <a:normAutofit/>
          </a:bodyPr>
          <a:lstStyle/>
          <a:p>
            <a:r>
              <a:rPr lang="en-US" sz="3200" dirty="0"/>
              <a:t>Since the end of the Cold War, most democratic breakdowns have been caused not by military coups, but by </a:t>
            </a:r>
            <a:r>
              <a:rPr lang="en-US" sz="3200" b="1" dirty="0"/>
              <a:t>elected governments:</a:t>
            </a:r>
            <a:r>
              <a:rPr lang="en-US" sz="3200" dirty="0"/>
              <a:t> </a:t>
            </a:r>
          </a:p>
          <a:p>
            <a:pPr lvl="1"/>
            <a:r>
              <a:rPr lang="en-US" sz="2800" dirty="0"/>
              <a:t>Georgia, Hungary, Poland, Russia, Turkey, Ukraine, Sri Lanka, Philippines, Venezuela, Nicaragua, Peru…</a:t>
            </a:r>
          </a:p>
          <a:p>
            <a:pPr lvl="1"/>
            <a:r>
              <a:rPr lang="en-US" sz="2800" dirty="0"/>
              <a:t>Hitler, Mussolini, and Chávez followed similar routes to power:</a:t>
            </a:r>
          </a:p>
          <a:p>
            <a:pPr lvl="2"/>
            <a:r>
              <a:rPr lang="en-US" sz="2400" dirty="0"/>
              <a:t>Populist demagogues </a:t>
            </a:r>
          </a:p>
          <a:p>
            <a:pPr lvl="2"/>
            <a:r>
              <a:rPr lang="en-US" sz="2400" dirty="0"/>
              <a:t>Establishment politicians </a:t>
            </a:r>
            <a:r>
              <a:rPr lang="en-US" sz="2400" b="1" dirty="0"/>
              <a:t>overlooked warning signs</a:t>
            </a:r>
            <a:r>
              <a:rPr lang="en-US" sz="2400" dirty="0"/>
              <a:t> and empowered them</a:t>
            </a:r>
          </a:p>
          <a:p>
            <a:r>
              <a:rPr lang="en-US" sz="3200" b="1" dirty="0"/>
              <a:t>Democratic backsliding today begins at the ballot box</a:t>
            </a:r>
          </a:p>
        </p:txBody>
      </p:sp>
    </p:spTree>
    <p:extLst>
      <p:ext uri="{BB962C8B-B14F-4D97-AF65-F5344CB8AC3E}">
        <p14:creationId xmlns:p14="http://schemas.microsoft.com/office/powerpoint/2010/main" val="4181504375"/>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1767</TotalTime>
  <Words>1993</Words>
  <Application>Microsoft Office PowerPoint</Application>
  <PresentationFormat>Widescreen</PresentationFormat>
  <Paragraphs>127</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Calibri Light</vt:lpstr>
      <vt:lpstr>1_Office Theme</vt:lpstr>
      <vt:lpstr>Building &amp; Sustaining Robust Liberal Democracies</vt:lpstr>
      <vt:lpstr>Essential Components of Liberal Democracies</vt:lpstr>
      <vt:lpstr>PowerPoint Presentation</vt:lpstr>
      <vt:lpstr>Liberal vs. Illiberal Democracies</vt:lpstr>
      <vt:lpstr>Other Non-Democratic Regime Types </vt:lpstr>
      <vt:lpstr>The Ebb and Flow of Democracy</vt:lpstr>
      <vt:lpstr>PowerPoint Presentation</vt:lpstr>
      <vt:lpstr>No Single Moment </vt:lpstr>
      <vt:lpstr>Perils of Elections </vt:lpstr>
      <vt:lpstr>Finer Lines of the Law</vt:lpstr>
      <vt:lpstr>Democratic Norms: Unwritten Rules </vt:lpstr>
      <vt:lpstr>Democratic Norms: Mutual Toleration &amp; Forbearance </vt:lpstr>
      <vt:lpstr>Democratic Norms: An Analogy </vt:lpstr>
      <vt:lpstr>Cultural &amp; Ideological Schisms </vt:lpstr>
      <vt:lpstr>Defining Deviancy Down </vt:lpstr>
      <vt:lpstr>Collective abdication</vt:lpstr>
      <vt:lpstr>Political Parties as Gatekeepers </vt:lpstr>
      <vt:lpstr>Political Economy</vt:lpstr>
      <vt:lpstr>Democracy is Demanding</vt:lpstr>
      <vt:lpstr> Four Key Indicators of Authoritarian Behavior:  1. Rejection of (or weak commitment to) democratic rules of the game  </vt:lpstr>
      <vt:lpstr>Four Key Indicators of Authoritarian Behavior:  2. Denial of the legitimacy of political opponents </vt:lpstr>
      <vt:lpstr>Four Key Indicators of Authoritarian Behavior: 3. Toleration or encouragement of violence  </vt:lpstr>
      <vt:lpstr>Four Key Indicators of Authoritarian Behavior: 4. Readiness to curtail civil liberties of opponents, including media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&amp; Sustaining Robust Liberal Democracies</dc:title>
  <dc:creator>Daniel Lazar</dc:creator>
  <cp:lastModifiedBy>Daniel Lazar</cp:lastModifiedBy>
  <cp:revision>16</cp:revision>
  <cp:lastPrinted>2020-05-15T15:54:08Z</cp:lastPrinted>
  <dcterms:created xsi:type="dcterms:W3CDTF">2020-05-15T10:09:48Z</dcterms:created>
  <dcterms:modified xsi:type="dcterms:W3CDTF">2021-09-09T04:27:03Z</dcterms:modified>
</cp:coreProperties>
</file>