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2" r:id="rId4"/>
    <p:sldId id="283" r:id="rId5"/>
    <p:sldId id="267" r:id="rId6"/>
    <p:sldId id="299" r:id="rId7"/>
    <p:sldId id="260" r:id="rId8"/>
    <p:sldId id="284" r:id="rId9"/>
    <p:sldId id="262" r:id="rId10"/>
    <p:sldId id="303" r:id="rId11"/>
    <p:sldId id="376" r:id="rId12"/>
    <p:sldId id="302" r:id="rId13"/>
    <p:sldId id="374" r:id="rId14"/>
    <p:sldId id="300" r:id="rId15"/>
    <p:sldId id="276" r:id="rId16"/>
    <p:sldId id="369" r:id="rId17"/>
    <p:sldId id="286" r:id="rId18"/>
    <p:sldId id="289" r:id="rId19"/>
    <p:sldId id="372" r:id="rId20"/>
    <p:sldId id="368" r:id="rId21"/>
    <p:sldId id="371" r:id="rId22"/>
    <p:sldId id="265" r:id="rId23"/>
    <p:sldId id="266" r:id="rId24"/>
    <p:sldId id="264" r:id="rId25"/>
    <p:sldId id="373" r:id="rId26"/>
    <p:sldId id="271" r:id="rId27"/>
    <p:sldId id="270" r:id="rId28"/>
    <p:sldId id="272" r:id="rId29"/>
    <p:sldId id="273" r:id="rId30"/>
    <p:sldId id="274" r:id="rId31"/>
    <p:sldId id="375" r:id="rId32"/>
    <p:sldId id="280"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95" autoAdjust="0"/>
    <p:restoredTop sz="94660"/>
  </p:normalViewPr>
  <p:slideViewPr>
    <p:cSldViewPr snapToGrid="0">
      <p:cViewPr varScale="1">
        <p:scale>
          <a:sx n="115" d="100"/>
          <a:sy n="115" d="100"/>
        </p:scale>
        <p:origin x="16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474AC-8BFC-497C-9AD5-9E33255390D5}" type="doc">
      <dgm:prSet loTypeId="urn:microsoft.com/office/officeart/2005/8/layout/orgChart1" loCatId="hierarchy" qsTypeId="urn:microsoft.com/office/officeart/2005/8/quickstyle/simple1" qsCatId="simple" csTypeId="urn:microsoft.com/office/officeart/2005/8/colors/accent1_2" csCatId="accent1" phldr="1"/>
      <dgm:spPr/>
    </dgm:pt>
    <dgm:pt modelId="{6ACF156A-A662-4E1D-8DDF-BF641091665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rPr>
            <a:t>Reich Ministry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rPr>
            <a:t>Propaganda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rPr>
            <a:t>Enlightenment </a:t>
          </a:r>
        </a:p>
      </dgm:t>
    </dgm:pt>
    <dgm:pt modelId="{56593767-1E19-4F20-93CA-83795A6D9D1F}" type="parTrans" cxnId="{D4BD213D-A599-4F8B-8EDD-FB80E52429AC}">
      <dgm:prSet/>
      <dgm:spPr/>
      <dgm:t>
        <a:bodyPr/>
        <a:lstStyle/>
        <a:p>
          <a:endParaRPr lang="de-DE"/>
        </a:p>
      </dgm:t>
    </dgm:pt>
    <dgm:pt modelId="{092F00A7-B905-4D57-8FB8-517CB8650C43}" type="sibTrans" cxnId="{D4BD213D-A599-4F8B-8EDD-FB80E52429AC}">
      <dgm:prSet/>
      <dgm:spPr/>
      <dgm:t>
        <a:bodyPr/>
        <a:lstStyle/>
        <a:p>
          <a:endParaRPr lang="de-DE"/>
        </a:p>
      </dgm:t>
    </dgm:pt>
    <dgm:pt modelId="{AF878DBF-7DFC-4AFF-98BF-C4D27E98FA4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1" u="none" strike="noStrike" cap="none" normalizeH="0" baseline="0" dirty="0" err="1">
              <a:ln>
                <a:noFill/>
              </a:ln>
              <a:solidFill>
                <a:schemeClr val="tx1"/>
              </a:solidFill>
              <a:effectLst/>
              <a:latin typeface="Arial" panose="020B0604020202020204" pitchFamily="34" charset="0"/>
            </a:rPr>
            <a:t>Reichskulturkammer</a:t>
          </a:r>
          <a:endParaRPr kumimoji="0" lang="en-GB" altLang="en-US" sz="1600" b="0" i="1"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dirty="0">
              <a:ln>
                <a:noFill/>
              </a:ln>
              <a:solidFill>
                <a:schemeClr val="tx1"/>
              </a:solidFill>
              <a:effectLst/>
              <a:latin typeface="Arial" panose="020B0604020202020204" pitchFamily="34" charset="0"/>
            </a:rPr>
            <a:t>(Reich Chamber of Culture)</a:t>
          </a:r>
        </a:p>
      </dgm:t>
    </dgm:pt>
    <dgm:pt modelId="{B28116B6-BCF9-47DD-AF55-AE1F229287AE}" type="parTrans" cxnId="{F769CDEE-0AC1-4646-B88E-BBA1B17E2946}">
      <dgm:prSet/>
      <dgm:spPr/>
      <dgm:t>
        <a:bodyPr/>
        <a:lstStyle/>
        <a:p>
          <a:endParaRPr lang="de-DE" sz="2400"/>
        </a:p>
      </dgm:t>
    </dgm:pt>
    <dgm:pt modelId="{8F41B378-EFAE-4F9A-80A7-1D98ED1E0CC5}" type="sibTrans" cxnId="{F769CDEE-0AC1-4646-B88E-BBA1B17E2946}">
      <dgm:prSet/>
      <dgm:spPr/>
      <dgm:t>
        <a:bodyPr/>
        <a:lstStyle/>
        <a:p>
          <a:endParaRPr lang="de-DE"/>
        </a:p>
      </dgm:t>
    </dgm:pt>
    <dgm:pt modelId="{548ADF5A-FF2E-4192-B88D-A5932B462B1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rPr>
            <a:t>Theatre</a:t>
          </a:r>
        </a:p>
      </dgm:t>
    </dgm:pt>
    <dgm:pt modelId="{5D919226-9BAC-4483-BE78-8C7C9084E841}" type="parTrans" cxnId="{1CD35DEA-D709-4808-A328-1D089CD1CC29}">
      <dgm:prSet/>
      <dgm:spPr/>
      <dgm:t>
        <a:bodyPr/>
        <a:lstStyle/>
        <a:p>
          <a:endParaRPr lang="de-DE" sz="2400"/>
        </a:p>
      </dgm:t>
    </dgm:pt>
    <dgm:pt modelId="{F17F843B-4557-4470-A0B7-3C73634FD423}" type="sibTrans" cxnId="{1CD35DEA-D709-4808-A328-1D089CD1CC29}">
      <dgm:prSet/>
      <dgm:spPr/>
      <dgm:t>
        <a:bodyPr/>
        <a:lstStyle/>
        <a:p>
          <a:endParaRPr lang="de-DE"/>
        </a:p>
      </dgm:t>
    </dgm:pt>
    <dgm:pt modelId="{D16562CB-B2F1-42B0-931F-F7DAEF372CD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rPr>
            <a:t>Film</a:t>
          </a:r>
        </a:p>
      </dgm:t>
    </dgm:pt>
    <dgm:pt modelId="{7A545CAD-54D6-4F10-8937-B55B21A218C1}" type="parTrans" cxnId="{938591C9-1B69-43FF-A0C8-0CC332A0D931}">
      <dgm:prSet/>
      <dgm:spPr/>
      <dgm:t>
        <a:bodyPr/>
        <a:lstStyle/>
        <a:p>
          <a:endParaRPr lang="de-DE" sz="2400"/>
        </a:p>
      </dgm:t>
    </dgm:pt>
    <dgm:pt modelId="{B43DA512-22B3-444F-A7D8-21D7CAD79F11}" type="sibTrans" cxnId="{938591C9-1B69-43FF-A0C8-0CC332A0D931}">
      <dgm:prSet/>
      <dgm:spPr/>
      <dgm:t>
        <a:bodyPr/>
        <a:lstStyle/>
        <a:p>
          <a:endParaRPr lang="de-DE"/>
        </a:p>
      </dgm:t>
    </dgm:pt>
    <dgm:pt modelId="{8F5ACA89-5E56-4DB0-B2DE-A208F847106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rPr>
            <a:t>Press</a:t>
          </a:r>
        </a:p>
      </dgm:t>
    </dgm:pt>
    <dgm:pt modelId="{848F05B6-9DE0-4C00-A68B-E185F5E2734D}" type="parTrans" cxnId="{B1430A34-F873-41E5-8726-9DE8142B0414}">
      <dgm:prSet/>
      <dgm:spPr/>
      <dgm:t>
        <a:bodyPr/>
        <a:lstStyle/>
        <a:p>
          <a:endParaRPr lang="de-DE" sz="2400"/>
        </a:p>
      </dgm:t>
    </dgm:pt>
    <dgm:pt modelId="{F441E232-CEF1-4651-964A-C74949648E4B}" type="sibTrans" cxnId="{B1430A34-F873-41E5-8726-9DE8142B0414}">
      <dgm:prSet/>
      <dgm:spPr/>
      <dgm:t>
        <a:bodyPr/>
        <a:lstStyle/>
        <a:p>
          <a:endParaRPr lang="de-DE"/>
        </a:p>
      </dgm:t>
    </dgm:pt>
    <dgm:pt modelId="{BEAF811F-5B80-4832-A596-CB021C4D532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rPr>
            <a:t>Fine Arts</a:t>
          </a:r>
        </a:p>
      </dgm:t>
    </dgm:pt>
    <dgm:pt modelId="{C84ECA5E-6B44-468B-8BC2-4B3F90DEFD95}" type="parTrans" cxnId="{051E060B-75DA-4F49-98A6-2964C0DF72B7}">
      <dgm:prSet/>
      <dgm:spPr/>
      <dgm:t>
        <a:bodyPr/>
        <a:lstStyle/>
        <a:p>
          <a:endParaRPr lang="de-DE" sz="2400"/>
        </a:p>
      </dgm:t>
    </dgm:pt>
    <dgm:pt modelId="{51379BBB-EF4F-4C1E-B962-E0D18E3847CC}" type="sibTrans" cxnId="{051E060B-75DA-4F49-98A6-2964C0DF72B7}">
      <dgm:prSet/>
      <dgm:spPr/>
      <dgm:t>
        <a:bodyPr/>
        <a:lstStyle/>
        <a:p>
          <a:endParaRPr lang="de-DE"/>
        </a:p>
      </dgm:t>
    </dgm:pt>
    <dgm:pt modelId="{272C05D6-00E5-42EB-B5F1-5867831E4F4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rPr>
            <a:t>Music</a:t>
          </a:r>
        </a:p>
      </dgm:t>
    </dgm:pt>
    <dgm:pt modelId="{C05983F3-9632-453C-8C99-436D12A355AF}" type="parTrans" cxnId="{8E9E253D-14A2-4600-AE4F-24F9C10619D2}">
      <dgm:prSet/>
      <dgm:spPr/>
      <dgm:t>
        <a:bodyPr/>
        <a:lstStyle/>
        <a:p>
          <a:endParaRPr lang="de-DE" sz="2400"/>
        </a:p>
      </dgm:t>
    </dgm:pt>
    <dgm:pt modelId="{F00CB732-E322-4035-A60C-256B3AE9B22B}" type="sibTrans" cxnId="{8E9E253D-14A2-4600-AE4F-24F9C10619D2}">
      <dgm:prSet/>
      <dgm:spPr/>
      <dgm:t>
        <a:bodyPr/>
        <a:lstStyle/>
        <a:p>
          <a:endParaRPr lang="de-DE"/>
        </a:p>
      </dgm:t>
    </dgm:pt>
    <dgm:pt modelId="{2DBB79AD-9295-4F56-8808-A3934394EF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chemeClr val="tx1"/>
              </a:solidFill>
              <a:effectLst/>
              <a:latin typeface="Arial" panose="020B0604020202020204" pitchFamily="34" charset="0"/>
            </a:rPr>
            <a:t>Literature</a:t>
          </a:r>
        </a:p>
      </dgm:t>
    </dgm:pt>
    <dgm:pt modelId="{62F201F5-E5D9-43C8-BBD7-A9971C2DC82E}" type="parTrans" cxnId="{6668B2E2-1CBA-439A-B40B-ED06A7A8D58F}">
      <dgm:prSet/>
      <dgm:spPr/>
      <dgm:t>
        <a:bodyPr/>
        <a:lstStyle/>
        <a:p>
          <a:endParaRPr lang="de-DE" sz="2400"/>
        </a:p>
      </dgm:t>
    </dgm:pt>
    <dgm:pt modelId="{DB87D05F-4C08-4F06-A0C4-516A461662FD}" type="sibTrans" cxnId="{6668B2E2-1CBA-439A-B40B-ED06A7A8D58F}">
      <dgm:prSet/>
      <dgm:spPr/>
      <dgm:t>
        <a:bodyPr/>
        <a:lstStyle/>
        <a:p>
          <a:endParaRPr lang="de-DE"/>
        </a:p>
      </dgm:t>
    </dgm:pt>
    <dgm:pt modelId="{51FA96A8-583B-4E0E-AC6D-2CDAC19DFB4D}" type="pres">
      <dgm:prSet presAssocID="{1A5474AC-8BFC-497C-9AD5-9E33255390D5}" presName="hierChild1" presStyleCnt="0">
        <dgm:presLayoutVars>
          <dgm:orgChart val="1"/>
          <dgm:chPref val="1"/>
          <dgm:dir/>
          <dgm:animOne val="branch"/>
          <dgm:animLvl val="lvl"/>
          <dgm:resizeHandles/>
        </dgm:presLayoutVars>
      </dgm:prSet>
      <dgm:spPr/>
    </dgm:pt>
    <dgm:pt modelId="{B7DCF0C3-CBDC-4130-B81F-048A5B1DA449}" type="pres">
      <dgm:prSet presAssocID="{6ACF156A-A662-4E1D-8DDF-BF6410916658}" presName="hierRoot1" presStyleCnt="0">
        <dgm:presLayoutVars>
          <dgm:hierBranch/>
        </dgm:presLayoutVars>
      </dgm:prSet>
      <dgm:spPr/>
    </dgm:pt>
    <dgm:pt modelId="{463F0EDE-B179-4AB3-965C-7427C5F035AD}" type="pres">
      <dgm:prSet presAssocID="{6ACF156A-A662-4E1D-8DDF-BF6410916658}" presName="rootComposite1" presStyleCnt="0"/>
      <dgm:spPr/>
    </dgm:pt>
    <dgm:pt modelId="{72DBF6DD-3446-49B0-BDEE-BAE0116E2D3B}" type="pres">
      <dgm:prSet presAssocID="{6ACF156A-A662-4E1D-8DDF-BF6410916658}" presName="rootText1" presStyleLbl="node0" presStyleIdx="0" presStyleCnt="1" custScaleX="221815" custScaleY="191086">
        <dgm:presLayoutVars>
          <dgm:chPref val="3"/>
        </dgm:presLayoutVars>
      </dgm:prSet>
      <dgm:spPr/>
      <dgm:t>
        <a:bodyPr/>
        <a:lstStyle/>
        <a:p>
          <a:endParaRPr lang="de-DE"/>
        </a:p>
      </dgm:t>
    </dgm:pt>
    <dgm:pt modelId="{3629F532-CD18-4C55-9813-2334B8E80E66}" type="pres">
      <dgm:prSet presAssocID="{6ACF156A-A662-4E1D-8DDF-BF6410916658}" presName="rootConnector1" presStyleLbl="node1" presStyleIdx="0" presStyleCnt="0"/>
      <dgm:spPr/>
      <dgm:t>
        <a:bodyPr/>
        <a:lstStyle/>
        <a:p>
          <a:endParaRPr lang="de-DE"/>
        </a:p>
      </dgm:t>
    </dgm:pt>
    <dgm:pt modelId="{9F9B8871-C302-4B31-AA89-460B60FED3C2}" type="pres">
      <dgm:prSet presAssocID="{6ACF156A-A662-4E1D-8DDF-BF6410916658}" presName="hierChild2" presStyleCnt="0"/>
      <dgm:spPr/>
    </dgm:pt>
    <dgm:pt modelId="{3E15BBD6-7116-44D6-BD89-10CD6A9D1966}" type="pres">
      <dgm:prSet presAssocID="{B28116B6-BCF9-47DD-AF55-AE1F229287AE}" presName="Name35" presStyleLbl="parChTrans1D2" presStyleIdx="0" presStyleCnt="1"/>
      <dgm:spPr/>
      <dgm:t>
        <a:bodyPr/>
        <a:lstStyle/>
        <a:p>
          <a:endParaRPr lang="de-DE"/>
        </a:p>
      </dgm:t>
    </dgm:pt>
    <dgm:pt modelId="{BD854E5C-E978-4909-BA63-986B04B29A39}" type="pres">
      <dgm:prSet presAssocID="{AF878DBF-7DFC-4AFF-98BF-C4D27E98FA47}" presName="hierRoot2" presStyleCnt="0">
        <dgm:presLayoutVars>
          <dgm:hierBranch/>
        </dgm:presLayoutVars>
      </dgm:prSet>
      <dgm:spPr/>
    </dgm:pt>
    <dgm:pt modelId="{F859A29C-C8D4-41FE-94B1-C2AB88254BFD}" type="pres">
      <dgm:prSet presAssocID="{AF878DBF-7DFC-4AFF-98BF-C4D27E98FA47}" presName="rootComposite" presStyleCnt="0"/>
      <dgm:spPr/>
    </dgm:pt>
    <dgm:pt modelId="{7A6B807E-1278-43C6-9E8B-6D6B31D5EE08}" type="pres">
      <dgm:prSet presAssocID="{AF878DBF-7DFC-4AFF-98BF-C4D27E98FA47}" presName="rootText" presStyleLbl="node2" presStyleIdx="0" presStyleCnt="1" custScaleX="179998">
        <dgm:presLayoutVars>
          <dgm:chPref val="3"/>
        </dgm:presLayoutVars>
      </dgm:prSet>
      <dgm:spPr/>
      <dgm:t>
        <a:bodyPr/>
        <a:lstStyle/>
        <a:p>
          <a:endParaRPr lang="de-DE"/>
        </a:p>
      </dgm:t>
    </dgm:pt>
    <dgm:pt modelId="{07658B20-8BAC-4727-8828-A3ABFAC04E2B}" type="pres">
      <dgm:prSet presAssocID="{AF878DBF-7DFC-4AFF-98BF-C4D27E98FA47}" presName="rootConnector" presStyleLbl="node2" presStyleIdx="0" presStyleCnt="1"/>
      <dgm:spPr/>
      <dgm:t>
        <a:bodyPr/>
        <a:lstStyle/>
        <a:p>
          <a:endParaRPr lang="de-DE"/>
        </a:p>
      </dgm:t>
    </dgm:pt>
    <dgm:pt modelId="{9C8E6BA4-379D-4B27-80EC-0C911EF7D274}" type="pres">
      <dgm:prSet presAssocID="{AF878DBF-7DFC-4AFF-98BF-C4D27E98FA47}" presName="hierChild4" presStyleCnt="0"/>
      <dgm:spPr/>
    </dgm:pt>
    <dgm:pt modelId="{CF46A3B3-4CCB-4A68-BEC5-52345104DF19}" type="pres">
      <dgm:prSet presAssocID="{5D919226-9BAC-4483-BE78-8C7C9084E841}" presName="Name35" presStyleLbl="parChTrans1D3" presStyleIdx="0" presStyleCnt="6"/>
      <dgm:spPr/>
      <dgm:t>
        <a:bodyPr/>
        <a:lstStyle/>
        <a:p>
          <a:endParaRPr lang="de-DE"/>
        </a:p>
      </dgm:t>
    </dgm:pt>
    <dgm:pt modelId="{8CD63392-9E0C-472D-864D-1CA5C98D35CB}" type="pres">
      <dgm:prSet presAssocID="{548ADF5A-FF2E-4192-B88D-A5932B462B1A}" presName="hierRoot2" presStyleCnt="0">
        <dgm:presLayoutVars>
          <dgm:hierBranch val="r"/>
        </dgm:presLayoutVars>
      </dgm:prSet>
      <dgm:spPr/>
    </dgm:pt>
    <dgm:pt modelId="{BC79AE0A-D3B7-40E2-BFC2-5605A5128BBF}" type="pres">
      <dgm:prSet presAssocID="{548ADF5A-FF2E-4192-B88D-A5932B462B1A}" presName="rootComposite" presStyleCnt="0"/>
      <dgm:spPr/>
    </dgm:pt>
    <dgm:pt modelId="{6D30C3A5-5D5E-4670-816C-1C9C1682B70E}" type="pres">
      <dgm:prSet presAssocID="{548ADF5A-FF2E-4192-B88D-A5932B462B1A}" presName="rootText" presStyleLbl="node3" presStyleIdx="0" presStyleCnt="6">
        <dgm:presLayoutVars>
          <dgm:chPref val="3"/>
        </dgm:presLayoutVars>
      </dgm:prSet>
      <dgm:spPr/>
      <dgm:t>
        <a:bodyPr/>
        <a:lstStyle/>
        <a:p>
          <a:endParaRPr lang="de-DE"/>
        </a:p>
      </dgm:t>
    </dgm:pt>
    <dgm:pt modelId="{AB33C05B-8F13-42DA-BF25-A26EE23F65D4}" type="pres">
      <dgm:prSet presAssocID="{548ADF5A-FF2E-4192-B88D-A5932B462B1A}" presName="rootConnector" presStyleLbl="node3" presStyleIdx="0" presStyleCnt="6"/>
      <dgm:spPr/>
      <dgm:t>
        <a:bodyPr/>
        <a:lstStyle/>
        <a:p>
          <a:endParaRPr lang="de-DE"/>
        </a:p>
      </dgm:t>
    </dgm:pt>
    <dgm:pt modelId="{970D2F66-9833-4249-AC1A-C8FF087A74D2}" type="pres">
      <dgm:prSet presAssocID="{548ADF5A-FF2E-4192-B88D-A5932B462B1A}" presName="hierChild4" presStyleCnt="0"/>
      <dgm:spPr/>
    </dgm:pt>
    <dgm:pt modelId="{1241A823-A157-411D-9988-A69D8E02B4F0}" type="pres">
      <dgm:prSet presAssocID="{548ADF5A-FF2E-4192-B88D-A5932B462B1A}" presName="hierChild5" presStyleCnt="0"/>
      <dgm:spPr/>
    </dgm:pt>
    <dgm:pt modelId="{9133687D-B5EC-4C29-BED4-54604CE645C0}" type="pres">
      <dgm:prSet presAssocID="{7A545CAD-54D6-4F10-8937-B55B21A218C1}" presName="Name35" presStyleLbl="parChTrans1D3" presStyleIdx="1" presStyleCnt="6"/>
      <dgm:spPr/>
      <dgm:t>
        <a:bodyPr/>
        <a:lstStyle/>
        <a:p>
          <a:endParaRPr lang="de-DE"/>
        </a:p>
      </dgm:t>
    </dgm:pt>
    <dgm:pt modelId="{1C12D07F-28F4-400D-AABA-C8C23024B02F}" type="pres">
      <dgm:prSet presAssocID="{D16562CB-B2F1-42B0-931F-F7DAEF372CD1}" presName="hierRoot2" presStyleCnt="0">
        <dgm:presLayoutVars>
          <dgm:hierBranch val="r"/>
        </dgm:presLayoutVars>
      </dgm:prSet>
      <dgm:spPr/>
    </dgm:pt>
    <dgm:pt modelId="{A65B36AC-D837-4B5E-B11D-2B7941822DBD}" type="pres">
      <dgm:prSet presAssocID="{D16562CB-B2F1-42B0-931F-F7DAEF372CD1}" presName="rootComposite" presStyleCnt="0"/>
      <dgm:spPr/>
    </dgm:pt>
    <dgm:pt modelId="{A63A7071-CBC3-44B3-A35D-B5AF0D8E8714}" type="pres">
      <dgm:prSet presAssocID="{D16562CB-B2F1-42B0-931F-F7DAEF372CD1}" presName="rootText" presStyleLbl="node3" presStyleIdx="1" presStyleCnt="6">
        <dgm:presLayoutVars>
          <dgm:chPref val="3"/>
        </dgm:presLayoutVars>
      </dgm:prSet>
      <dgm:spPr/>
      <dgm:t>
        <a:bodyPr/>
        <a:lstStyle/>
        <a:p>
          <a:endParaRPr lang="de-DE"/>
        </a:p>
      </dgm:t>
    </dgm:pt>
    <dgm:pt modelId="{444EBF23-15FD-407E-BD70-88F0E1FA101A}" type="pres">
      <dgm:prSet presAssocID="{D16562CB-B2F1-42B0-931F-F7DAEF372CD1}" presName="rootConnector" presStyleLbl="node3" presStyleIdx="1" presStyleCnt="6"/>
      <dgm:spPr/>
      <dgm:t>
        <a:bodyPr/>
        <a:lstStyle/>
        <a:p>
          <a:endParaRPr lang="de-DE"/>
        </a:p>
      </dgm:t>
    </dgm:pt>
    <dgm:pt modelId="{69D9D1A1-0570-4478-B0F8-C6E3D4630D97}" type="pres">
      <dgm:prSet presAssocID="{D16562CB-B2F1-42B0-931F-F7DAEF372CD1}" presName="hierChild4" presStyleCnt="0"/>
      <dgm:spPr/>
    </dgm:pt>
    <dgm:pt modelId="{DF80385C-D00B-430E-9615-8A667F2BB295}" type="pres">
      <dgm:prSet presAssocID="{D16562CB-B2F1-42B0-931F-F7DAEF372CD1}" presName="hierChild5" presStyleCnt="0"/>
      <dgm:spPr/>
    </dgm:pt>
    <dgm:pt modelId="{7A74D8C9-5CA4-4BCD-88AD-EA7D4CE15A1F}" type="pres">
      <dgm:prSet presAssocID="{848F05B6-9DE0-4C00-A68B-E185F5E2734D}" presName="Name35" presStyleLbl="parChTrans1D3" presStyleIdx="2" presStyleCnt="6"/>
      <dgm:spPr/>
      <dgm:t>
        <a:bodyPr/>
        <a:lstStyle/>
        <a:p>
          <a:endParaRPr lang="de-DE"/>
        </a:p>
      </dgm:t>
    </dgm:pt>
    <dgm:pt modelId="{6116E3E1-2C97-466D-8095-978CA14B5E05}" type="pres">
      <dgm:prSet presAssocID="{8F5ACA89-5E56-4DB0-B2DE-A208F8471064}" presName="hierRoot2" presStyleCnt="0">
        <dgm:presLayoutVars>
          <dgm:hierBranch val="r"/>
        </dgm:presLayoutVars>
      </dgm:prSet>
      <dgm:spPr/>
    </dgm:pt>
    <dgm:pt modelId="{FD7BD4EA-F1A2-46CC-816B-C3CD5F4B2081}" type="pres">
      <dgm:prSet presAssocID="{8F5ACA89-5E56-4DB0-B2DE-A208F8471064}" presName="rootComposite" presStyleCnt="0"/>
      <dgm:spPr/>
    </dgm:pt>
    <dgm:pt modelId="{68A90FB4-F9A6-41A8-AB4C-550806193521}" type="pres">
      <dgm:prSet presAssocID="{8F5ACA89-5E56-4DB0-B2DE-A208F8471064}" presName="rootText" presStyleLbl="node3" presStyleIdx="2" presStyleCnt="6">
        <dgm:presLayoutVars>
          <dgm:chPref val="3"/>
        </dgm:presLayoutVars>
      </dgm:prSet>
      <dgm:spPr/>
      <dgm:t>
        <a:bodyPr/>
        <a:lstStyle/>
        <a:p>
          <a:endParaRPr lang="de-DE"/>
        </a:p>
      </dgm:t>
    </dgm:pt>
    <dgm:pt modelId="{8BEB9FD0-5161-4171-AA64-474EB4CD0952}" type="pres">
      <dgm:prSet presAssocID="{8F5ACA89-5E56-4DB0-B2DE-A208F8471064}" presName="rootConnector" presStyleLbl="node3" presStyleIdx="2" presStyleCnt="6"/>
      <dgm:spPr/>
      <dgm:t>
        <a:bodyPr/>
        <a:lstStyle/>
        <a:p>
          <a:endParaRPr lang="de-DE"/>
        </a:p>
      </dgm:t>
    </dgm:pt>
    <dgm:pt modelId="{F71ADF85-9A46-4A4A-8EF0-ACC154386F74}" type="pres">
      <dgm:prSet presAssocID="{8F5ACA89-5E56-4DB0-B2DE-A208F8471064}" presName="hierChild4" presStyleCnt="0"/>
      <dgm:spPr/>
    </dgm:pt>
    <dgm:pt modelId="{71F96D8D-C4E9-42C4-A299-882315349FAF}" type="pres">
      <dgm:prSet presAssocID="{8F5ACA89-5E56-4DB0-B2DE-A208F8471064}" presName="hierChild5" presStyleCnt="0"/>
      <dgm:spPr/>
    </dgm:pt>
    <dgm:pt modelId="{DC2F7CDE-2F1C-460F-B3E4-351F5CE89527}" type="pres">
      <dgm:prSet presAssocID="{C84ECA5E-6B44-468B-8BC2-4B3F90DEFD95}" presName="Name35" presStyleLbl="parChTrans1D3" presStyleIdx="3" presStyleCnt="6"/>
      <dgm:spPr/>
      <dgm:t>
        <a:bodyPr/>
        <a:lstStyle/>
        <a:p>
          <a:endParaRPr lang="de-DE"/>
        </a:p>
      </dgm:t>
    </dgm:pt>
    <dgm:pt modelId="{0843E370-BE3D-439B-85EA-9602FC550A06}" type="pres">
      <dgm:prSet presAssocID="{BEAF811F-5B80-4832-A596-CB021C4D5324}" presName="hierRoot2" presStyleCnt="0">
        <dgm:presLayoutVars>
          <dgm:hierBranch val="r"/>
        </dgm:presLayoutVars>
      </dgm:prSet>
      <dgm:spPr/>
    </dgm:pt>
    <dgm:pt modelId="{58A92F61-B9F7-48F3-AEE1-B87304DB7CB1}" type="pres">
      <dgm:prSet presAssocID="{BEAF811F-5B80-4832-A596-CB021C4D5324}" presName="rootComposite" presStyleCnt="0"/>
      <dgm:spPr/>
    </dgm:pt>
    <dgm:pt modelId="{7C42E237-2889-4878-9F7C-40276EEAA2A9}" type="pres">
      <dgm:prSet presAssocID="{BEAF811F-5B80-4832-A596-CB021C4D5324}" presName="rootText" presStyleLbl="node3" presStyleIdx="3" presStyleCnt="6">
        <dgm:presLayoutVars>
          <dgm:chPref val="3"/>
        </dgm:presLayoutVars>
      </dgm:prSet>
      <dgm:spPr/>
      <dgm:t>
        <a:bodyPr/>
        <a:lstStyle/>
        <a:p>
          <a:endParaRPr lang="de-DE"/>
        </a:p>
      </dgm:t>
    </dgm:pt>
    <dgm:pt modelId="{788A82D2-519F-448D-B4E3-8835742DDDA9}" type="pres">
      <dgm:prSet presAssocID="{BEAF811F-5B80-4832-A596-CB021C4D5324}" presName="rootConnector" presStyleLbl="node3" presStyleIdx="3" presStyleCnt="6"/>
      <dgm:spPr/>
      <dgm:t>
        <a:bodyPr/>
        <a:lstStyle/>
        <a:p>
          <a:endParaRPr lang="de-DE"/>
        </a:p>
      </dgm:t>
    </dgm:pt>
    <dgm:pt modelId="{6D43A006-62DB-4CCF-B6E8-3EEB02D2E76A}" type="pres">
      <dgm:prSet presAssocID="{BEAF811F-5B80-4832-A596-CB021C4D5324}" presName="hierChild4" presStyleCnt="0"/>
      <dgm:spPr/>
    </dgm:pt>
    <dgm:pt modelId="{6B59F81A-7267-4ACC-8E5A-19FBF0477E04}" type="pres">
      <dgm:prSet presAssocID="{BEAF811F-5B80-4832-A596-CB021C4D5324}" presName="hierChild5" presStyleCnt="0"/>
      <dgm:spPr/>
    </dgm:pt>
    <dgm:pt modelId="{8ECFB6D5-2601-47DA-8B79-EF26BBCC27B1}" type="pres">
      <dgm:prSet presAssocID="{C05983F3-9632-453C-8C99-436D12A355AF}" presName="Name35" presStyleLbl="parChTrans1D3" presStyleIdx="4" presStyleCnt="6"/>
      <dgm:spPr/>
      <dgm:t>
        <a:bodyPr/>
        <a:lstStyle/>
        <a:p>
          <a:endParaRPr lang="de-DE"/>
        </a:p>
      </dgm:t>
    </dgm:pt>
    <dgm:pt modelId="{D995E9A9-240F-4289-9DF1-C8F4D3DB755D}" type="pres">
      <dgm:prSet presAssocID="{272C05D6-00E5-42EB-B5F1-5867831E4F41}" presName="hierRoot2" presStyleCnt="0">
        <dgm:presLayoutVars>
          <dgm:hierBranch val="r"/>
        </dgm:presLayoutVars>
      </dgm:prSet>
      <dgm:spPr/>
    </dgm:pt>
    <dgm:pt modelId="{360788CB-97AD-468E-94E3-C4C6CDFB85E7}" type="pres">
      <dgm:prSet presAssocID="{272C05D6-00E5-42EB-B5F1-5867831E4F41}" presName="rootComposite" presStyleCnt="0"/>
      <dgm:spPr/>
    </dgm:pt>
    <dgm:pt modelId="{FC4A3852-DBA2-4908-A4EC-FF5738B9DD39}" type="pres">
      <dgm:prSet presAssocID="{272C05D6-00E5-42EB-B5F1-5867831E4F41}" presName="rootText" presStyleLbl="node3" presStyleIdx="4" presStyleCnt="6">
        <dgm:presLayoutVars>
          <dgm:chPref val="3"/>
        </dgm:presLayoutVars>
      </dgm:prSet>
      <dgm:spPr/>
      <dgm:t>
        <a:bodyPr/>
        <a:lstStyle/>
        <a:p>
          <a:endParaRPr lang="de-DE"/>
        </a:p>
      </dgm:t>
    </dgm:pt>
    <dgm:pt modelId="{C6FA7F1F-99A4-4226-8FF0-FE82915C8E44}" type="pres">
      <dgm:prSet presAssocID="{272C05D6-00E5-42EB-B5F1-5867831E4F41}" presName="rootConnector" presStyleLbl="node3" presStyleIdx="4" presStyleCnt="6"/>
      <dgm:spPr/>
      <dgm:t>
        <a:bodyPr/>
        <a:lstStyle/>
        <a:p>
          <a:endParaRPr lang="de-DE"/>
        </a:p>
      </dgm:t>
    </dgm:pt>
    <dgm:pt modelId="{566D8920-9419-4B24-A23B-B39757D19CED}" type="pres">
      <dgm:prSet presAssocID="{272C05D6-00E5-42EB-B5F1-5867831E4F41}" presName="hierChild4" presStyleCnt="0"/>
      <dgm:spPr/>
    </dgm:pt>
    <dgm:pt modelId="{5CBA27C7-563F-4A47-AF4F-CB264A59D090}" type="pres">
      <dgm:prSet presAssocID="{272C05D6-00E5-42EB-B5F1-5867831E4F41}" presName="hierChild5" presStyleCnt="0"/>
      <dgm:spPr/>
    </dgm:pt>
    <dgm:pt modelId="{A61A700F-C21F-4886-8DD4-3A1FC7563684}" type="pres">
      <dgm:prSet presAssocID="{62F201F5-E5D9-43C8-BBD7-A9971C2DC82E}" presName="Name35" presStyleLbl="parChTrans1D3" presStyleIdx="5" presStyleCnt="6"/>
      <dgm:spPr/>
      <dgm:t>
        <a:bodyPr/>
        <a:lstStyle/>
        <a:p>
          <a:endParaRPr lang="de-DE"/>
        </a:p>
      </dgm:t>
    </dgm:pt>
    <dgm:pt modelId="{70E7EC54-EDF1-40C9-8242-011F0C6420DB}" type="pres">
      <dgm:prSet presAssocID="{2DBB79AD-9295-4F56-8808-A3934394EF0F}" presName="hierRoot2" presStyleCnt="0">
        <dgm:presLayoutVars>
          <dgm:hierBranch val="r"/>
        </dgm:presLayoutVars>
      </dgm:prSet>
      <dgm:spPr/>
    </dgm:pt>
    <dgm:pt modelId="{5D093313-B529-4A65-8C5A-B7D270025AAD}" type="pres">
      <dgm:prSet presAssocID="{2DBB79AD-9295-4F56-8808-A3934394EF0F}" presName="rootComposite" presStyleCnt="0"/>
      <dgm:spPr/>
    </dgm:pt>
    <dgm:pt modelId="{A92D4FEB-06F1-4B5D-991F-55CAC3DA91A0}" type="pres">
      <dgm:prSet presAssocID="{2DBB79AD-9295-4F56-8808-A3934394EF0F}" presName="rootText" presStyleLbl="node3" presStyleIdx="5" presStyleCnt="6">
        <dgm:presLayoutVars>
          <dgm:chPref val="3"/>
        </dgm:presLayoutVars>
      </dgm:prSet>
      <dgm:spPr/>
      <dgm:t>
        <a:bodyPr/>
        <a:lstStyle/>
        <a:p>
          <a:endParaRPr lang="de-DE"/>
        </a:p>
      </dgm:t>
    </dgm:pt>
    <dgm:pt modelId="{5149AA01-FC76-48E1-BC91-FF270D60E275}" type="pres">
      <dgm:prSet presAssocID="{2DBB79AD-9295-4F56-8808-A3934394EF0F}" presName="rootConnector" presStyleLbl="node3" presStyleIdx="5" presStyleCnt="6"/>
      <dgm:spPr/>
      <dgm:t>
        <a:bodyPr/>
        <a:lstStyle/>
        <a:p>
          <a:endParaRPr lang="de-DE"/>
        </a:p>
      </dgm:t>
    </dgm:pt>
    <dgm:pt modelId="{0365C538-0FCC-425C-9FD1-5D1F1A3ED1F2}" type="pres">
      <dgm:prSet presAssocID="{2DBB79AD-9295-4F56-8808-A3934394EF0F}" presName="hierChild4" presStyleCnt="0"/>
      <dgm:spPr/>
    </dgm:pt>
    <dgm:pt modelId="{FD62A0D7-C22E-421C-ABAF-8FF15B3F2753}" type="pres">
      <dgm:prSet presAssocID="{2DBB79AD-9295-4F56-8808-A3934394EF0F}" presName="hierChild5" presStyleCnt="0"/>
      <dgm:spPr/>
    </dgm:pt>
    <dgm:pt modelId="{B9CA1F0D-A39A-4CA0-B7A9-1B62A7B4D866}" type="pres">
      <dgm:prSet presAssocID="{AF878DBF-7DFC-4AFF-98BF-C4D27E98FA47}" presName="hierChild5" presStyleCnt="0"/>
      <dgm:spPr/>
    </dgm:pt>
    <dgm:pt modelId="{8D69624F-118D-4C55-BED2-03A744AF3B66}" type="pres">
      <dgm:prSet presAssocID="{6ACF156A-A662-4E1D-8DDF-BF6410916658}" presName="hierChild3" presStyleCnt="0"/>
      <dgm:spPr/>
    </dgm:pt>
  </dgm:ptLst>
  <dgm:cxnLst>
    <dgm:cxn modelId="{F38E17DD-8B95-4422-AA03-606ABD309146}" type="presOf" srcId="{2DBB79AD-9295-4F56-8808-A3934394EF0F}" destId="{A92D4FEB-06F1-4B5D-991F-55CAC3DA91A0}" srcOrd="0" destOrd="0" presId="urn:microsoft.com/office/officeart/2005/8/layout/orgChart1"/>
    <dgm:cxn modelId="{95A39788-2E64-4CD7-A2DB-BD2BFA003192}" type="presOf" srcId="{C84ECA5E-6B44-468B-8BC2-4B3F90DEFD95}" destId="{DC2F7CDE-2F1C-460F-B3E4-351F5CE89527}" srcOrd="0" destOrd="0" presId="urn:microsoft.com/office/officeart/2005/8/layout/orgChart1"/>
    <dgm:cxn modelId="{7ADD49C3-6CC0-4F7B-AD90-E6AD201EAC99}" type="presOf" srcId="{7A545CAD-54D6-4F10-8937-B55B21A218C1}" destId="{9133687D-B5EC-4C29-BED4-54604CE645C0}" srcOrd="0" destOrd="0" presId="urn:microsoft.com/office/officeart/2005/8/layout/orgChart1"/>
    <dgm:cxn modelId="{50328DA3-F334-4DF5-B84C-F428C9B99C01}" type="presOf" srcId="{548ADF5A-FF2E-4192-B88D-A5932B462B1A}" destId="{AB33C05B-8F13-42DA-BF25-A26EE23F65D4}" srcOrd="1" destOrd="0" presId="urn:microsoft.com/office/officeart/2005/8/layout/orgChart1"/>
    <dgm:cxn modelId="{62B30B9C-530B-4A9D-9EC3-DB9A6F8DC2C9}" type="presOf" srcId="{D16562CB-B2F1-42B0-931F-F7DAEF372CD1}" destId="{444EBF23-15FD-407E-BD70-88F0E1FA101A}" srcOrd="1" destOrd="0" presId="urn:microsoft.com/office/officeart/2005/8/layout/orgChart1"/>
    <dgm:cxn modelId="{051E060B-75DA-4F49-98A6-2964C0DF72B7}" srcId="{AF878DBF-7DFC-4AFF-98BF-C4D27E98FA47}" destId="{BEAF811F-5B80-4832-A596-CB021C4D5324}" srcOrd="3" destOrd="0" parTransId="{C84ECA5E-6B44-468B-8BC2-4B3F90DEFD95}" sibTransId="{51379BBB-EF4F-4C1E-B962-E0D18E3847CC}"/>
    <dgm:cxn modelId="{F4EDA84C-731B-44C4-BD29-3F88080FE381}" type="presOf" srcId="{6ACF156A-A662-4E1D-8DDF-BF6410916658}" destId="{3629F532-CD18-4C55-9813-2334B8E80E66}" srcOrd="1" destOrd="0" presId="urn:microsoft.com/office/officeart/2005/8/layout/orgChart1"/>
    <dgm:cxn modelId="{8625169C-41A4-450C-8EFA-6D332C39ACEF}" type="presOf" srcId="{AF878DBF-7DFC-4AFF-98BF-C4D27E98FA47}" destId="{07658B20-8BAC-4727-8828-A3ABFAC04E2B}" srcOrd="1" destOrd="0" presId="urn:microsoft.com/office/officeart/2005/8/layout/orgChart1"/>
    <dgm:cxn modelId="{605FEB94-C407-4F64-9A39-BE680012C32C}" type="presOf" srcId="{548ADF5A-FF2E-4192-B88D-A5932B462B1A}" destId="{6D30C3A5-5D5E-4670-816C-1C9C1682B70E}" srcOrd="0" destOrd="0" presId="urn:microsoft.com/office/officeart/2005/8/layout/orgChart1"/>
    <dgm:cxn modelId="{8E9E253D-14A2-4600-AE4F-24F9C10619D2}" srcId="{AF878DBF-7DFC-4AFF-98BF-C4D27E98FA47}" destId="{272C05D6-00E5-42EB-B5F1-5867831E4F41}" srcOrd="4" destOrd="0" parTransId="{C05983F3-9632-453C-8C99-436D12A355AF}" sibTransId="{F00CB732-E322-4035-A60C-256B3AE9B22B}"/>
    <dgm:cxn modelId="{F769CDEE-0AC1-4646-B88E-BBA1B17E2946}" srcId="{6ACF156A-A662-4E1D-8DDF-BF6410916658}" destId="{AF878DBF-7DFC-4AFF-98BF-C4D27E98FA47}" srcOrd="0" destOrd="0" parTransId="{B28116B6-BCF9-47DD-AF55-AE1F229287AE}" sibTransId="{8F41B378-EFAE-4F9A-80A7-1D98ED1E0CC5}"/>
    <dgm:cxn modelId="{475C5C23-D7E9-415B-B876-BF7F22653D36}" type="presOf" srcId="{5D919226-9BAC-4483-BE78-8C7C9084E841}" destId="{CF46A3B3-4CCB-4A68-BEC5-52345104DF19}" srcOrd="0" destOrd="0" presId="urn:microsoft.com/office/officeart/2005/8/layout/orgChart1"/>
    <dgm:cxn modelId="{85C9A3D9-C5C4-4D99-9215-764743C36240}" type="presOf" srcId="{BEAF811F-5B80-4832-A596-CB021C4D5324}" destId="{788A82D2-519F-448D-B4E3-8835742DDDA9}" srcOrd="1" destOrd="0" presId="urn:microsoft.com/office/officeart/2005/8/layout/orgChart1"/>
    <dgm:cxn modelId="{D0F160DB-DADF-4397-93DC-B136A5F567F0}" type="presOf" srcId="{C05983F3-9632-453C-8C99-436D12A355AF}" destId="{8ECFB6D5-2601-47DA-8B79-EF26BBCC27B1}" srcOrd="0" destOrd="0" presId="urn:microsoft.com/office/officeart/2005/8/layout/orgChart1"/>
    <dgm:cxn modelId="{5CDF8DC9-0D37-421D-9C31-D787D3BD1C8C}" type="presOf" srcId="{6ACF156A-A662-4E1D-8DDF-BF6410916658}" destId="{72DBF6DD-3446-49B0-BDEE-BAE0116E2D3B}" srcOrd="0" destOrd="0" presId="urn:microsoft.com/office/officeart/2005/8/layout/orgChart1"/>
    <dgm:cxn modelId="{06635032-902B-4126-B1D5-9EF4B9AE55F3}" type="presOf" srcId="{8F5ACA89-5E56-4DB0-B2DE-A208F8471064}" destId="{68A90FB4-F9A6-41A8-AB4C-550806193521}" srcOrd="0" destOrd="0" presId="urn:microsoft.com/office/officeart/2005/8/layout/orgChart1"/>
    <dgm:cxn modelId="{6668B2E2-1CBA-439A-B40B-ED06A7A8D58F}" srcId="{AF878DBF-7DFC-4AFF-98BF-C4D27E98FA47}" destId="{2DBB79AD-9295-4F56-8808-A3934394EF0F}" srcOrd="5" destOrd="0" parTransId="{62F201F5-E5D9-43C8-BBD7-A9971C2DC82E}" sibTransId="{DB87D05F-4C08-4F06-A0C4-516A461662FD}"/>
    <dgm:cxn modelId="{D274657C-D620-4AE5-82E7-CFCFD9EECB3F}" type="presOf" srcId="{BEAF811F-5B80-4832-A596-CB021C4D5324}" destId="{7C42E237-2889-4878-9F7C-40276EEAA2A9}" srcOrd="0" destOrd="0" presId="urn:microsoft.com/office/officeart/2005/8/layout/orgChart1"/>
    <dgm:cxn modelId="{D4BD213D-A599-4F8B-8EDD-FB80E52429AC}" srcId="{1A5474AC-8BFC-497C-9AD5-9E33255390D5}" destId="{6ACF156A-A662-4E1D-8DDF-BF6410916658}" srcOrd="0" destOrd="0" parTransId="{56593767-1E19-4F20-93CA-83795A6D9D1F}" sibTransId="{092F00A7-B905-4D57-8FB8-517CB8650C43}"/>
    <dgm:cxn modelId="{E8AF0156-D214-4AA7-91C6-59110A53209F}" type="presOf" srcId="{272C05D6-00E5-42EB-B5F1-5867831E4F41}" destId="{C6FA7F1F-99A4-4226-8FF0-FE82915C8E44}" srcOrd="1" destOrd="0" presId="urn:microsoft.com/office/officeart/2005/8/layout/orgChart1"/>
    <dgm:cxn modelId="{1571A08A-8C96-4483-BA62-A97F5EDD8EB6}" type="presOf" srcId="{272C05D6-00E5-42EB-B5F1-5867831E4F41}" destId="{FC4A3852-DBA2-4908-A4EC-FF5738B9DD39}" srcOrd="0" destOrd="0" presId="urn:microsoft.com/office/officeart/2005/8/layout/orgChart1"/>
    <dgm:cxn modelId="{BFF38F5F-338B-4603-AC33-E64171EBD41E}" type="presOf" srcId="{8F5ACA89-5E56-4DB0-B2DE-A208F8471064}" destId="{8BEB9FD0-5161-4171-AA64-474EB4CD0952}" srcOrd="1" destOrd="0" presId="urn:microsoft.com/office/officeart/2005/8/layout/orgChart1"/>
    <dgm:cxn modelId="{1CD35DEA-D709-4808-A328-1D089CD1CC29}" srcId="{AF878DBF-7DFC-4AFF-98BF-C4D27E98FA47}" destId="{548ADF5A-FF2E-4192-B88D-A5932B462B1A}" srcOrd="0" destOrd="0" parTransId="{5D919226-9BAC-4483-BE78-8C7C9084E841}" sibTransId="{F17F843B-4557-4470-A0B7-3C73634FD423}"/>
    <dgm:cxn modelId="{B1430A34-F873-41E5-8726-9DE8142B0414}" srcId="{AF878DBF-7DFC-4AFF-98BF-C4D27E98FA47}" destId="{8F5ACA89-5E56-4DB0-B2DE-A208F8471064}" srcOrd="2" destOrd="0" parTransId="{848F05B6-9DE0-4C00-A68B-E185F5E2734D}" sibTransId="{F441E232-CEF1-4651-964A-C74949648E4B}"/>
    <dgm:cxn modelId="{10960BD4-F804-4742-A7DB-CE0ED36F079A}" type="presOf" srcId="{AF878DBF-7DFC-4AFF-98BF-C4D27E98FA47}" destId="{7A6B807E-1278-43C6-9E8B-6D6B31D5EE08}" srcOrd="0" destOrd="0" presId="urn:microsoft.com/office/officeart/2005/8/layout/orgChart1"/>
    <dgm:cxn modelId="{E18227BF-E2C8-48AF-A1C0-2516137070BC}" type="presOf" srcId="{1A5474AC-8BFC-497C-9AD5-9E33255390D5}" destId="{51FA96A8-583B-4E0E-AC6D-2CDAC19DFB4D}" srcOrd="0" destOrd="0" presId="urn:microsoft.com/office/officeart/2005/8/layout/orgChart1"/>
    <dgm:cxn modelId="{1CAADAE4-2808-4AAD-A0F4-B80F46CB6BD5}" type="presOf" srcId="{62F201F5-E5D9-43C8-BBD7-A9971C2DC82E}" destId="{A61A700F-C21F-4886-8DD4-3A1FC7563684}" srcOrd="0" destOrd="0" presId="urn:microsoft.com/office/officeart/2005/8/layout/orgChart1"/>
    <dgm:cxn modelId="{9FCBF115-CCB9-436D-8A6A-F70150E3BDD7}" type="presOf" srcId="{D16562CB-B2F1-42B0-931F-F7DAEF372CD1}" destId="{A63A7071-CBC3-44B3-A35D-B5AF0D8E8714}" srcOrd="0" destOrd="0" presId="urn:microsoft.com/office/officeart/2005/8/layout/orgChart1"/>
    <dgm:cxn modelId="{F725FD6C-A5FF-4984-896F-A3E10202908A}" type="presOf" srcId="{848F05B6-9DE0-4C00-A68B-E185F5E2734D}" destId="{7A74D8C9-5CA4-4BCD-88AD-EA7D4CE15A1F}" srcOrd="0" destOrd="0" presId="urn:microsoft.com/office/officeart/2005/8/layout/orgChart1"/>
    <dgm:cxn modelId="{938591C9-1B69-43FF-A0C8-0CC332A0D931}" srcId="{AF878DBF-7DFC-4AFF-98BF-C4D27E98FA47}" destId="{D16562CB-B2F1-42B0-931F-F7DAEF372CD1}" srcOrd="1" destOrd="0" parTransId="{7A545CAD-54D6-4F10-8937-B55B21A218C1}" sibTransId="{B43DA512-22B3-444F-A7D8-21D7CAD79F11}"/>
    <dgm:cxn modelId="{1E9B0522-8D01-4D85-82BA-DDD130A034CE}" type="presOf" srcId="{B28116B6-BCF9-47DD-AF55-AE1F229287AE}" destId="{3E15BBD6-7116-44D6-BD89-10CD6A9D1966}" srcOrd="0" destOrd="0" presId="urn:microsoft.com/office/officeart/2005/8/layout/orgChart1"/>
    <dgm:cxn modelId="{6E694F4C-9508-4810-A304-919A08747C73}" type="presOf" srcId="{2DBB79AD-9295-4F56-8808-A3934394EF0F}" destId="{5149AA01-FC76-48E1-BC91-FF270D60E275}" srcOrd="1" destOrd="0" presId="urn:microsoft.com/office/officeart/2005/8/layout/orgChart1"/>
    <dgm:cxn modelId="{D0EAFA4E-BC00-4AFF-B42F-C71FB99FC546}" type="presParOf" srcId="{51FA96A8-583B-4E0E-AC6D-2CDAC19DFB4D}" destId="{B7DCF0C3-CBDC-4130-B81F-048A5B1DA449}" srcOrd="0" destOrd="0" presId="urn:microsoft.com/office/officeart/2005/8/layout/orgChart1"/>
    <dgm:cxn modelId="{36DE7596-B795-4C6D-BD97-7C55C0F9FF15}" type="presParOf" srcId="{B7DCF0C3-CBDC-4130-B81F-048A5B1DA449}" destId="{463F0EDE-B179-4AB3-965C-7427C5F035AD}" srcOrd="0" destOrd="0" presId="urn:microsoft.com/office/officeart/2005/8/layout/orgChart1"/>
    <dgm:cxn modelId="{5220A1D5-19AB-4AB7-A8F4-C55F2C0921BD}" type="presParOf" srcId="{463F0EDE-B179-4AB3-965C-7427C5F035AD}" destId="{72DBF6DD-3446-49B0-BDEE-BAE0116E2D3B}" srcOrd="0" destOrd="0" presId="urn:microsoft.com/office/officeart/2005/8/layout/orgChart1"/>
    <dgm:cxn modelId="{9E6F1A4F-91A0-4A53-BF41-E7447211CAD9}" type="presParOf" srcId="{463F0EDE-B179-4AB3-965C-7427C5F035AD}" destId="{3629F532-CD18-4C55-9813-2334B8E80E66}" srcOrd="1" destOrd="0" presId="urn:microsoft.com/office/officeart/2005/8/layout/orgChart1"/>
    <dgm:cxn modelId="{847D177F-DD5A-4439-A086-AF67CD4A1B0D}" type="presParOf" srcId="{B7DCF0C3-CBDC-4130-B81F-048A5B1DA449}" destId="{9F9B8871-C302-4B31-AA89-460B60FED3C2}" srcOrd="1" destOrd="0" presId="urn:microsoft.com/office/officeart/2005/8/layout/orgChart1"/>
    <dgm:cxn modelId="{D44F057F-1866-4FDD-BFB0-D1E6A409DA0A}" type="presParOf" srcId="{9F9B8871-C302-4B31-AA89-460B60FED3C2}" destId="{3E15BBD6-7116-44D6-BD89-10CD6A9D1966}" srcOrd="0" destOrd="0" presId="urn:microsoft.com/office/officeart/2005/8/layout/orgChart1"/>
    <dgm:cxn modelId="{DC9DFBEB-321A-4C77-A968-2F6500B1B621}" type="presParOf" srcId="{9F9B8871-C302-4B31-AA89-460B60FED3C2}" destId="{BD854E5C-E978-4909-BA63-986B04B29A39}" srcOrd="1" destOrd="0" presId="urn:microsoft.com/office/officeart/2005/8/layout/orgChart1"/>
    <dgm:cxn modelId="{AB017EE3-AAB0-430A-AAC7-CE9F8BD6A55B}" type="presParOf" srcId="{BD854E5C-E978-4909-BA63-986B04B29A39}" destId="{F859A29C-C8D4-41FE-94B1-C2AB88254BFD}" srcOrd="0" destOrd="0" presId="urn:microsoft.com/office/officeart/2005/8/layout/orgChart1"/>
    <dgm:cxn modelId="{A1083A1C-2B50-41ED-B59A-94904C1B13F9}" type="presParOf" srcId="{F859A29C-C8D4-41FE-94B1-C2AB88254BFD}" destId="{7A6B807E-1278-43C6-9E8B-6D6B31D5EE08}" srcOrd="0" destOrd="0" presId="urn:microsoft.com/office/officeart/2005/8/layout/orgChart1"/>
    <dgm:cxn modelId="{90C1487B-EA8F-4B23-82D1-57EECCAEB102}" type="presParOf" srcId="{F859A29C-C8D4-41FE-94B1-C2AB88254BFD}" destId="{07658B20-8BAC-4727-8828-A3ABFAC04E2B}" srcOrd="1" destOrd="0" presId="urn:microsoft.com/office/officeart/2005/8/layout/orgChart1"/>
    <dgm:cxn modelId="{9FB0E309-6DB1-49BD-BFF2-E6B692711E92}" type="presParOf" srcId="{BD854E5C-E978-4909-BA63-986B04B29A39}" destId="{9C8E6BA4-379D-4B27-80EC-0C911EF7D274}" srcOrd="1" destOrd="0" presId="urn:microsoft.com/office/officeart/2005/8/layout/orgChart1"/>
    <dgm:cxn modelId="{E5AB05E2-5464-4383-B989-432230F5C225}" type="presParOf" srcId="{9C8E6BA4-379D-4B27-80EC-0C911EF7D274}" destId="{CF46A3B3-4CCB-4A68-BEC5-52345104DF19}" srcOrd="0" destOrd="0" presId="urn:microsoft.com/office/officeart/2005/8/layout/orgChart1"/>
    <dgm:cxn modelId="{83D98AAF-7B4E-439F-A7A0-0FF69239AB73}" type="presParOf" srcId="{9C8E6BA4-379D-4B27-80EC-0C911EF7D274}" destId="{8CD63392-9E0C-472D-864D-1CA5C98D35CB}" srcOrd="1" destOrd="0" presId="urn:microsoft.com/office/officeart/2005/8/layout/orgChart1"/>
    <dgm:cxn modelId="{4861BA97-694D-41F8-9D5F-D4CABA861548}" type="presParOf" srcId="{8CD63392-9E0C-472D-864D-1CA5C98D35CB}" destId="{BC79AE0A-D3B7-40E2-BFC2-5605A5128BBF}" srcOrd="0" destOrd="0" presId="urn:microsoft.com/office/officeart/2005/8/layout/orgChart1"/>
    <dgm:cxn modelId="{E9EAD048-0C24-490D-85C7-0289F1434386}" type="presParOf" srcId="{BC79AE0A-D3B7-40E2-BFC2-5605A5128BBF}" destId="{6D30C3A5-5D5E-4670-816C-1C9C1682B70E}" srcOrd="0" destOrd="0" presId="urn:microsoft.com/office/officeart/2005/8/layout/orgChart1"/>
    <dgm:cxn modelId="{81BD7E41-CE63-49D3-AB2A-7C7F6F94E896}" type="presParOf" srcId="{BC79AE0A-D3B7-40E2-BFC2-5605A5128BBF}" destId="{AB33C05B-8F13-42DA-BF25-A26EE23F65D4}" srcOrd="1" destOrd="0" presId="urn:microsoft.com/office/officeart/2005/8/layout/orgChart1"/>
    <dgm:cxn modelId="{D731ABA7-2E7C-421C-990D-5609A1783BE2}" type="presParOf" srcId="{8CD63392-9E0C-472D-864D-1CA5C98D35CB}" destId="{970D2F66-9833-4249-AC1A-C8FF087A74D2}" srcOrd="1" destOrd="0" presId="urn:microsoft.com/office/officeart/2005/8/layout/orgChart1"/>
    <dgm:cxn modelId="{6ADD998D-82D5-42EE-BBEF-8C8A2A316162}" type="presParOf" srcId="{8CD63392-9E0C-472D-864D-1CA5C98D35CB}" destId="{1241A823-A157-411D-9988-A69D8E02B4F0}" srcOrd="2" destOrd="0" presId="urn:microsoft.com/office/officeart/2005/8/layout/orgChart1"/>
    <dgm:cxn modelId="{E962AF79-D3CE-41C4-9938-E748741C6C4F}" type="presParOf" srcId="{9C8E6BA4-379D-4B27-80EC-0C911EF7D274}" destId="{9133687D-B5EC-4C29-BED4-54604CE645C0}" srcOrd="2" destOrd="0" presId="urn:microsoft.com/office/officeart/2005/8/layout/orgChart1"/>
    <dgm:cxn modelId="{6DB3423E-3B5A-49A3-B1A5-6FD21A6D9405}" type="presParOf" srcId="{9C8E6BA4-379D-4B27-80EC-0C911EF7D274}" destId="{1C12D07F-28F4-400D-AABA-C8C23024B02F}" srcOrd="3" destOrd="0" presId="urn:microsoft.com/office/officeart/2005/8/layout/orgChart1"/>
    <dgm:cxn modelId="{77B92A91-0369-44BE-A96A-D07C13D74BDD}" type="presParOf" srcId="{1C12D07F-28F4-400D-AABA-C8C23024B02F}" destId="{A65B36AC-D837-4B5E-B11D-2B7941822DBD}" srcOrd="0" destOrd="0" presId="urn:microsoft.com/office/officeart/2005/8/layout/orgChart1"/>
    <dgm:cxn modelId="{B3D75716-A2C3-4BA0-9B37-6325C037F32C}" type="presParOf" srcId="{A65B36AC-D837-4B5E-B11D-2B7941822DBD}" destId="{A63A7071-CBC3-44B3-A35D-B5AF0D8E8714}" srcOrd="0" destOrd="0" presId="urn:microsoft.com/office/officeart/2005/8/layout/orgChart1"/>
    <dgm:cxn modelId="{FF91DB65-8671-4954-893D-F10A072CA6DD}" type="presParOf" srcId="{A65B36AC-D837-4B5E-B11D-2B7941822DBD}" destId="{444EBF23-15FD-407E-BD70-88F0E1FA101A}" srcOrd="1" destOrd="0" presId="urn:microsoft.com/office/officeart/2005/8/layout/orgChart1"/>
    <dgm:cxn modelId="{28FD7ECB-49F7-43A2-B1B4-4774232FB10C}" type="presParOf" srcId="{1C12D07F-28F4-400D-AABA-C8C23024B02F}" destId="{69D9D1A1-0570-4478-B0F8-C6E3D4630D97}" srcOrd="1" destOrd="0" presId="urn:microsoft.com/office/officeart/2005/8/layout/orgChart1"/>
    <dgm:cxn modelId="{773CC076-C911-4487-A204-CB32E98C9B18}" type="presParOf" srcId="{1C12D07F-28F4-400D-AABA-C8C23024B02F}" destId="{DF80385C-D00B-430E-9615-8A667F2BB295}" srcOrd="2" destOrd="0" presId="urn:microsoft.com/office/officeart/2005/8/layout/orgChart1"/>
    <dgm:cxn modelId="{AC505742-3152-423C-85E9-9751E91F5601}" type="presParOf" srcId="{9C8E6BA4-379D-4B27-80EC-0C911EF7D274}" destId="{7A74D8C9-5CA4-4BCD-88AD-EA7D4CE15A1F}" srcOrd="4" destOrd="0" presId="urn:microsoft.com/office/officeart/2005/8/layout/orgChart1"/>
    <dgm:cxn modelId="{371CDC0C-5A19-4134-864D-58E04ED04A60}" type="presParOf" srcId="{9C8E6BA4-379D-4B27-80EC-0C911EF7D274}" destId="{6116E3E1-2C97-466D-8095-978CA14B5E05}" srcOrd="5" destOrd="0" presId="urn:microsoft.com/office/officeart/2005/8/layout/orgChart1"/>
    <dgm:cxn modelId="{C1207CF5-03DC-4063-AFD9-9933DBE83386}" type="presParOf" srcId="{6116E3E1-2C97-466D-8095-978CA14B5E05}" destId="{FD7BD4EA-F1A2-46CC-816B-C3CD5F4B2081}" srcOrd="0" destOrd="0" presId="urn:microsoft.com/office/officeart/2005/8/layout/orgChart1"/>
    <dgm:cxn modelId="{9D2F6848-A2C2-495B-B580-D792DAF56831}" type="presParOf" srcId="{FD7BD4EA-F1A2-46CC-816B-C3CD5F4B2081}" destId="{68A90FB4-F9A6-41A8-AB4C-550806193521}" srcOrd="0" destOrd="0" presId="urn:microsoft.com/office/officeart/2005/8/layout/orgChart1"/>
    <dgm:cxn modelId="{541EEA5A-5D55-48DC-89C0-4A0F116F6C20}" type="presParOf" srcId="{FD7BD4EA-F1A2-46CC-816B-C3CD5F4B2081}" destId="{8BEB9FD0-5161-4171-AA64-474EB4CD0952}" srcOrd="1" destOrd="0" presId="urn:microsoft.com/office/officeart/2005/8/layout/orgChart1"/>
    <dgm:cxn modelId="{5E84BC74-158B-4519-9572-F4E9FEBCD8AA}" type="presParOf" srcId="{6116E3E1-2C97-466D-8095-978CA14B5E05}" destId="{F71ADF85-9A46-4A4A-8EF0-ACC154386F74}" srcOrd="1" destOrd="0" presId="urn:microsoft.com/office/officeart/2005/8/layout/orgChart1"/>
    <dgm:cxn modelId="{28E0A6C6-3F6E-4B0A-9FC5-6F52F5DD88F7}" type="presParOf" srcId="{6116E3E1-2C97-466D-8095-978CA14B5E05}" destId="{71F96D8D-C4E9-42C4-A299-882315349FAF}" srcOrd="2" destOrd="0" presId="urn:microsoft.com/office/officeart/2005/8/layout/orgChart1"/>
    <dgm:cxn modelId="{E68D01EC-3619-4CEA-94C2-CA4C683FAE47}" type="presParOf" srcId="{9C8E6BA4-379D-4B27-80EC-0C911EF7D274}" destId="{DC2F7CDE-2F1C-460F-B3E4-351F5CE89527}" srcOrd="6" destOrd="0" presId="urn:microsoft.com/office/officeart/2005/8/layout/orgChart1"/>
    <dgm:cxn modelId="{CB56688B-2A51-484A-AC4D-E85CEBE151C8}" type="presParOf" srcId="{9C8E6BA4-379D-4B27-80EC-0C911EF7D274}" destId="{0843E370-BE3D-439B-85EA-9602FC550A06}" srcOrd="7" destOrd="0" presId="urn:microsoft.com/office/officeart/2005/8/layout/orgChart1"/>
    <dgm:cxn modelId="{52BE6972-6179-4282-8CDF-5C610048BAB9}" type="presParOf" srcId="{0843E370-BE3D-439B-85EA-9602FC550A06}" destId="{58A92F61-B9F7-48F3-AEE1-B87304DB7CB1}" srcOrd="0" destOrd="0" presId="urn:microsoft.com/office/officeart/2005/8/layout/orgChart1"/>
    <dgm:cxn modelId="{BD318FE8-B9D8-415A-B68E-F5FFE2802DD7}" type="presParOf" srcId="{58A92F61-B9F7-48F3-AEE1-B87304DB7CB1}" destId="{7C42E237-2889-4878-9F7C-40276EEAA2A9}" srcOrd="0" destOrd="0" presId="urn:microsoft.com/office/officeart/2005/8/layout/orgChart1"/>
    <dgm:cxn modelId="{E670D862-8DCE-4831-827C-D8E59BE0EF9E}" type="presParOf" srcId="{58A92F61-B9F7-48F3-AEE1-B87304DB7CB1}" destId="{788A82D2-519F-448D-B4E3-8835742DDDA9}" srcOrd="1" destOrd="0" presId="urn:microsoft.com/office/officeart/2005/8/layout/orgChart1"/>
    <dgm:cxn modelId="{3DA3BA79-7E39-471B-81CE-9436BEB0E798}" type="presParOf" srcId="{0843E370-BE3D-439B-85EA-9602FC550A06}" destId="{6D43A006-62DB-4CCF-B6E8-3EEB02D2E76A}" srcOrd="1" destOrd="0" presId="urn:microsoft.com/office/officeart/2005/8/layout/orgChart1"/>
    <dgm:cxn modelId="{0967AE6D-3120-422A-AFDF-0736ECA27B56}" type="presParOf" srcId="{0843E370-BE3D-439B-85EA-9602FC550A06}" destId="{6B59F81A-7267-4ACC-8E5A-19FBF0477E04}" srcOrd="2" destOrd="0" presId="urn:microsoft.com/office/officeart/2005/8/layout/orgChart1"/>
    <dgm:cxn modelId="{229ECA5C-EAFA-45FE-8A46-135C5A2FF102}" type="presParOf" srcId="{9C8E6BA4-379D-4B27-80EC-0C911EF7D274}" destId="{8ECFB6D5-2601-47DA-8B79-EF26BBCC27B1}" srcOrd="8" destOrd="0" presId="urn:microsoft.com/office/officeart/2005/8/layout/orgChart1"/>
    <dgm:cxn modelId="{240D7485-5BF6-4B99-8028-76E43A91ABA1}" type="presParOf" srcId="{9C8E6BA4-379D-4B27-80EC-0C911EF7D274}" destId="{D995E9A9-240F-4289-9DF1-C8F4D3DB755D}" srcOrd="9" destOrd="0" presId="urn:microsoft.com/office/officeart/2005/8/layout/orgChart1"/>
    <dgm:cxn modelId="{AD72D31C-54FB-4592-B959-D9F2F61E992C}" type="presParOf" srcId="{D995E9A9-240F-4289-9DF1-C8F4D3DB755D}" destId="{360788CB-97AD-468E-94E3-C4C6CDFB85E7}" srcOrd="0" destOrd="0" presId="urn:microsoft.com/office/officeart/2005/8/layout/orgChart1"/>
    <dgm:cxn modelId="{001ADD95-21CA-49E7-8BFC-1420B9B33629}" type="presParOf" srcId="{360788CB-97AD-468E-94E3-C4C6CDFB85E7}" destId="{FC4A3852-DBA2-4908-A4EC-FF5738B9DD39}" srcOrd="0" destOrd="0" presId="urn:microsoft.com/office/officeart/2005/8/layout/orgChart1"/>
    <dgm:cxn modelId="{21156DC2-D0FB-427E-AD9E-7DA8B6D2E005}" type="presParOf" srcId="{360788CB-97AD-468E-94E3-C4C6CDFB85E7}" destId="{C6FA7F1F-99A4-4226-8FF0-FE82915C8E44}" srcOrd="1" destOrd="0" presId="urn:microsoft.com/office/officeart/2005/8/layout/orgChart1"/>
    <dgm:cxn modelId="{D0DA85E5-10EF-4904-ACB9-6631236AF249}" type="presParOf" srcId="{D995E9A9-240F-4289-9DF1-C8F4D3DB755D}" destId="{566D8920-9419-4B24-A23B-B39757D19CED}" srcOrd="1" destOrd="0" presId="urn:microsoft.com/office/officeart/2005/8/layout/orgChart1"/>
    <dgm:cxn modelId="{D244497B-765B-41D7-BBA1-0955786A84A4}" type="presParOf" srcId="{D995E9A9-240F-4289-9DF1-C8F4D3DB755D}" destId="{5CBA27C7-563F-4A47-AF4F-CB264A59D090}" srcOrd="2" destOrd="0" presId="urn:microsoft.com/office/officeart/2005/8/layout/orgChart1"/>
    <dgm:cxn modelId="{BB92A508-C34F-41A2-AE5D-9C2AF526D2C0}" type="presParOf" srcId="{9C8E6BA4-379D-4B27-80EC-0C911EF7D274}" destId="{A61A700F-C21F-4886-8DD4-3A1FC7563684}" srcOrd="10" destOrd="0" presId="urn:microsoft.com/office/officeart/2005/8/layout/orgChart1"/>
    <dgm:cxn modelId="{6434EC67-DD93-4223-AA61-C2C22DCD1AA8}" type="presParOf" srcId="{9C8E6BA4-379D-4B27-80EC-0C911EF7D274}" destId="{70E7EC54-EDF1-40C9-8242-011F0C6420DB}" srcOrd="11" destOrd="0" presId="urn:microsoft.com/office/officeart/2005/8/layout/orgChart1"/>
    <dgm:cxn modelId="{0883497C-3184-4DCA-AA36-FE651859DCDE}" type="presParOf" srcId="{70E7EC54-EDF1-40C9-8242-011F0C6420DB}" destId="{5D093313-B529-4A65-8C5A-B7D270025AAD}" srcOrd="0" destOrd="0" presId="urn:microsoft.com/office/officeart/2005/8/layout/orgChart1"/>
    <dgm:cxn modelId="{15044910-893A-4ADD-9B88-06F4C901FB72}" type="presParOf" srcId="{5D093313-B529-4A65-8C5A-B7D270025AAD}" destId="{A92D4FEB-06F1-4B5D-991F-55CAC3DA91A0}" srcOrd="0" destOrd="0" presId="urn:microsoft.com/office/officeart/2005/8/layout/orgChart1"/>
    <dgm:cxn modelId="{6BEC90F6-5C1D-46BA-A000-95AB7119B306}" type="presParOf" srcId="{5D093313-B529-4A65-8C5A-B7D270025AAD}" destId="{5149AA01-FC76-48E1-BC91-FF270D60E275}" srcOrd="1" destOrd="0" presId="urn:microsoft.com/office/officeart/2005/8/layout/orgChart1"/>
    <dgm:cxn modelId="{7670DAC9-D0D5-4954-A7C8-4D5C092575B2}" type="presParOf" srcId="{70E7EC54-EDF1-40C9-8242-011F0C6420DB}" destId="{0365C538-0FCC-425C-9FD1-5D1F1A3ED1F2}" srcOrd="1" destOrd="0" presId="urn:microsoft.com/office/officeart/2005/8/layout/orgChart1"/>
    <dgm:cxn modelId="{C96169A4-287C-4CD5-AB2C-45930E4B4B93}" type="presParOf" srcId="{70E7EC54-EDF1-40C9-8242-011F0C6420DB}" destId="{FD62A0D7-C22E-421C-ABAF-8FF15B3F2753}" srcOrd="2" destOrd="0" presId="urn:microsoft.com/office/officeart/2005/8/layout/orgChart1"/>
    <dgm:cxn modelId="{E9E7E0A6-65C7-48D6-A187-494212DDCB72}" type="presParOf" srcId="{BD854E5C-E978-4909-BA63-986B04B29A39}" destId="{B9CA1F0D-A39A-4CA0-B7A9-1B62A7B4D866}" srcOrd="2" destOrd="0" presId="urn:microsoft.com/office/officeart/2005/8/layout/orgChart1"/>
    <dgm:cxn modelId="{D3ED342D-F123-4448-A06D-BAAEAE416A38}" type="presParOf" srcId="{B7DCF0C3-CBDC-4130-B81F-048A5B1DA449}" destId="{8D69624F-118D-4C55-BED2-03A744AF3B6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A700F-C21F-4886-8DD4-3A1FC7563684}">
      <dsp:nvSpPr>
        <dsp:cNvPr id="0" name=""/>
        <dsp:cNvSpPr/>
      </dsp:nvSpPr>
      <dsp:spPr>
        <a:xfrm>
          <a:off x="5816183" y="3450724"/>
          <a:ext cx="4988032" cy="346276"/>
        </a:xfrm>
        <a:custGeom>
          <a:avLst/>
          <a:gdLst/>
          <a:ahLst/>
          <a:cxnLst/>
          <a:rect l="0" t="0" r="0" b="0"/>
          <a:pathLst>
            <a:path>
              <a:moveTo>
                <a:pt x="0" y="0"/>
              </a:moveTo>
              <a:lnTo>
                <a:pt x="0" y="173138"/>
              </a:lnTo>
              <a:lnTo>
                <a:pt x="4988032" y="173138"/>
              </a:lnTo>
              <a:lnTo>
                <a:pt x="4988032" y="3462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FB6D5-2601-47DA-8B79-EF26BBCC27B1}">
      <dsp:nvSpPr>
        <dsp:cNvPr id="0" name=""/>
        <dsp:cNvSpPr/>
      </dsp:nvSpPr>
      <dsp:spPr>
        <a:xfrm>
          <a:off x="5816183" y="3450724"/>
          <a:ext cx="2992819" cy="346276"/>
        </a:xfrm>
        <a:custGeom>
          <a:avLst/>
          <a:gdLst/>
          <a:ahLst/>
          <a:cxnLst/>
          <a:rect l="0" t="0" r="0" b="0"/>
          <a:pathLst>
            <a:path>
              <a:moveTo>
                <a:pt x="0" y="0"/>
              </a:moveTo>
              <a:lnTo>
                <a:pt x="0" y="173138"/>
              </a:lnTo>
              <a:lnTo>
                <a:pt x="2992819" y="173138"/>
              </a:lnTo>
              <a:lnTo>
                <a:pt x="2992819" y="3462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2F7CDE-2F1C-460F-B3E4-351F5CE89527}">
      <dsp:nvSpPr>
        <dsp:cNvPr id="0" name=""/>
        <dsp:cNvSpPr/>
      </dsp:nvSpPr>
      <dsp:spPr>
        <a:xfrm>
          <a:off x="5816183" y="3450724"/>
          <a:ext cx="997606" cy="346276"/>
        </a:xfrm>
        <a:custGeom>
          <a:avLst/>
          <a:gdLst/>
          <a:ahLst/>
          <a:cxnLst/>
          <a:rect l="0" t="0" r="0" b="0"/>
          <a:pathLst>
            <a:path>
              <a:moveTo>
                <a:pt x="0" y="0"/>
              </a:moveTo>
              <a:lnTo>
                <a:pt x="0" y="173138"/>
              </a:lnTo>
              <a:lnTo>
                <a:pt x="997606" y="173138"/>
              </a:lnTo>
              <a:lnTo>
                <a:pt x="997606" y="3462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74D8C9-5CA4-4BCD-88AD-EA7D4CE15A1F}">
      <dsp:nvSpPr>
        <dsp:cNvPr id="0" name=""/>
        <dsp:cNvSpPr/>
      </dsp:nvSpPr>
      <dsp:spPr>
        <a:xfrm>
          <a:off x="4818577" y="3450724"/>
          <a:ext cx="997606" cy="346276"/>
        </a:xfrm>
        <a:custGeom>
          <a:avLst/>
          <a:gdLst/>
          <a:ahLst/>
          <a:cxnLst/>
          <a:rect l="0" t="0" r="0" b="0"/>
          <a:pathLst>
            <a:path>
              <a:moveTo>
                <a:pt x="997606" y="0"/>
              </a:moveTo>
              <a:lnTo>
                <a:pt x="997606" y="173138"/>
              </a:lnTo>
              <a:lnTo>
                <a:pt x="0" y="173138"/>
              </a:lnTo>
              <a:lnTo>
                <a:pt x="0" y="3462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3687D-B5EC-4C29-BED4-54604CE645C0}">
      <dsp:nvSpPr>
        <dsp:cNvPr id="0" name=""/>
        <dsp:cNvSpPr/>
      </dsp:nvSpPr>
      <dsp:spPr>
        <a:xfrm>
          <a:off x="2823364" y="3450724"/>
          <a:ext cx="2992819" cy="346276"/>
        </a:xfrm>
        <a:custGeom>
          <a:avLst/>
          <a:gdLst/>
          <a:ahLst/>
          <a:cxnLst/>
          <a:rect l="0" t="0" r="0" b="0"/>
          <a:pathLst>
            <a:path>
              <a:moveTo>
                <a:pt x="2992819" y="0"/>
              </a:moveTo>
              <a:lnTo>
                <a:pt x="2992819" y="173138"/>
              </a:lnTo>
              <a:lnTo>
                <a:pt x="0" y="173138"/>
              </a:lnTo>
              <a:lnTo>
                <a:pt x="0" y="3462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6A3B3-4CCB-4A68-BEC5-52345104DF19}">
      <dsp:nvSpPr>
        <dsp:cNvPr id="0" name=""/>
        <dsp:cNvSpPr/>
      </dsp:nvSpPr>
      <dsp:spPr>
        <a:xfrm>
          <a:off x="828151" y="3450724"/>
          <a:ext cx="4988032" cy="346276"/>
        </a:xfrm>
        <a:custGeom>
          <a:avLst/>
          <a:gdLst/>
          <a:ahLst/>
          <a:cxnLst/>
          <a:rect l="0" t="0" r="0" b="0"/>
          <a:pathLst>
            <a:path>
              <a:moveTo>
                <a:pt x="4988032" y="0"/>
              </a:moveTo>
              <a:lnTo>
                <a:pt x="4988032" y="173138"/>
              </a:lnTo>
              <a:lnTo>
                <a:pt x="0" y="173138"/>
              </a:lnTo>
              <a:lnTo>
                <a:pt x="0" y="3462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15BBD6-7116-44D6-BD89-10CD6A9D1966}">
      <dsp:nvSpPr>
        <dsp:cNvPr id="0" name=""/>
        <dsp:cNvSpPr/>
      </dsp:nvSpPr>
      <dsp:spPr>
        <a:xfrm>
          <a:off x="5770463" y="2279979"/>
          <a:ext cx="91440" cy="346276"/>
        </a:xfrm>
        <a:custGeom>
          <a:avLst/>
          <a:gdLst/>
          <a:ahLst/>
          <a:cxnLst/>
          <a:rect l="0" t="0" r="0" b="0"/>
          <a:pathLst>
            <a:path>
              <a:moveTo>
                <a:pt x="45720" y="0"/>
              </a:moveTo>
              <a:lnTo>
                <a:pt x="45720" y="3462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DBF6DD-3446-49B0-BDEE-BAE0116E2D3B}">
      <dsp:nvSpPr>
        <dsp:cNvPr id="0" name=""/>
        <dsp:cNvSpPr/>
      </dsp:nvSpPr>
      <dsp:spPr>
        <a:xfrm>
          <a:off x="3987389" y="704536"/>
          <a:ext cx="3657588" cy="15754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kern="1200" cap="none" normalizeH="0" baseline="0" dirty="0">
              <a:ln>
                <a:noFill/>
              </a:ln>
              <a:solidFill>
                <a:schemeClr val="tx1"/>
              </a:solidFill>
              <a:effectLst/>
              <a:latin typeface="Arial" panose="020B0604020202020204" pitchFamily="34" charset="0"/>
            </a:rPr>
            <a:t>Reich Ministry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kern="1200" cap="none" normalizeH="0" baseline="0" dirty="0">
              <a:ln>
                <a:noFill/>
              </a:ln>
              <a:solidFill>
                <a:schemeClr val="tx1"/>
              </a:solidFill>
              <a:effectLst/>
              <a:latin typeface="Arial" panose="020B0604020202020204" pitchFamily="34" charset="0"/>
            </a:rPr>
            <a:t>Propaganda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0" i="0" u="none" strike="noStrike" kern="1200" cap="none" normalizeH="0" baseline="0" dirty="0">
              <a:ln>
                <a:noFill/>
              </a:ln>
              <a:solidFill>
                <a:schemeClr val="tx1"/>
              </a:solidFill>
              <a:effectLst/>
              <a:latin typeface="Arial" panose="020B0604020202020204" pitchFamily="34" charset="0"/>
            </a:rPr>
            <a:t>Enlightenment </a:t>
          </a:r>
        </a:p>
      </dsp:txBody>
      <dsp:txXfrm>
        <a:off x="3987389" y="704536"/>
        <a:ext cx="3657588" cy="1575443"/>
      </dsp:txXfrm>
    </dsp:sp>
    <dsp:sp modelId="{7A6B807E-1278-43C6-9E8B-6D6B31D5EE08}">
      <dsp:nvSpPr>
        <dsp:cNvPr id="0" name=""/>
        <dsp:cNvSpPr/>
      </dsp:nvSpPr>
      <dsp:spPr>
        <a:xfrm>
          <a:off x="4332157" y="2626255"/>
          <a:ext cx="2968052" cy="8244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1" u="none" strike="noStrike" kern="1200" cap="none" normalizeH="0" baseline="0" dirty="0" err="1">
              <a:ln>
                <a:noFill/>
              </a:ln>
              <a:solidFill>
                <a:schemeClr val="tx1"/>
              </a:solidFill>
              <a:effectLst/>
              <a:latin typeface="Arial" panose="020B0604020202020204" pitchFamily="34" charset="0"/>
            </a:rPr>
            <a:t>Reichskulturkammer</a:t>
          </a:r>
          <a:endParaRPr kumimoji="0" lang="en-GB" altLang="en-US" sz="1600" b="0" i="1" u="none" strike="noStrike" kern="1200"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kern="1200" cap="none" normalizeH="0" baseline="0" dirty="0">
              <a:ln>
                <a:noFill/>
              </a:ln>
              <a:solidFill>
                <a:schemeClr val="tx1"/>
              </a:solidFill>
              <a:effectLst/>
              <a:latin typeface="Arial" panose="020B0604020202020204" pitchFamily="34" charset="0"/>
            </a:rPr>
            <a:t>(Reich Chamber of Culture)</a:t>
          </a:r>
        </a:p>
      </dsp:txBody>
      <dsp:txXfrm>
        <a:off x="4332157" y="2626255"/>
        <a:ext cx="2968052" cy="824468"/>
      </dsp:txXfrm>
    </dsp:sp>
    <dsp:sp modelId="{6D30C3A5-5D5E-4670-816C-1C9C1682B70E}">
      <dsp:nvSpPr>
        <dsp:cNvPr id="0" name=""/>
        <dsp:cNvSpPr/>
      </dsp:nvSpPr>
      <dsp:spPr>
        <a:xfrm>
          <a:off x="3683" y="3797000"/>
          <a:ext cx="1648936" cy="8244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kern="1200" cap="none" normalizeH="0" baseline="0">
              <a:ln>
                <a:noFill/>
              </a:ln>
              <a:solidFill>
                <a:schemeClr val="tx1"/>
              </a:solidFill>
              <a:effectLst/>
              <a:latin typeface="Arial" panose="020B0604020202020204" pitchFamily="34" charset="0"/>
            </a:rPr>
            <a:t>Theatre</a:t>
          </a:r>
        </a:p>
      </dsp:txBody>
      <dsp:txXfrm>
        <a:off x="3683" y="3797000"/>
        <a:ext cx="1648936" cy="824468"/>
      </dsp:txXfrm>
    </dsp:sp>
    <dsp:sp modelId="{A63A7071-CBC3-44B3-A35D-B5AF0D8E8714}">
      <dsp:nvSpPr>
        <dsp:cNvPr id="0" name=""/>
        <dsp:cNvSpPr/>
      </dsp:nvSpPr>
      <dsp:spPr>
        <a:xfrm>
          <a:off x="1998895" y="3797000"/>
          <a:ext cx="1648936" cy="8244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kern="1200" cap="none" normalizeH="0" baseline="0">
              <a:ln>
                <a:noFill/>
              </a:ln>
              <a:solidFill>
                <a:schemeClr val="tx1"/>
              </a:solidFill>
              <a:effectLst/>
              <a:latin typeface="Arial" panose="020B0604020202020204" pitchFamily="34" charset="0"/>
            </a:rPr>
            <a:t>Film</a:t>
          </a:r>
        </a:p>
      </dsp:txBody>
      <dsp:txXfrm>
        <a:off x="1998895" y="3797000"/>
        <a:ext cx="1648936" cy="824468"/>
      </dsp:txXfrm>
    </dsp:sp>
    <dsp:sp modelId="{68A90FB4-F9A6-41A8-AB4C-550806193521}">
      <dsp:nvSpPr>
        <dsp:cNvPr id="0" name=""/>
        <dsp:cNvSpPr/>
      </dsp:nvSpPr>
      <dsp:spPr>
        <a:xfrm>
          <a:off x="3994108" y="3797000"/>
          <a:ext cx="1648936" cy="8244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kern="1200" cap="none" normalizeH="0" baseline="0">
              <a:ln>
                <a:noFill/>
              </a:ln>
              <a:solidFill>
                <a:schemeClr val="tx1"/>
              </a:solidFill>
              <a:effectLst/>
              <a:latin typeface="Arial" panose="020B0604020202020204" pitchFamily="34" charset="0"/>
            </a:rPr>
            <a:t>Press</a:t>
          </a:r>
        </a:p>
      </dsp:txBody>
      <dsp:txXfrm>
        <a:off x="3994108" y="3797000"/>
        <a:ext cx="1648936" cy="824468"/>
      </dsp:txXfrm>
    </dsp:sp>
    <dsp:sp modelId="{7C42E237-2889-4878-9F7C-40276EEAA2A9}">
      <dsp:nvSpPr>
        <dsp:cNvPr id="0" name=""/>
        <dsp:cNvSpPr/>
      </dsp:nvSpPr>
      <dsp:spPr>
        <a:xfrm>
          <a:off x="5989321" y="3797000"/>
          <a:ext cx="1648936" cy="8244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kern="1200" cap="none" normalizeH="0" baseline="0">
              <a:ln>
                <a:noFill/>
              </a:ln>
              <a:solidFill>
                <a:schemeClr val="tx1"/>
              </a:solidFill>
              <a:effectLst/>
              <a:latin typeface="Arial" panose="020B0604020202020204" pitchFamily="34" charset="0"/>
            </a:rPr>
            <a:t>Fine Arts</a:t>
          </a:r>
        </a:p>
      </dsp:txBody>
      <dsp:txXfrm>
        <a:off x="5989321" y="3797000"/>
        <a:ext cx="1648936" cy="824468"/>
      </dsp:txXfrm>
    </dsp:sp>
    <dsp:sp modelId="{FC4A3852-DBA2-4908-A4EC-FF5738B9DD39}">
      <dsp:nvSpPr>
        <dsp:cNvPr id="0" name=""/>
        <dsp:cNvSpPr/>
      </dsp:nvSpPr>
      <dsp:spPr>
        <a:xfrm>
          <a:off x="7984534" y="3797000"/>
          <a:ext cx="1648936" cy="8244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kern="1200" cap="none" normalizeH="0" baseline="0">
              <a:ln>
                <a:noFill/>
              </a:ln>
              <a:solidFill>
                <a:schemeClr val="tx1"/>
              </a:solidFill>
              <a:effectLst/>
              <a:latin typeface="Arial" panose="020B0604020202020204" pitchFamily="34" charset="0"/>
            </a:rPr>
            <a:t>Music</a:t>
          </a:r>
        </a:p>
      </dsp:txBody>
      <dsp:txXfrm>
        <a:off x="7984534" y="3797000"/>
        <a:ext cx="1648936" cy="824468"/>
      </dsp:txXfrm>
    </dsp:sp>
    <dsp:sp modelId="{A92D4FEB-06F1-4B5D-991F-55CAC3DA91A0}">
      <dsp:nvSpPr>
        <dsp:cNvPr id="0" name=""/>
        <dsp:cNvSpPr/>
      </dsp:nvSpPr>
      <dsp:spPr>
        <a:xfrm>
          <a:off x="9979747" y="3797000"/>
          <a:ext cx="1648936" cy="8244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400" b="0" i="0" u="none" strike="noStrike" kern="1200" cap="none" normalizeH="0" baseline="0">
              <a:ln>
                <a:noFill/>
              </a:ln>
              <a:solidFill>
                <a:schemeClr val="tx1"/>
              </a:solidFill>
              <a:effectLst/>
              <a:latin typeface="Arial" panose="020B0604020202020204" pitchFamily="34" charset="0"/>
            </a:rPr>
            <a:t>Literature</a:t>
          </a:r>
        </a:p>
      </dsp:txBody>
      <dsp:txXfrm>
        <a:off x="9979747" y="3797000"/>
        <a:ext cx="1648936" cy="82446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fld id="{FAC197D8-3331-4E4A-9ADA-AD45820C4BDD}" type="datetimeFigureOut">
              <a:rPr lang="en-US" smtClean="0"/>
              <a:t>9/11/2020</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396792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FAC197D8-3331-4E4A-9ADA-AD45820C4BDD}" type="datetimeFigureOut">
              <a:rPr lang="en-US" smtClean="0"/>
              <a:t>9/11/2020</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52224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FAC197D8-3331-4E4A-9ADA-AD45820C4BDD}" type="datetimeFigureOut">
              <a:rPr lang="en-US" smtClean="0"/>
              <a:t>9/11/2020</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263340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51575"/>
            <a:ext cx="2844800" cy="476250"/>
          </a:xfrm>
        </p:spPr>
        <p:txBody>
          <a:bodyPr/>
          <a:lstStyle>
            <a:lvl1pPr>
              <a:defRPr/>
            </a:lvl1pPr>
          </a:lstStyle>
          <a:p>
            <a:endParaRPr lang="en-US"/>
          </a:p>
        </p:txBody>
      </p:sp>
      <p:sp>
        <p:nvSpPr>
          <p:cNvPr id="4" name="Slide Number Placeholder 3"/>
          <p:cNvSpPr>
            <a:spLocks noGrp="1"/>
          </p:cNvSpPr>
          <p:nvPr>
            <p:ph type="sldNum" sz="quarter" idx="11"/>
          </p:nvPr>
        </p:nvSpPr>
        <p:spPr>
          <a:xfrm>
            <a:off x="8737600" y="6248400"/>
            <a:ext cx="2844800" cy="476250"/>
          </a:xfrm>
        </p:spPr>
        <p:txBody>
          <a:bodyPr/>
          <a:lstStyle>
            <a:lvl1pPr>
              <a:defRPr/>
            </a:lvl1pPr>
          </a:lstStyle>
          <a:p>
            <a:fld id="{60261F87-B108-4F16-9FEF-08E5C7E8F729}" type="slidenum">
              <a:rPr lang="en-US"/>
              <a:pPr/>
              <a:t>‹Nr.›</a:t>
            </a:fld>
            <a:endParaRPr lang="en-US"/>
          </a:p>
        </p:txBody>
      </p:sp>
      <p:sp>
        <p:nvSpPr>
          <p:cNvPr id="5" name="Footer Placeholder 4"/>
          <p:cNvSpPr>
            <a:spLocks noGrp="1"/>
          </p:cNvSpPr>
          <p:nvPr>
            <p:ph type="ftr" sz="quarter" idx="12"/>
          </p:nvPr>
        </p:nvSpPr>
        <p:spPr>
          <a:xfrm>
            <a:off x="4165600" y="6248400"/>
            <a:ext cx="3860800" cy="476250"/>
          </a:xfrm>
        </p:spPr>
        <p:txBody>
          <a:bodyPr/>
          <a:lstStyle>
            <a:lvl1pPr>
              <a:defRPr/>
            </a:lvl1pPr>
          </a:lstStyle>
          <a:p>
            <a:endParaRPr lang="en-US"/>
          </a:p>
        </p:txBody>
      </p:sp>
    </p:spTree>
    <p:extLst>
      <p:ext uri="{BB962C8B-B14F-4D97-AF65-F5344CB8AC3E}">
        <p14:creationId xmlns:p14="http://schemas.microsoft.com/office/powerpoint/2010/main" val="2161416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CCB40498-0458-4DF4-8EA1-53FAD018A3B7}" type="slidenum">
              <a:rPr lang="en-GB" altLang="en-US"/>
              <a:pPr>
                <a:defRPr/>
              </a:pPr>
              <a:t>‹Nr.›</a:t>
            </a:fld>
            <a:endParaRPr lang="en-GB"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46810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fld id="{AC0BF050-EE0C-486A-80EB-678C0F853A3B}" type="slidenum">
              <a:rPr lang="en-GB" altLang="en-US"/>
              <a:pPr/>
              <a:t>‹Nr.›</a:t>
            </a:fld>
            <a:endParaRPr lang="en-GB"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62571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3C022000-E8B2-42D9-B87F-0F8115105274}" type="slidenum">
              <a:rPr lang="en-GB" altLang="en-US"/>
              <a:pPr>
                <a:defRPr/>
              </a:pPr>
              <a:t>‹Nr.›</a:t>
            </a:fld>
            <a:endParaRPr lang="en-GB"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51487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FAC197D8-3331-4E4A-9ADA-AD45820C4BDD}" type="datetimeFigureOut">
              <a:rPr lang="en-US" smtClean="0"/>
              <a:t>9/11/2020</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3912599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FAC197D8-3331-4E4A-9ADA-AD45820C4BDD}" type="datetimeFigureOut">
              <a:rPr lang="en-US" smtClean="0"/>
              <a:t>9/11/2020</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91843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FAC197D8-3331-4E4A-9ADA-AD45820C4BDD}" type="datetimeFigureOut">
              <a:rPr lang="en-US" smtClean="0"/>
              <a:t>9/11/2020</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48699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FAC197D8-3331-4E4A-9ADA-AD45820C4BDD}" type="datetimeFigureOut">
              <a:rPr lang="en-US" smtClean="0"/>
              <a:t>9/11/2020</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288413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FAC197D8-3331-4E4A-9ADA-AD45820C4BDD}" type="datetimeFigureOut">
              <a:rPr lang="en-US" smtClean="0"/>
              <a:t>9/11/2020</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235900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AC197D8-3331-4E4A-9ADA-AD45820C4BDD}" type="datetimeFigureOut">
              <a:rPr lang="en-US" smtClean="0"/>
              <a:t>9/11/2020</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122828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AC197D8-3331-4E4A-9ADA-AD45820C4BDD}" type="datetimeFigureOut">
              <a:rPr lang="en-US" smtClean="0"/>
              <a:t>9/11/2020</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3448401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AC197D8-3331-4E4A-9ADA-AD45820C4BDD}" type="datetimeFigureOut">
              <a:rPr lang="en-US" smtClean="0"/>
              <a:t>9/11/2020</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D06BBA8F-B6E0-4C6D-B520-EB16474546BA}" type="slidenum">
              <a:rPr lang="en-US" smtClean="0"/>
              <a:t>‹Nr.›</a:t>
            </a:fld>
            <a:endParaRPr lang="en-US"/>
          </a:p>
        </p:txBody>
      </p:sp>
    </p:spTree>
    <p:extLst>
      <p:ext uri="{BB962C8B-B14F-4D97-AF65-F5344CB8AC3E}">
        <p14:creationId xmlns:p14="http://schemas.microsoft.com/office/powerpoint/2010/main" val="74805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197D8-3331-4E4A-9ADA-AD45820C4BDD}" type="datetimeFigureOut">
              <a:rPr lang="en-US" smtClean="0"/>
              <a:t>9/11/2020</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BBA8F-B6E0-4C6D-B520-EB16474546BA}" type="slidenum">
              <a:rPr lang="en-US" smtClean="0"/>
              <a:t>‹Nr.›</a:t>
            </a:fld>
            <a:endParaRPr lang="en-US"/>
          </a:p>
        </p:txBody>
      </p:sp>
    </p:spTree>
    <p:extLst>
      <p:ext uri="{BB962C8B-B14F-4D97-AF65-F5344CB8AC3E}">
        <p14:creationId xmlns:p14="http://schemas.microsoft.com/office/powerpoint/2010/main" val="346521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upload.wikimedia.org/wikipedia/commons/4/4c/Ribbentrop-Molotov.sv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ider.georgetowncollege.edu/htallant/courses/shared/dawes.gi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hyperlink" Target="http://upload.wikimedia.org/wikipedia/en/a/a6/Hitler_jugend.jpg" TargetMode="External"/><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upload.wikimedia.org/wikipedia/en/b/b5/Anschlusstears.jpg"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vintage photo of an old building&#10;&#10;Description automatically generated">
            <a:extLst>
              <a:ext uri="{FF2B5EF4-FFF2-40B4-BE49-F238E27FC236}">
                <a16:creationId xmlns:a16="http://schemas.microsoft.com/office/drawing/2014/main" id="{D42ACC26-3323-4425-A394-35C7D5D44984}"/>
              </a:ext>
            </a:extLst>
          </p:cNvPr>
          <p:cNvPicPr>
            <a:picLocks noChangeAspect="1"/>
          </p:cNvPicPr>
          <p:nvPr/>
        </p:nvPicPr>
        <p:blipFill rotWithShape="1">
          <a:blip r:embed="rId2"/>
          <a:srcRect t="6693" b="8080"/>
          <a:stretch/>
        </p:blipFill>
        <p:spPr>
          <a:xfrm>
            <a:off x="20" y="10"/>
            <a:ext cx="12191980" cy="6857990"/>
          </a:xfrm>
          <a:prstGeom prst="rect">
            <a:avLst/>
          </a:prstGeom>
        </p:spPr>
      </p:pic>
      <p:sp>
        <p:nvSpPr>
          <p:cNvPr id="7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075" name="Rectangle 3"/>
          <p:cNvSpPr>
            <a:spLocks noGrp="1" noChangeArrowheads="1"/>
          </p:cNvSpPr>
          <p:nvPr>
            <p:ph type="ctrTitle"/>
          </p:nvPr>
        </p:nvSpPr>
        <p:spPr>
          <a:xfrm>
            <a:off x="8022021" y="3231931"/>
            <a:ext cx="3852041" cy="1834056"/>
          </a:xfrm>
        </p:spPr>
        <p:txBody>
          <a:bodyPr>
            <a:normAutofit/>
          </a:bodyPr>
          <a:lstStyle/>
          <a:p>
            <a:pPr eaLnBrk="1" hangingPunct="1">
              <a:defRPr/>
            </a:pPr>
            <a:r>
              <a:rPr lang="en-GB" sz="4400" b="1" dirty="0">
                <a:solidFill>
                  <a:schemeClr val="accent1">
                    <a:lumMod val="75000"/>
                  </a:schemeClr>
                </a:solidFill>
              </a:rPr>
              <a:t>Causes of WWII in Europe</a:t>
            </a:r>
          </a:p>
        </p:txBody>
      </p:sp>
      <p:sp>
        <p:nvSpPr>
          <p:cNvPr id="3076" name="Rectangle 4"/>
          <p:cNvSpPr>
            <a:spLocks noGrp="1" noChangeArrowheads="1"/>
          </p:cNvSpPr>
          <p:nvPr>
            <p:ph type="subTitle" idx="1"/>
          </p:nvPr>
        </p:nvSpPr>
        <p:spPr>
          <a:xfrm>
            <a:off x="7782910" y="5242675"/>
            <a:ext cx="4330262" cy="683284"/>
          </a:xfrm>
        </p:spPr>
        <p:txBody>
          <a:bodyPr>
            <a:normAutofit/>
          </a:bodyPr>
          <a:lstStyle/>
          <a:p>
            <a:pPr eaLnBrk="1" hangingPunct="1">
              <a:defRPr/>
            </a:pPr>
            <a:r>
              <a:rPr lang="en-GB" sz="2000" b="1" dirty="0"/>
              <a:t>Mr. Daniel Lazar</a:t>
            </a:r>
          </a:p>
        </p:txBody>
      </p:sp>
      <p:cxnSp>
        <p:nvCxnSpPr>
          <p:cNvPr id="75" name="Straight Connector 74">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3FAD0F-9DD7-4AF9-977F-0027927B2DDD}"/>
              </a:ext>
            </a:extLst>
          </p:cNvPr>
          <p:cNvSpPr txBox="1"/>
          <p:nvPr/>
        </p:nvSpPr>
        <p:spPr>
          <a:xfrm>
            <a:off x="5640049" y="2683239"/>
            <a:ext cx="9144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749544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5C16AC-95E5-44FE-A6CD-48C9373D1E2E}"/>
              </a:ext>
            </a:extLst>
          </p:cNvPr>
          <p:cNvPicPr>
            <a:picLocks noChangeAspect="1"/>
          </p:cNvPicPr>
          <p:nvPr/>
        </p:nvPicPr>
        <p:blipFill>
          <a:blip r:embed="rId2"/>
          <a:stretch>
            <a:fillRect/>
          </a:stretch>
        </p:blipFill>
        <p:spPr>
          <a:xfrm>
            <a:off x="3217908" y="138563"/>
            <a:ext cx="5222914" cy="6580874"/>
          </a:xfrm>
          <a:prstGeom prst="rect">
            <a:avLst/>
          </a:prstGeom>
        </p:spPr>
      </p:pic>
    </p:spTree>
    <p:extLst>
      <p:ext uri="{BB962C8B-B14F-4D97-AF65-F5344CB8AC3E}">
        <p14:creationId xmlns:p14="http://schemas.microsoft.com/office/powerpoint/2010/main" val="1228715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246B8D-4F27-483B-8855-AC33E5EBFFB6}"/>
              </a:ext>
            </a:extLst>
          </p:cNvPr>
          <p:cNvSpPr>
            <a:spLocks noGrp="1"/>
          </p:cNvSpPr>
          <p:nvPr>
            <p:ph type="title"/>
          </p:nvPr>
        </p:nvSpPr>
        <p:spPr/>
        <p:txBody>
          <a:bodyPr/>
          <a:lstStyle/>
          <a:p>
            <a:r>
              <a:rPr lang="en-US" dirty="0"/>
              <a:t>Annexation of </a:t>
            </a:r>
            <a:r>
              <a:rPr lang="en-US" dirty="0" smtClean="0"/>
              <a:t>Sudetenland</a:t>
            </a:r>
            <a:endParaRPr lang="en-US" dirty="0"/>
          </a:p>
        </p:txBody>
      </p:sp>
      <p:sp>
        <p:nvSpPr>
          <p:cNvPr id="4" name="Content Placeholder 3">
            <a:extLst>
              <a:ext uri="{FF2B5EF4-FFF2-40B4-BE49-F238E27FC236}">
                <a16:creationId xmlns:a16="http://schemas.microsoft.com/office/drawing/2014/main" id="{E43ADCB2-943B-4EE9-AC8B-FC0E644CC5E4}"/>
              </a:ext>
            </a:extLst>
          </p:cNvPr>
          <p:cNvSpPr>
            <a:spLocks noGrp="1"/>
          </p:cNvSpPr>
          <p:nvPr>
            <p:ph sz="half" idx="1"/>
          </p:nvPr>
        </p:nvSpPr>
        <p:spPr/>
        <p:txBody>
          <a:bodyPr>
            <a:normAutofit fontScale="92500" lnSpcReduction="20000"/>
          </a:bodyPr>
          <a:lstStyle/>
          <a:p>
            <a:pPr marL="0" indent="0" algn="ctr">
              <a:buNone/>
            </a:pPr>
            <a:r>
              <a:rPr lang="en-US" dirty="0"/>
              <a:t>“I am asking neither that Germany be allowed to oppress three and a half million Frenchmen, nor am I asking that three and a half million Englishmen be placed at our mercy. Rather I am simply demanding that the oppression of three and a half million Germans in Czechoslovakia cease and that the inalienable right to self-determination take its place.”</a:t>
            </a:r>
          </a:p>
          <a:p>
            <a:pPr algn="ctr"/>
            <a:endParaRPr lang="en-US" dirty="0"/>
          </a:p>
          <a:p>
            <a:pPr marL="0" indent="0" algn="ctr">
              <a:buNone/>
            </a:pPr>
            <a:r>
              <a:rPr lang="en-US" dirty="0"/>
              <a:t>— Hitler's speech at the NSDAP Congress 1938</a:t>
            </a:r>
          </a:p>
        </p:txBody>
      </p:sp>
      <p:pic>
        <p:nvPicPr>
          <p:cNvPr id="12" name="Content Placeholder 11">
            <a:extLst>
              <a:ext uri="{FF2B5EF4-FFF2-40B4-BE49-F238E27FC236}">
                <a16:creationId xmlns:a16="http://schemas.microsoft.com/office/drawing/2014/main" id="{CDD815F9-1E75-45DF-BA5A-1A4E122F7A17}"/>
              </a:ext>
            </a:extLst>
          </p:cNvPr>
          <p:cNvPicPr>
            <a:picLocks noGrp="1" noChangeAspect="1"/>
          </p:cNvPicPr>
          <p:nvPr>
            <p:ph sz="half" idx="2"/>
          </p:nvPr>
        </p:nvPicPr>
        <p:blipFill>
          <a:blip r:embed="rId2"/>
          <a:stretch>
            <a:fillRect/>
          </a:stretch>
        </p:blipFill>
        <p:spPr>
          <a:xfrm>
            <a:off x="6807095" y="1825625"/>
            <a:ext cx="4203180" cy="3637236"/>
          </a:xfrm>
          <a:prstGeom prst="rect">
            <a:avLst/>
          </a:prstGeom>
        </p:spPr>
      </p:pic>
    </p:spTree>
    <p:extLst>
      <p:ext uri="{BB962C8B-B14F-4D97-AF65-F5344CB8AC3E}">
        <p14:creationId xmlns:p14="http://schemas.microsoft.com/office/powerpoint/2010/main" val="4103163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1E22-823F-4435-AFE7-0C819D5B3AB9}"/>
              </a:ext>
            </a:extLst>
          </p:cNvPr>
          <p:cNvSpPr>
            <a:spLocks noGrp="1"/>
          </p:cNvSpPr>
          <p:nvPr>
            <p:ph type="title"/>
          </p:nvPr>
        </p:nvSpPr>
        <p:spPr/>
        <p:txBody>
          <a:bodyPr/>
          <a:lstStyle/>
          <a:p>
            <a:r>
              <a:rPr lang="en-US" altLang="en-US" dirty="0"/>
              <a:t>Limits of International Cooperation </a:t>
            </a:r>
            <a:endParaRPr lang="en-US" dirty="0"/>
          </a:p>
        </p:txBody>
      </p:sp>
      <p:sp>
        <p:nvSpPr>
          <p:cNvPr id="3" name="Content Placeholder 2">
            <a:extLst>
              <a:ext uri="{FF2B5EF4-FFF2-40B4-BE49-F238E27FC236}">
                <a16:creationId xmlns:a16="http://schemas.microsoft.com/office/drawing/2014/main" id="{08AC8050-362E-43F6-9460-4E000FC08EBE}"/>
              </a:ext>
            </a:extLst>
          </p:cNvPr>
          <p:cNvSpPr>
            <a:spLocks noGrp="1"/>
          </p:cNvSpPr>
          <p:nvPr>
            <p:ph idx="1"/>
          </p:nvPr>
        </p:nvSpPr>
        <p:spPr/>
        <p:txBody>
          <a:bodyPr>
            <a:noAutofit/>
          </a:bodyPr>
          <a:lstStyle/>
          <a:p>
            <a:pPr>
              <a:lnSpc>
                <a:spcPct val="80000"/>
              </a:lnSpc>
            </a:pPr>
            <a:r>
              <a:rPr lang="en-US" altLang="en-US" sz="3200" b="1" i="1" dirty="0">
                <a:cs typeface="Times New Roman" panose="02020603050405020304" pitchFamily="18" charset="0"/>
              </a:rPr>
              <a:t>Anschluss</a:t>
            </a:r>
            <a:r>
              <a:rPr lang="en-US" altLang="en-US" sz="3200" dirty="0">
                <a:cs typeface="Times New Roman" panose="02020603050405020304" pitchFamily="18" charset="0"/>
              </a:rPr>
              <a:t>, 1938: Germany annexed Austria</a:t>
            </a:r>
          </a:p>
          <a:p>
            <a:pPr>
              <a:lnSpc>
                <a:spcPct val="80000"/>
              </a:lnSpc>
            </a:pPr>
            <a:r>
              <a:rPr lang="en-US" altLang="en-US" sz="3200" b="1" dirty="0">
                <a:cs typeface="Times New Roman" panose="02020603050405020304" pitchFamily="18" charset="0"/>
              </a:rPr>
              <a:t>Munich Conference</a:t>
            </a:r>
            <a:r>
              <a:rPr lang="en-US" altLang="en-US" sz="3200" dirty="0">
                <a:cs typeface="Times New Roman" panose="02020603050405020304" pitchFamily="18" charset="0"/>
              </a:rPr>
              <a:t>, 1938 arranged by PM Chamberlain</a:t>
            </a:r>
          </a:p>
          <a:p>
            <a:pPr lvl="1">
              <a:lnSpc>
                <a:spcPct val="80000"/>
              </a:lnSpc>
            </a:pPr>
            <a:r>
              <a:rPr lang="en-US" altLang="en-US" sz="3200" dirty="0">
                <a:cs typeface="Times New Roman" panose="02020603050405020304" pitchFamily="18" charset="0"/>
              </a:rPr>
              <a:t>Britain, France, Italy, Germany</a:t>
            </a:r>
          </a:p>
          <a:p>
            <a:pPr lvl="1">
              <a:lnSpc>
                <a:spcPct val="80000"/>
              </a:lnSpc>
            </a:pPr>
            <a:r>
              <a:rPr lang="en-US" altLang="en-US" sz="3200" dirty="0">
                <a:cs typeface="Times New Roman" panose="02020603050405020304" pitchFamily="18" charset="0"/>
              </a:rPr>
              <a:t>Czechoslovakia and Russia not invited</a:t>
            </a:r>
          </a:p>
          <a:p>
            <a:pPr lvl="1">
              <a:lnSpc>
                <a:spcPct val="80000"/>
              </a:lnSpc>
            </a:pPr>
            <a:r>
              <a:rPr lang="en-US" altLang="en-US" sz="3200" b="1" dirty="0">
                <a:cs typeface="Times New Roman" panose="02020603050405020304" pitchFamily="18" charset="0"/>
              </a:rPr>
              <a:t>Appeasing </a:t>
            </a:r>
            <a:r>
              <a:rPr lang="en-US" altLang="en-US" sz="3200" dirty="0">
                <a:cs typeface="Times New Roman" panose="02020603050405020304" pitchFamily="18" charset="0"/>
              </a:rPr>
              <a:t>Germany, Chamberlain returned a hero</a:t>
            </a:r>
          </a:p>
          <a:p>
            <a:pPr lvl="2">
              <a:lnSpc>
                <a:spcPct val="80000"/>
              </a:lnSpc>
            </a:pPr>
            <a:r>
              <a:rPr lang="en-US" altLang="en-US" sz="2800" dirty="0">
                <a:cs typeface="Times New Roman" panose="02020603050405020304" pitchFamily="18" charset="0"/>
              </a:rPr>
              <a:t>“We have secured peace in our time.”</a:t>
            </a:r>
          </a:p>
          <a:p>
            <a:pPr lvl="2">
              <a:lnSpc>
                <a:spcPct val="80000"/>
              </a:lnSpc>
            </a:pPr>
            <a:r>
              <a:rPr lang="en-US" altLang="en-US" sz="2800" dirty="0"/>
              <a:t>“How horrible, fantastic, incredible it is that we should be digging trenches and trying on gas-masks here because of a quarrel in a far-away country between people of whom we know nothing!” </a:t>
            </a:r>
            <a:endParaRPr lang="en-US" altLang="en-US" sz="2800" dirty="0">
              <a:cs typeface="Times New Roman" panose="02020603050405020304" pitchFamily="18" charset="0"/>
            </a:endParaRPr>
          </a:p>
          <a:p>
            <a:endParaRPr lang="en-US" sz="3200" dirty="0"/>
          </a:p>
        </p:txBody>
      </p:sp>
    </p:spTree>
    <p:extLst>
      <p:ext uri="{BB962C8B-B14F-4D97-AF65-F5344CB8AC3E}">
        <p14:creationId xmlns:p14="http://schemas.microsoft.com/office/powerpoint/2010/main" val="4021420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25CA-AA13-4145-9C74-21BA582540CB}"/>
              </a:ext>
            </a:extLst>
          </p:cNvPr>
          <p:cNvSpPr>
            <a:spLocks noGrp="1"/>
          </p:cNvSpPr>
          <p:nvPr>
            <p:ph type="title"/>
          </p:nvPr>
        </p:nvSpPr>
        <p:spPr/>
        <p:txBody>
          <a:bodyPr/>
          <a:lstStyle/>
          <a:p>
            <a:r>
              <a:rPr lang="en-US" altLang="en-US" dirty="0"/>
              <a:t>Limits of International Cooperation </a:t>
            </a:r>
            <a:endParaRPr lang="en-US" dirty="0"/>
          </a:p>
        </p:txBody>
      </p:sp>
      <p:pic>
        <p:nvPicPr>
          <p:cNvPr id="3" name="Picture 2">
            <a:extLst>
              <a:ext uri="{FF2B5EF4-FFF2-40B4-BE49-F238E27FC236}">
                <a16:creationId xmlns:a16="http://schemas.microsoft.com/office/drawing/2014/main" id="{C747EA8F-4170-45A3-A09E-11E2F3797BAF}"/>
              </a:ext>
            </a:extLst>
          </p:cNvPr>
          <p:cNvPicPr>
            <a:picLocks noChangeAspect="1"/>
          </p:cNvPicPr>
          <p:nvPr/>
        </p:nvPicPr>
        <p:blipFill>
          <a:blip r:embed="rId2"/>
          <a:stretch>
            <a:fillRect/>
          </a:stretch>
        </p:blipFill>
        <p:spPr>
          <a:xfrm>
            <a:off x="524336" y="1587204"/>
            <a:ext cx="4970584" cy="4808617"/>
          </a:xfrm>
          <a:prstGeom prst="rect">
            <a:avLst/>
          </a:prstGeom>
        </p:spPr>
      </p:pic>
      <p:pic>
        <p:nvPicPr>
          <p:cNvPr id="4" name="Picture 3">
            <a:extLst>
              <a:ext uri="{FF2B5EF4-FFF2-40B4-BE49-F238E27FC236}">
                <a16:creationId xmlns:a16="http://schemas.microsoft.com/office/drawing/2014/main" id="{DDDCC217-D14A-4CEB-9625-D4789AF2E1F3}"/>
              </a:ext>
            </a:extLst>
          </p:cNvPr>
          <p:cNvPicPr>
            <a:picLocks noChangeAspect="1"/>
          </p:cNvPicPr>
          <p:nvPr/>
        </p:nvPicPr>
        <p:blipFill>
          <a:blip r:embed="rId3"/>
          <a:stretch>
            <a:fillRect/>
          </a:stretch>
        </p:blipFill>
        <p:spPr>
          <a:xfrm>
            <a:off x="6096000" y="1587204"/>
            <a:ext cx="5676658" cy="4767506"/>
          </a:xfrm>
          <a:prstGeom prst="rect">
            <a:avLst/>
          </a:prstGeom>
        </p:spPr>
      </p:pic>
    </p:spTree>
    <p:extLst>
      <p:ext uri="{BB962C8B-B14F-4D97-AF65-F5344CB8AC3E}">
        <p14:creationId xmlns:p14="http://schemas.microsoft.com/office/powerpoint/2010/main" val="143259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609600" y="274638"/>
            <a:ext cx="11225134" cy="633412"/>
          </a:xfrm>
        </p:spPr>
        <p:txBody>
          <a:bodyPr>
            <a:normAutofit fontScale="90000"/>
          </a:bodyPr>
          <a:lstStyle/>
          <a:p>
            <a:pPr eaLnBrk="1" hangingPunct="1">
              <a:defRPr/>
            </a:pPr>
            <a:r>
              <a:rPr lang="en-US" altLang="en-US" sz="4000" dirty="0"/>
              <a:t>Limits of International Cooperation: </a:t>
            </a:r>
            <a:br>
              <a:rPr lang="en-US" altLang="en-US" sz="4000" dirty="0"/>
            </a:br>
            <a:r>
              <a:rPr lang="en-GB" sz="4000" dirty="0"/>
              <a:t>Nazi-Soviet Pact, 23 August 1939</a:t>
            </a:r>
          </a:p>
        </p:txBody>
      </p:sp>
      <p:sp>
        <p:nvSpPr>
          <p:cNvPr id="24581" name="Rectangle 5"/>
          <p:cNvSpPr>
            <a:spLocks noGrp="1" noChangeArrowheads="1"/>
          </p:cNvSpPr>
          <p:nvPr>
            <p:ph type="body" sz="half" idx="2"/>
          </p:nvPr>
        </p:nvSpPr>
        <p:spPr>
          <a:xfrm>
            <a:off x="609601" y="1528996"/>
            <a:ext cx="10962806" cy="5068653"/>
          </a:xfrm>
        </p:spPr>
        <p:txBody>
          <a:bodyPr>
            <a:normAutofit fontScale="92500" lnSpcReduction="20000"/>
          </a:bodyPr>
          <a:lstStyle/>
          <a:p>
            <a:pPr algn="just" eaLnBrk="1" hangingPunct="1">
              <a:lnSpc>
                <a:spcPct val="80000"/>
              </a:lnSpc>
              <a:defRPr/>
            </a:pPr>
            <a:r>
              <a:rPr lang="en-GB" sz="2400" b="1" dirty="0"/>
              <a:t>Article I.</a:t>
            </a:r>
            <a:r>
              <a:rPr lang="en-GB" sz="2400" dirty="0"/>
              <a:t> Both High Contracting Parties obligate themselves to </a:t>
            </a:r>
            <a:r>
              <a:rPr lang="en-GB" sz="2400" dirty="0">
                <a:solidFill>
                  <a:srgbClr val="FF0000"/>
                </a:solidFill>
              </a:rPr>
              <a:t>desist from any act of violence, any aggressive action, and any attack on each </a:t>
            </a:r>
            <a:r>
              <a:rPr lang="en-GB" sz="2400" dirty="0" smtClean="0">
                <a:solidFill>
                  <a:srgbClr val="FF0000"/>
                </a:solidFill>
              </a:rPr>
              <a:t>other.</a:t>
            </a:r>
            <a:endParaRPr lang="en-GB" sz="2400" dirty="0">
              <a:solidFill>
                <a:srgbClr val="FF0000"/>
              </a:solidFill>
            </a:endParaRPr>
          </a:p>
          <a:p>
            <a:pPr algn="just" eaLnBrk="1" hangingPunct="1">
              <a:lnSpc>
                <a:spcPct val="80000"/>
              </a:lnSpc>
              <a:defRPr/>
            </a:pPr>
            <a:r>
              <a:rPr lang="en-GB" sz="2400" b="1" dirty="0"/>
              <a:t>Article II.</a:t>
            </a:r>
            <a:r>
              <a:rPr lang="en-GB" sz="2400" dirty="0"/>
              <a:t> Should one of the High Contracting Parties become the object of belligerent action by a third Power, the other High Contracting Party shall in </a:t>
            </a:r>
            <a:r>
              <a:rPr lang="en-GB" sz="2400" dirty="0">
                <a:solidFill>
                  <a:srgbClr val="FF0000"/>
                </a:solidFill>
              </a:rPr>
              <a:t>no manner lend its support to this third Power. </a:t>
            </a:r>
          </a:p>
          <a:p>
            <a:pPr algn="just" eaLnBrk="1" hangingPunct="1">
              <a:lnSpc>
                <a:spcPct val="80000"/>
              </a:lnSpc>
              <a:buFont typeface="Wingdings" panose="05000000000000000000" pitchFamily="2" charset="2"/>
              <a:buNone/>
              <a:defRPr/>
            </a:pPr>
            <a:r>
              <a:rPr lang="en-GB" sz="2400" b="1" dirty="0">
                <a:solidFill>
                  <a:srgbClr val="FF0000"/>
                </a:solidFill>
              </a:rPr>
              <a:t>	</a:t>
            </a:r>
          </a:p>
          <a:p>
            <a:pPr algn="just" eaLnBrk="1" hangingPunct="1">
              <a:lnSpc>
                <a:spcPct val="80000"/>
              </a:lnSpc>
              <a:buFont typeface="Wingdings" panose="05000000000000000000" pitchFamily="2" charset="2"/>
              <a:buNone/>
              <a:defRPr/>
            </a:pPr>
            <a:r>
              <a:rPr lang="en-GB" sz="2400" b="1" dirty="0"/>
              <a:t>Secret Additional Protocol:</a:t>
            </a:r>
            <a:r>
              <a:rPr lang="en-GB" sz="2400" dirty="0"/>
              <a:t> </a:t>
            </a:r>
          </a:p>
          <a:p>
            <a:pPr algn="just" eaLnBrk="1" hangingPunct="1">
              <a:lnSpc>
                <a:spcPct val="80000"/>
              </a:lnSpc>
              <a:defRPr/>
            </a:pPr>
            <a:r>
              <a:rPr lang="en-GB" sz="2400" b="1" dirty="0"/>
              <a:t>Article I.</a:t>
            </a:r>
            <a:r>
              <a:rPr lang="en-GB" sz="2400" dirty="0"/>
              <a:t> In the event of a territorial and political rearrangement in the areas belonging to the Baltic States (Finland, Estonia, Latvia, Lithuania), the northern boundary of Lithuania shall represent the boundary of the spheres of influence of Germany and U.S.S.R. </a:t>
            </a:r>
          </a:p>
          <a:p>
            <a:pPr algn="just" eaLnBrk="1" hangingPunct="1">
              <a:lnSpc>
                <a:spcPct val="80000"/>
              </a:lnSpc>
              <a:defRPr/>
            </a:pPr>
            <a:r>
              <a:rPr lang="en-GB" sz="2400" b="1" dirty="0"/>
              <a:t>Article II.</a:t>
            </a:r>
            <a:r>
              <a:rPr lang="en-GB" sz="2400" dirty="0"/>
              <a:t> In the event of a territorial and political rearrangement of the areas belonging to the Polish state, the spheres of influence of Germany and the U.S.S.R. shall be bounded approximately by the line of the rivers </a:t>
            </a:r>
            <a:r>
              <a:rPr lang="en-GB" sz="2400" dirty="0" err="1"/>
              <a:t>Narev</a:t>
            </a:r>
            <a:r>
              <a:rPr lang="en-GB" sz="2400" dirty="0"/>
              <a:t>, Vistula and San. </a:t>
            </a:r>
          </a:p>
          <a:p>
            <a:pPr algn="just" eaLnBrk="1" hangingPunct="1">
              <a:lnSpc>
                <a:spcPct val="80000"/>
              </a:lnSpc>
              <a:defRPr/>
            </a:pPr>
            <a:r>
              <a:rPr lang="en-GB" sz="2400" b="1" dirty="0"/>
              <a:t>Article III.</a:t>
            </a:r>
            <a:r>
              <a:rPr lang="en-GB" sz="2400" dirty="0"/>
              <a:t> With regard to </a:t>
            </a:r>
            <a:r>
              <a:rPr lang="en-GB" sz="2400" dirty="0" err="1"/>
              <a:t>Southeastern</a:t>
            </a:r>
            <a:r>
              <a:rPr lang="en-GB" sz="2400" dirty="0"/>
              <a:t> Europe attention is called by the Soviet aside to its interest in Bessarabia. The German side declares its complete political disinterestedness in these areas. </a:t>
            </a:r>
          </a:p>
          <a:p>
            <a:pPr eaLnBrk="1" hangingPunct="1">
              <a:lnSpc>
                <a:spcPct val="80000"/>
              </a:lnSpc>
              <a:defRPr/>
            </a:pPr>
            <a:r>
              <a:rPr lang="en-GB" sz="2400" b="1" dirty="0"/>
              <a:t>Article IV.</a:t>
            </a:r>
            <a:r>
              <a:rPr lang="en-GB" sz="2400" dirty="0"/>
              <a:t> This protocol shall be treated by both parties as strictly secret. </a:t>
            </a:r>
            <a:br>
              <a:rPr lang="en-GB" sz="2400" dirty="0"/>
            </a:br>
            <a:endParaRPr lang="en-GB" sz="2400" dirty="0"/>
          </a:p>
          <a:p>
            <a:pPr eaLnBrk="1" hangingPunct="1">
              <a:lnSpc>
                <a:spcPct val="80000"/>
              </a:lnSpc>
              <a:defRPr/>
            </a:pPr>
            <a:endParaRPr lang="en-GB" sz="1100" dirty="0"/>
          </a:p>
        </p:txBody>
      </p:sp>
    </p:spTree>
    <p:extLst>
      <p:ext uri="{BB962C8B-B14F-4D97-AF65-F5344CB8AC3E}">
        <p14:creationId xmlns:p14="http://schemas.microsoft.com/office/powerpoint/2010/main" val="386207827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File:Ribbentrop-Molotov.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68" y="1922918"/>
            <a:ext cx="5964782" cy="42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838200" y="215224"/>
            <a:ext cx="10515600" cy="1325563"/>
          </a:xfrm>
        </p:spPr>
        <p:txBody>
          <a:bodyPr>
            <a:normAutofit/>
          </a:bodyPr>
          <a:lstStyle/>
          <a:p>
            <a:r>
              <a:rPr lang="en-US" altLang="en-US" sz="4000" dirty="0"/>
              <a:t>Limits of International Cooperation: </a:t>
            </a:r>
            <a:br>
              <a:rPr lang="en-US" altLang="en-US" sz="4000" dirty="0"/>
            </a:br>
            <a:r>
              <a:rPr lang="en-GB" sz="4000" dirty="0"/>
              <a:t>Nazi-Soviet Pact, 23 August 1939</a:t>
            </a:r>
            <a:endParaRPr lang="en-US" sz="4000" dirty="0"/>
          </a:p>
        </p:txBody>
      </p:sp>
      <p:pic>
        <p:nvPicPr>
          <p:cNvPr id="4" name="Picture 3">
            <a:extLst>
              <a:ext uri="{FF2B5EF4-FFF2-40B4-BE49-F238E27FC236}">
                <a16:creationId xmlns:a16="http://schemas.microsoft.com/office/drawing/2014/main" id="{E7444C58-7C89-4063-BE38-EB9AC5F46F38}"/>
              </a:ext>
            </a:extLst>
          </p:cNvPr>
          <p:cNvPicPr>
            <a:picLocks noChangeAspect="1"/>
          </p:cNvPicPr>
          <p:nvPr/>
        </p:nvPicPr>
        <p:blipFill>
          <a:blip r:embed="rId4"/>
          <a:stretch>
            <a:fillRect/>
          </a:stretch>
        </p:blipFill>
        <p:spPr>
          <a:xfrm>
            <a:off x="6768123" y="1800949"/>
            <a:ext cx="5067532" cy="4287222"/>
          </a:xfrm>
          <a:prstGeom prst="rect">
            <a:avLst/>
          </a:prstGeom>
        </p:spPr>
      </p:pic>
      <p:sp>
        <p:nvSpPr>
          <p:cNvPr id="3" name="TextBox 2">
            <a:extLst>
              <a:ext uri="{FF2B5EF4-FFF2-40B4-BE49-F238E27FC236}">
                <a16:creationId xmlns:a16="http://schemas.microsoft.com/office/drawing/2014/main" id="{7052792E-C430-48B1-9403-2074ABF0DCEC}"/>
              </a:ext>
            </a:extLst>
          </p:cNvPr>
          <p:cNvSpPr txBox="1"/>
          <p:nvPr/>
        </p:nvSpPr>
        <p:spPr>
          <a:xfrm>
            <a:off x="6839294" y="6181111"/>
            <a:ext cx="4925189" cy="923330"/>
          </a:xfrm>
          <a:prstGeom prst="rect">
            <a:avLst/>
          </a:prstGeom>
          <a:noFill/>
        </p:spPr>
        <p:txBody>
          <a:bodyPr wrap="square" rtlCol="0">
            <a:spAutoFit/>
          </a:bodyPr>
          <a:lstStyle/>
          <a:p>
            <a:pPr algn="ctr" eaLnBrk="1" hangingPunct="1">
              <a:spcBef>
                <a:spcPct val="0"/>
              </a:spcBef>
              <a:buClrTx/>
              <a:buSzTx/>
              <a:buFontTx/>
              <a:buNone/>
            </a:pPr>
            <a:r>
              <a:rPr lang="en-GB" altLang="en-US" sz="1800" dirty="0">
                <a:latin typeface="+mj-lt"/>
              </a:rPr>
              <a:t>“Rendezvous”, by David Low, </a:t>
            </a:r>
            <a:r>
              <a:rPr lang="en-GB" altLang="en-US" sz="1800" i="1" dirty="0">
                <a:latin typeface="+mj-lt"/>
              </a:rPr>
              <a:t>The Evening</a:t>
            </a:r>
          </a:p>
          <a:p>
            <a:pPr algn="ctr" eaLnBrk="1" hangingPunct="1">
              <a:spcBef>
                <a:spcPct val="0"/>
              </a:spcBef>
              <a:buClrTx/>
              <a:buSzTx/>
              <a:buFontTx/>
              <a:buNone/>
            </a:pPr>
            <a:r>
              <a:rPr lang="en-GB" altLang="en-US" sz="1800" i="1" dirty="0">
                <a:latin typeface="+mj-lt"/>
              </a:rPr>
              <a:t>Standard</a:t>
            </a:r>
            <a:r>
              <a:rPr lang="en-GB" altLang="en-US" sz="1800" dirty="0">
                <a:latin typeface="+mj-lt"/>
              </a:rPr>
              <a:t>, 20 September 1939</a:t>
            </a:r>
          </a:p>
          <a:p>
            <a:endParaRPr lang="en-US" dirty="0"/>
          </a:p>
        </p:txBody>
      </p:sp>
    </p:spTree>
    <p:extLst>
      <p:ext uri="{BB962C8B-B14F-4D97-AF65-F5344CB8AC3E}">
        <p14:creationId xmlns:p14="http://schemas.microsoft.com/office/powerpoint/2010/main" val="1157904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7A6C22-3153-46A7-8BB5-40FB7FF62D89}"/>
              </a:ext>
            </a:extLst>
          </p:cNvPr>
          <p:cNvSpPr>
            <a:spLocks noGrp="1"/>
          </p:cNvSpPr>
          <p:nvPr>
            <p:ph type="title"/>
          </p:nvPr>
        </p:nvSpPr>
        <p:spPr>
          <a:xfrm>
            <a:off x="366010" y="318354"/>
            <a:ext cx="10515600" cy="1325563"/>
          </a:xfrm>
        </p:spPr>
        <p:txBody>
          <a:bodyPr>
            <a:normAutofit/>
          </a:bodyPr>
          <a:lstStyle/>
          <a:p>
            <a:r>
              <a:rPr lang="en-US" altLang="en-US" sz="4000" dirty="0"/>
              <a:t>Limits of International Cooperation: </a:t>
            </a:r>
            <a:br>
              <a:rPr lang="en-US" altLang="en-US" sz="4000" dirty="0"/>
            </a:br>
            <a:r>
              <a:rPr lang="en-US" altLang="en-US" sz="4000" dirty="0" smtClean="0"/>
              <a:t>Poland</a:t>
            </a:r>
            <a:endParaRPr lang="en-US" sz="4000" dirty="0"/>
          </a:p>
        </p:txBody>
      </p:sp>
      <p:pic>
        <p:nvPicPr>
          <p:cNvPr id="4" name="Content Placeholder 3">
            <a:extLst>
              <a:ext uri="{FF2B5EF4-FFF2-40B4-BE49-F238E27FC236}">
                <a16:creationId xmlns:a16="http://schemas.microsoft.com/office/drawing/2014/main" id="{CC837AA4-D883-49F7-8871-81EF0E3CF1C6}"/>
              </a:ext>
            </a:extLst>
          </p:cNvPr>
          <p:cNvPicPr>
            <a:picLocks noGrp="1" noChangeAspect="1"/>
          </p:cNvPicPr>
          <p:nvPr>
            <p:ph sz="half" idx="1"/>
          </p:nvPr>
        </p:nvPicPr>
        <p:blipFill>
          <a:blip r:embed="rId2"/>
          <a:stretch>
            <a:fillRect/>
          </a:stretch>
        </p:blipFill>
        <p:spPr>
          <a:xfrm>
            <a:off x="8104393" y="285994"/>
            <a:ext cx="3634314" cy="2350190"/>
          </a:xfrm>
          <a:prstGeom prst="rect">
            <a:avLst/>
          </a:prstGeom>
        </p:spPr>
      </p:pic>
      <p:sp>
        <p:nvSpPr>
          <p:cNvPr id="8" name="Content Placeholder 7">
            <a:extLst>
              <a:ext uri="{FF2B5EF4-FFF2-40B4-BE49-F238E27FC236}">
                <a16:creationId xmlns:a16="http://schemas.microsoft.com/office/drawing/2014/main" id="{9FA5CE8B-5408-413C-A584-98089AED9F8F}"/>
              </a:ext>
            </a:extLst>
          </p:cNvPr>
          <p:cNvSpPr>
            <a:spLocks noGrp="1"/>
          </p:cNvSpPr>
          <p:nvPr>
            <p:ph sz="half" idx="2"/>
          </p:nvPr>
        </p:nvSpPr>
        <p:spPr>
          <a:xfrm>
            <a:off x="302846" y="2103218"/>
            <a:ext cx="6043245" cy="4351338"/>
          </a:xfrm>
        </p:spPr>
        <p:txBody>
          <a:bodyPr/>
          <a:lstStyle/>
          <a:p>
            <a:pPr>
              <a:lnSpc>
                <a:spcPct val="80000"/>
              </a:lnSpc>
            </a:pPr>
            <a:r>
              <a:rPr lang="en-US" altLang="en-US" sz="2800" dirty="0">
                <a:cs typeface="Times New Roman" panose="02020603050405020304" pitchFamily="18" charset="0"/>
              </a:rPr>
              <a:t>Spring 1939, Hitler demanded Polish port city of Danzig (Gdansk)</a:t>
            </a:r>
          </a:p>
          <a:p>
            <a:r>
              <a:rPr lang="en-US" altLang="en-US" sz="2800" b="1" dirty="0"/>
              <a:t>Germany invaded Poland</a:t>
            </a:r>
            <a:r>
              <a:rPr lang="en-US" altLang="en-US" sz="2800" dirty="0"/>
              <a:t>, Sep 1, 1939; beginning of WWII in Europe</a:t>
            </a:r>
          </a:p>
          <a:p>
            <a:r>
              <a:rPr lang="en-US" altLang="en-US" sz="2800" dirty="0"/>
              <a:t>Sep 3, Britain &amp; France declare war on Germany</a:t>
            </a:r>
          </a:p>
          <a:p>
            <a:endParaRPr lang="en-US" dirty="0"/>
          </a:p>
        </p:txBody>
      </p:sp>
      <p:pic>
        <p:nvPicPr>
          <p:cNvPr id="5" name="Picture 4">
            <a:extLst>
              <a:ext uri="{FF2B5EF4-FFF2-40B4-BE49-F238E27FC236}">
                <a16:creationId xmlns:a16="http://schemas.microsoft.com/office/drawing/2014/main" id="{AD8D27C5-A267-4D0A-A3A9-54AC6D08A42B}"/>
              </a:ext>
            </a:extLst>
          </p:cNvPr>
          <p:cNvPicPr>
            <a:picLocks noChangeAspect="1"/>
          </p:cNvPicPr>
          <p:nvPr/>
        </p:nvPicPr>
        <p:blipFill>
          <a:blip r:embed="rId3"/>
          <a:stretch>
            <a:fillRect/>
          </a:stretch>
        </p:blipFill>
        <p:spPr>
          <a:xfrm>
            <a:off x="6843010" y="2926251"/>
            <a:ext cx="4831220" cy="3815565"/>
          </a:xfrm>
          <a:prstGeom prst="rect">
            <a:avLst/>
          </a:prstGeom>
        </p:spPr>
      </p:pic>
    </p:spTree>
    <p:extLst>
      <p:ext uri="{BB962C8B-B14F-4D97-AF65-F5344CB8AC3E}">
        <p14:creationId xmlns:p14="http://schemas.microsoft.com/office/powerpoint/2010/main" val="3839785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dirty="0"/>
              <a:t>American Insularity </a:t>
            </a:r>
          </a:p>
        </p:txBody>
      </p:sp>
      <p:sp>
        <p:nvSpPr>
          <p:cNvPr id="4099" name="Rectangle 3"/>
          <p:cNvSpPr>
            <a:spLocks noGrp="1" noChangeArrowheads="1"/>
          </p:cNvSpPr>
          <p:nvPr>
            <p:ph type="body" idx="1"/>
          </p:nvPr>
        </p:nvSpPr>
        <p:spPr>
          <a:xfrm>
            <a:off x="598515" y="1560022"/>
            <a:ext cx="11131287" cy="4668391"/>
          </a:xfrm>
        </p:spPr>
        <p:txBody>
          <a:bodyPr>
            <a:noAutofit/>
          </a:bodyPr>
          <a:lstStyle/>
          <a:p>
            <a:pPr eaLnBrk="1" hangingPunct="1">
              <a:lnSpc>
                <a:spcPct val="80000"/>
              </a:lnSpc>
            </a:pPr>
            <a:r>
              <a:rPr lang="en-US" altLang="en-US" sz="2400" dirty="0"/>
              <a:t>1934 - </a:t>
            </a:r>
            <a:r>
              <a:rPr lang="en-US" altLang="en-US" sz="2400" b="1" dirty="0"/>
              <a:t>Nye Committee </a:t>
            </a:r>
            <a:r>
              <a:rPr lang="en-US" altLang="en-US" sz="2400" dirty="0"/>
              <a:t>- investigated armament sales and manufacture during WWI, revealing huge profits made by American financiers and munitions manufacturers. </a:t>
            </a:r>
          </a:p>
          <a:p>
            <a:pPr eaLnBrk="1" hangingPunct="1">
              <a:lnSpc>
                <a:spcPct val="80000"/>
              </a:lnSpc>
            </a:pPr>
            <a:r>
              <a:rPr lang="en-US" altLang="en-US" sz="2400" dirty="0"/>
              <a:t>1934 - </a:t>
            </a:r>
            <a:r>
              <a:rPr lang="en-US" altLang="en-US" sz="2400" b="1" dirty="0"/>
              <a:t>Johnson Debt Default Act </a:t>
            </a:r>
            <a:r>
              <a:rPr lang="en-US" altLang="en-US" sz="2400" dirty="0"/>
              <a:t>- Banned loans to foreign governments in default to the US on their WWI debts (Finland was the only nation not in default).</a:t>
            </a:r>
          </a:p>
          <a:p>
            <a:pPr>
              <a:lnSpc>
                <a:spcPct val="80000"/>
              </a:lnSpc>
            </a:pPr>
            <a:r>
              <a:rPr lang="en-US" altLang="en-US" sz="2400" dirty="0"/>
              <a:t>1935 - </a:t>
            </a:r>
            <a:r>
              <a:rPr lang="en-US" altLang="en-US" sz="2400" b="1" dirty="0"/>
              <a:t>Ludlow Amendment </a:t>
            </a:r>
            <a:r>
              <a:rPr lang="en-US" altLang="en-US" sz="2400" dirty="0"/>
              <a:t>- high point of isolationist sentiment. If passed, the US Congress could not have declared war without a nationwide public referendum, unless the US or one of its possessions were directly attacked. Defeated 202-200.</a:t>
            </a:r>
          </a:p>
          <a:p>
            <a:pPr>
              <a:lnSpc>
                <a:spcPct val="80000"/>
              </a:lnSpc>
            </a:pPr>
            <a:r>
              <a:rPr lang="en-US" altLang="en-US" sz="2400" dirty="0"/>
              <a:t>1937  - </a:t>
            </a:r>
            <a:r>
              <a:rPr lang="en-US" altLang="en-US" sz="2400" b="1" dirty="0"/>
              <a:t>Quarantine Speech </a:t>
            </a:r>
            <a:r>
              <a:rPr lang="en-US" altLang="en-US" sz="2400" dirty="0"/>
              <a:t>- "When an epidemic of physical disease starts to spread, the community approves and joins in a quarantine of the patients in order to protect the health of the community against the spread of the disease.“ FDR moved ahead of public opinion. </a:t>
            </a:r>
          </a:p>
          <a:p>
            <a:pPr>
              <a:lnSpc>
                <a:spcPct val="80000"/>
              </a:lnSpc>
            </a:pPr>
            <a:r>
              <a:rPr lang="en-US" altLang="en-US" sz="2400" dirty="0"/>
              <a:t>1937 – </a:t>
            </a:r>
            <a:r>
              <a:rPr lang="en-US" altLang="en-US" sz="2400" b="1" dirty="0"/>
              <a:t>Cash &amp; Carry </a:t>
            </a:r>
            <a:r>
              <a:rPr lang="en-US" altLang="en-US" sz="2400" dirty="0"/>
              <a:t/>
            </a:r>
            <a:br>
              <a:rPr lang="en-US" altLang="en-US" sz="2400" dirty="0"/>
            </a:br>
            <a:r>
              <a:rPr lang="en-US" altLang="en-US" sz="2400" dirty="0"/>
              <a:t/>
            </a:r>
            <a:br>
              <a:rPr lang="en-US" altLang="en-US" sz="2400" dirty="0"/>
            </a:br>
            <a:endParaRPr lang="en-US" altLang="en-US" sz="2400" dirty="0"/>
          </a:p>
        </p:txBody>
      </p:sp>
    </p:spTree>
    <p:extLst>
      <p:ext uri="{BB962C8B-B14F-4D97-AF65-F5344CB8AC3E}">
        <p14:creationId xmlns:p14="http://schemas.microsoft.com/office/powerpoint/2010/main" val="3115501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a:t>American Insularity </a:t>
            </a:r>
          </a:p>
        </p:txBody>
      </p:sp>
      <p:sp>
        <p:nvSpPr>
          <p:cNvPr id="76803" name="Rectangle 3"/>
          <p:cNvSpPr>
            <a:spLocks noGrp="1" noChangeArrowheads="1"/>
          </p:cNvSpPr>
          <p:nvPr>
            <p:ph type="body" idx="1"/>
          </p:nvPr>
        </p:nvSpPr>
        <p:spPr>
          <a:xfrm>
            <a:off x="479685" y="1825625"/>
            <a:ext cx="11197653" cy="4762552"/>
          </a:xfrm>
        </p:spPr>
        <p:txBody>
          <a:bodyPr>
            <a:normAutofit/>
          </a:bodyPr>
          <a:lstStyle/>
          <a:p>
            <a:pPr>
              <a:lnSpc>
                <a:spcPct val="80000"/>
              </a:lnSpc>
              <a:defRPr/>
            </a:pPr>
            <a:r>
              <a:rPr lang="en-US" dirty="0"/>
              <a:t>September 1939 responding to invasion of Poland</a:t>
            </a:r>
          </a:p>
          <a:p>
            <a:pPr lvl="1">
              <a:lnSpc>
                <a:spcPct val="80000"/>
              </a:lnSpc>
              <a:defRPr/>
            </a:pPr>
            <a:r>
              <a:rPr lang="en-US" sz="2800" dirty="0"/>
              <a:t>During "fireside chat," FDR pledged neutrality, limited travel to Europe</a:t>
            </a:r>
          </a:p>
          <a:p>
            <a:pPr lvl="1">
              <a:lnSpc>
                <a:spcPct val="80000"/>
              </a:lnSpc>
              <a:defRPr/>
            </a:pPr>
            <a:r>
              <a:rPr lang="en-US" sz="2800" dirty="0"/>
              <a:t>Began neutrality patrol around the Western Hemisphere</a:t>
            </a:r>
          </a:p>
          <a:p>
            <a:pPr eaLnBrk="1" hangingPunct="1">
              <a:lnSpc>
                <a:spcPct val="80000"/>
              </a:lnSpc>
              <a:defRPr/>
            </a:pPr>
            <a:r>
              <a:rPr lang="en-US" dirty="0"/>
              <a:t>In 1940</a:t>
            </a:r>
          </a:p>
          <a:p>
            <a:pPr lvl="1">
              <a:lnSpc>
                <a:spcPct val="80000"/>
              </a:lnSpc>
              <a:defRPr/>
            </a:pPr>
            <a:r>
              <a:rPr lang="en-US" sz="2800" dirty="0" smtClean="0"/>
              <a:t>Germany </a:t>
            </a:r>
            <a:r>
              <a:rPr lang="en-US" sz="2800" dirty="0"/>
              <a:t>captured Norway, Denmark, Netherlands, Luxembourg, </a:t>
            </a:r>
            <a:r>
              <a:rPr lang="en-US" sz="2800" dirty="0" smtClean="0"/>
              <a:t>Belgium, France</a:t>
            </a:r>
            <a:endParaRPr lang="en-US" sz="2800" dirty="0"/>
          </a:p>
          <a:p>
            <a:pPr lvl="1">
              <a:lnSpc>
                <a:spcPct val="80000"/>
              </a:lnSpc>
              <a:defRPr/>
            </a:pPr>
            <a:r>
              <a:rPr lang="en-US" sz="2800" dirty="0"/>
              <a:t>Sept - Tripartite Pact - Germany, Italy and Japan </a:t>
            </a:r>
          </a:p>
          <a:p>
            <a:pPr lvl="1">
              <a:lnSpc>
                <a:spcPct val="80000"/>
              </a:lnSpc>
            </a:pPr>
            <a:r>
              <a:rPr lang="en-US" altLang="en-US" sz="2800" dirty="0"/>
              <a:t>Dec - </a:t>
            </a:r>
            <a:r>
              <a:rPr lang="en-US" altLang="en-US" sz="2800" b="1" dirty="0"/>
              <a:t>Lend-Lease Act</a:t>
            </a:r>
            <a:r>
              <a:rPr lang="en-US" altLang="en-US" sz="2800" dirty="0"/>
              <a:t>, garden hose analogy; $50.6 billion by war’s end</a:t>
            </a:r>
          </a:p>
          <a:p>
            <a:pPr>
              <a:lnSpc>
                <a:spcPct val="80000"/>
              </a:lnSpc>
            </a:pPr>
            <a:r>
              <a:rPr lang="de-DE" altLang="en-US" dirty="0" err="1"/>
              <a:t>Dec</a:t>
            </a:r>
            <a:r>
              <a:rPr lang="de-DE" altLang="en-US" dirty="0"/>
              <a:t> </a:t>
            </a:r>
            <a:r>
              <a:rPr lang="de-DE" altLang="en-US" dirty="0" smtClean="0"/>
              <a:t>1941 </a:t>
            </a:r>
            <a:r>
              <a:rPr lang="de-DE" altLang="en-US" dirty="0"/>
              <a:t>- Pearl Harbor </a:t>
            </a:r>
            <a:r>
              <a:rPr lang="de-DE" altLang="en-US" dirty="0" err="1"/>
              <a:t>attack</a:t>
            </a:r>
            <a:endParaRPr lang="en-US" altLang="en-US" dirty="0"/>
          </a:p>
          <a:p>
            <a:pPr eaLnBrk="1" hangingPunct="1">
              <a:lnSpc>
                <a:spcPct val="80000"/>
              </a:lnSpc>
              <a:defRPr/>
            </a:pPr>
            <a:endParaRPr lang="en-US" dirty="0"/>
          </a:p>
          <a:p>
            <a:pPr eaLnBrk="1" hangingPunct="1">
              <a:lnSpc>
                <a:spcPct val="80000"/>
              </a:lnSpc>
              <a:defRPr/>
            </a:pPr>
            <a:endParaRPr lang="en-US" dirty="0"/>
          </a:p>
        </p:txBody>
      </p:sp>
    </p:spTree>
    <p:extLst>
      <p:ext uri="{BB962C8B-B14F-4D97-AF65-F5344CB8AC3E}">
        <p14:creationId xmlns:p14="http://schemas.microsoft.com/office/powerpoint/2010/main" val="2217497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3E79-0EF7-46C1-A876-C0175E8DED7E}"/>
              </a:ext>
            </a:extLst>
          </p:cNvPr>
          <p:cNvSpPr>
            <a:spLocks noGrp="1"/>
          </p:cNvSpPr>
          <p:nvPr>
            <p:ph type="title"/>
          </p:nvPr>
        </p:nvSpPr>
        <p:spPr/>
        <p:txBody>
          <a:bodyPr/>
          <a:lstStyle/>
          <a:p>
            <a:r>
              <a:rPr lang="en-US" altLang="en-US" dirty="0"/>
              <a:t>American Insularity </a:t>
            </a:r>
            <a:endParaRPr lang="en-US" dirty="0"/>
          </a:p>
        </p:txBody>
      </p:sp>
      <p:pic>
        <p:nvPicPr>
          <p:cNvPr id="4" name="Content Placeholder 3">
            <a:extLst>
              <a:ext uri="{FF2B5EF4-FFF2-40B4-BE49-F238E27FC236}">
                <a16:creationId xmlns:a16="http://schemas.microsoft.com/office/drawing/2014/main" id="{4217EB16-EC01-4097-B6F0-571E06C1F9F7}"/>
              </a:ext>
            </a:extLst>
          </p:cNvPr>
          <p:cNvPicPr>
            <a:picLocks noGrp="1" noChangeAspect="1"/>
          </p:cNvPicPr>
          <p:nvPr>
            <p:ph idx="1"/>
          </p:nvPr>
        </p:nvPicPr>
        <p:blipFill>
          <a:blip r:embed="rId2"/>
          <a:stretch>
            <a:fillRect/>
          </a:stretch>
        </p:blipFill>
        <p:spPr>
          <a:xfrm>
            <a:off x="1241870" y="1487487"/>
            <a:ext cx="4069039" cy="5204585"/>
          </a:xfrm>
          <a:prstGeom prst="rect">
            <a:avLst/>
          </a:prstGeom>
        </p:spPr>
      </p:pic>
      <p:pic>
        <p:nvPicPr>
          <p:cNvPr id="3" name="Picture 2">
            <a:extLst>
              <a:ext uri="{FF2B5EF4-FFF2-40B4-BE49-F238E27FC236}">
                <a16:creationId xmlns:a16="http://schemas.microsoft.com/office/drawing/2014/main" id="{E2139273-4A02-497A-B4C9-A104A331BCB8}"/>
              </a:ext>
            </a:extLst>
          </p:cNvPr>
          <p:cNvPicPr>
            <a:picLocks noChangeAspect="1"/>
          </p:cNvPicPr>
          <p:nvPr/>
        </p:nvPicPr>
        <p:blipFill>
          <a:blip r:embed="rId3"/>
          <a:stretch>
            <a:fillRect/>
          </a:stretch>
        </p:blipFill>
        <p:spPr>
          <a:xfrm>
            <a:off x="6881093" y="1487487"/>
            <a:ext cx="3879834" cy="5163279"/>
          </a:xfrm>
          <a:prstGeom prst="rect">
            <a:avLst/>
          </a:prstGeom>
        </p:spPr>
      </p:pic>
    </p:spTree>
    <p:extLst>
      <p:ext uri="{BB962C8B-B14F-4D97-AF65-F5344CB8AC3E}">
        <p14:creationId xmlns:p14="http://schemas.microsoft.com/office/powerpoint/2010/main" val="278772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a:t>Lecture</a:t>
            </a:r>
            <a:r>
              <a:rPr lang="de-DE" dirty="0"/>
              <a:t> Outline</a:t>
            </a:r>
            <a:endParaRPr lang="en-US" dirty="0"/>
          </a:p>
        </p:txBody>
      </p:sp>
      <p:sp>
        <p:nvSpPr>
          <p:cNvPr id="3" name="Inhaltsplatzhalter 2"/>
          <p:cNvSpPr>
            <a:spLocks noGrp="1"/>
          </p:cNvSpPr>
          <p:nvPr>
            <p:ph sz="half" idx="1"/>
          </p:nvPr>
        </p:nvSpPr>
        <p:spPr/>
        <p:txBody>
          <a:bodyPr>
            <a:normAutofit/>
          </a:bodyPr>
          <a:lstStyle/>
          <a:p>
            <a:pPr>
              <a:spcBef>
                <a:spcPts val="0"/>
              </a:spcBef>
              <a:defRPr/>
            </a:pPr>
            <a:r>
              <a:rPr lang="en-US" sz="3200" dirty="0"/>
              <a:t>MAIN Causes of WWI </a:t>
            </a:r>
            <a:r>
              <a:rPr lang="en-US" sz="3200" dirty="0" err="1"/>
              <a:t>Redux</a:t>
            </a:r>
            <a:endParaRPr lang="en-US" sz="3200" dirty="0"/>
          </a:p>
          <a:p>
            <a:pPr>
              <a:spcBef>
                <a:spcPts val="0"/>
              </a:spcBef>
              <a:defRPr/>
            </a:pPr>
            <a:r>
              <a:rPr lang="en-US" sz="3200" dirty="0"/>
              <a:t>Limits of International Cooperation </a:t>
            </a:r>
          </a:p>
          <a:p>
            <a:pPr>
              <a:spcBef>
                <a:spcPts val="0"/>
              </a:spcBef>
              <a:defRPr/>
            </a:pPr>
            <a:r>
              <a:rPr lang="en-US" altLang="en-US" sz="3200" dirty="0"/>
              <a:t>American Insularity</a:t>
            </a:r>
          </a:p>
          <a:p>
            <a:pPr>
              <a:spcBef>
                <a:spcPts val="0"/>
              </a:spcBef>
              <a:defRPr/>
            </a:pPr>
            <a:r>
              <a:rPr lang="en-US" sz="3200" dirty="0"/>
              <a:t>Two Decades of Disorder</a:t>
            </a:r>
          </a:p>
          <a:p>
            <a:pPr>
              <a:spcBef>
                <a:spcPts val="0"/>
              </a:spcBef>
              <a:defRPr/>
            </a:pPr>
            <a:r>
              <a:rPr lang="de-DE" sz="3200" dirty="0"/>
              <a:t>Lies and Propaganda</a:t>
            </a:r>
          </a:p>
          <a:p>
            <a:pPr>
              <a:spcBef>
                <a:spcPts val="0"/>
              </a:spcBef>
              <a:defRPr/>
            </a:pPr>
            <a:r>
              <a:rPr lang="en-US" sz="3200" dirty="0"/>
              <a:t>Hitler, His Henchmen, Nazis, </a:t>
            </a:r>
            <a:r>
              <a:rPr lang="de-DE" sz="3200" i="1" dirty="0"/>
              <a:t>und das deutsche Volk</a:t>
            </a:r>
            <a:endParaRPr lang="en-US" sz="3200" i="1" dirty="0"/>
          </a:p>
          <a:p>
            <a:pPr>
              <a:defRPr/>
            </a:pPr>
            <a:endParaRPr lang="en-US" sz="3200" dirty="0"/>
          </a:p>
        </p:txBody>
      </p:sp>
      <p:sp>
        <p:nvSpPr>
          <p:cNvPr id="5" name="Inhaltsplatzhalter 4"/>
          <p:cNvSpPr>
            <a:spLocks noGrp="1"/>
          </p:cNvSpPr>
          <p:nvPr>
            <p:ph sz="half" idx="2"/>
          </p:nvPr>
        </p:nvSpPr>
        <p:spPr/>
        <p:txBody>
          <a:bodyPr/>
          <a:lstStyle/>
          <a:p>
            <a:pPr marL="857250" lvl="1" indent="-457200">
              <a:spcBef>
                <a:spcPts val="0"/>
              </a:spcBef>
              <a:defRPr/>
            </a:pPr>
            <a:endParaRPr lang="en-US" sz="1200" dirty="0"/>
          </a:p>
          <a:p>
            <a:pPr marL="857250" lvl="1" indent="-457200">
              <a:spcBef>
                <a:spcPts val="0"/>
              </a:spcBef>
              <a:defRPr/>
            </a:pPr>
            <a:endParaRPr lang="en-US" sz="1200" dirty="0"/>
          </a:p>
          <a:p>
            <a:endParaRPr lang="en-US" dirty="0"/>
          </a:p>
        </p:txBody>
      </p:sp>
      <p:sp>
        <p:nvSpPr>
          <p:cNvPr id="6" name="TextBox 5">
            <a:extLst>
              <a:ext uri="{FF2B5EF4-FFF2-40B4-BE49-F238E27FC236}">
                <a16:creationId xmlns:a16="http://schemas.microsoft.com/office/drawing/2014/main" id="{4ADA1DDE-6735-40F2-9E2C-103C062FC042}"/>
              </a:ext>
            </a:extLst>
          </p:cNvPr>
          <p:cNvSpPr txBox="1"/>
          <p:nvPr/>
        </p:nvSpPr>
        <p:spPr>
          <a:xfrm>
            <a:off x="6172200" y="1652648"/>
            <a:ext cx="5351488" cy="3724096"/>
          </a:xfrm>
          <a:prstGeom prst="rect">
            <a:avLst/>
          </a:prstGeom>
          <a:noFill/>
        </p:spPr>
        <p:txBody>
          <a:bodyPr wrap="square" rtlCol="0">
            <a:spAutoFit/>
          </a:bodyPr>
          <a:lstStyle/>
          <a:p>
            <a:r>
              <a:rPr lang="en-US" sz="3200" dirty="0"/>
              <a:t>My lecture offers a narrative. Consider how you would rank order the causes of WWII: </a:t>
            </a:r>
          </a:p>
          <a:p>
            <a:pPr marL="285750" indent="-285750">
              <a:buFont typeface="Arial" panose="020B0604020202020204" pitchFamily="34" charset="0"/>
              <a:buChar char="•"/>
            </a:pPr>
            <a:r>
              <a:rPr lang="en-US" sz="2800" dirty="0"/>
              <a:t>From least to most important</a:t>
            </a:r>
          </a:p>
          <a:p>
            <a:pPr marL="285750" indent="-285750">
              <a:buFont typeface="Arial" panose="020B0604020202020204" pitchFamily="34" charset="0"/>
              <a:buChar char="•"/>
            </a:pPr>
            <a:r>
              <a:rPr lang="en-US" sz="2800" dirty="0"/>
              <a:t>From least to most preventable or rectifiable</a:t>
            </a:r>
          </a:p>
          <a:p>
            <a:pPr marL="285750" indent="-285750">
              <a:buFont typeface="Arial" panose="020B0604020202020204" pitchFamily="34" charset="0"/>
              <a:buChar char="•"/>
            </a:pPr>
            <a:r>
              <a:rPr lang="en-US" sz="2800" dirty="0"/>
              <a:t>From least to most visible at the time</a:t>
            </a:r>
          </a:p>
        </p:txBody>
      </p:sp>
    </p:spTree>
    <p:extLst>
      <p:ext uri="{BB962C8B-B14F-4D97-AF65-F5344CB8AC3E}">
        <p14:creationId xmlns:p14="http://schemas.microsoft.com/office/powerpoint/2010/main" val="1443601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53F29798-D584-4792-9B62-3F5F5C36D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6" name="Picture 6" descr="Map of Europe 1914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543169" y="1771161"/>
            <a:ext cx="4699000" cy="4445000"/>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90" name="Picture 10" descr="Map of Europe 1919"/>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88260" y="1771161"/>
            <a:ext cx="5054600" cy="4445000"/>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091" name="Rectangle 11"/>
          <p:cNvSpPr>
            <a:spLocks noGrp="1" noChangeArrowheads="1"/>
          </p:cNvSpPr>
          <p:nvPr>
            <p:ph type="title"/>
          </p:nvPr>
        </p:nvSpPr>
        <p:spPr>
          <a:xfrm>
            <a:off x="838200" y="562271"/>
            <a:ext cx="10515600" cy="1128417"/>
          </a:xfrm>
        </p:spPr>
        <p:txBody>
          <a:bodyPr anchor="ctr">
            <a:noAutofit/>
          </a:bodyPr>
          <a:lstStyle/>
          <a:p>
            <a:r>
              <a:rPr lang="en-US" dirty="0"/>
              <a:t>Decades of Disorder: Nations and Boundaries</a:t>
            </a:r>
          </a:p>
        </p:txBody>
      </p:sp>
    </p:spTree>
    <p:extLst>
      <p:ext uri="{BB962C8B-B14F-4D97-AF65-F5344CB8AC3E}">
        <p14:creationId xmlns:p14="http://schemas.microsoft.com/office/powerpoint/2010/main" val="246965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4033-B445-487A-8AF3-D7C9470DC9C0}"/>
              </a:ext>
            </a:extLst>
          </p:cNvPr>
          <p:cNvSpPr>
            <a:spLocks noGrp="1"/>
          </p:cNvSpPr>
          <p:nvPr>
            <p:ph type="title"/>
          </p:nvPr>
        </p:nvSpPr>
        <p:spPr/>
        <p:txBody>
          <a:bodyPr/>
          <a:lstStyle/>
          <a:p>
            <a:r>
              <a:rPr lang="en-US" dirty="0"/>
              <a:t>Decades of Disorder</a:t>
            </a:r>
          </a:p>
        </p:txBody>
      </p:sp>
      <p:sp>
        <p:nvSpPr>
          <p:cNvPr id="3" name="Content Placeholder 2">
            <a:extLst>
              <a:ext uri="{FF2B5EF4-FFF2-40B4-BE49-F238E27FC236}">
                <a16:creationId xmlns:a16="http://schemas.microsoft.com/office/drawing/2014/main" id="{ACAF2A65-54B5-4E9E-B3B1-DADE2E5E9819}"/>
              </a:ext>
            </a:extLst>
          </p:cNvPr>
          <p:cNvSpPr>
            <a:spLocks noGrp="1"/>
          </p:cNvSpPr>
          <p:nvPr>
            <p:ph sz="half" idx="1"/>
          </p:nvPr>
        </p:nvSpPr>
        <p:spPr>
          <a:xfrm>
            <a:off x="338207" y="1813018"/>
            <a:ext cx="5181600" cy="4351338"/>
          </a:xfrm>
        </p:spPr>
        <p:txBody>
          <a:bodyPr>
            <a:normAutofit/>
          </a:bodyPr>
          <a:lstStyle/>
          <a:p>
            <a:pPr>
              <a:spcBef>
                <a:spcPts val="0"/>
              </a:spcBef>
              <a:defRPr/>
            </a:pPr>
            <a:r>
              <a:rPr lang="de-DE" dirty="0"/>
              <a:t>Ideological tensions</a:t>
            </a:r>
          </a:p>
          <a:p>
            <a:pPr>
              <a:spcBef>
                <a:spcPts val="0"/>
              </a:spcBef>
              <a:defRPr/>
            </a:pPr>
            <a:r>
              <a:rPr lang="de-DE" dirty="0"/>
              <a:t>Revolutions &amp; Civil Wars: Russia, Germany, Italy, Hungary, Spain, Greece, Egypt...</a:t>
            </a:r>
          </a:p>
          <a:p>
            <a:pPr marL="0" indent="0">
              <a:buNone/>
            </a:pPr>
            <a:endParaRPr lang="en-US" sz="2400" dirty="0"/>
          </a:p>
        </p:txBody>
      </p:sp>
      <p:pic>
        <p:nvPicPr>
          <p:cNvPr id="5" name="Content Placeholder 4">
            <a:extLst>
              <a:ext uri="{FF2B5EF4-FFF2-40B4-BE49-F238E27FC236}">
                <a16:creationId xmlns:a16="http://schemas.microsoft.com/office/drawing/2014/main" id="{9FE7D281-8521-4FF7-91DF-8C8E738EF289}"/>
              </a:ext>
            </a:extLst>
          </p:cNvPr>
          <p:cNvPicPr>
            <a:picLocks noGrp="1" noChangeAspect="1"/>
          </p:cNvPicPr>
          <p:nvPr>
            <p:ph sz="half" idx="2"/>
          </p:nvPr>
        </p:nvPicPr>
        <p:blipFill rotWithShape="1">
          <a:blip r:embed="rId2"/>
          <a:srcRect b="10290"/>
          <a:stretch/>
        </p:blipFill>
        <p:spPr>
          <a:xfrm>
            <a:off x="5299022" y="3396949"/>
            <a:ext cx="4362138" cy="3461051"/>
          </a:xfrm>
          <a:prstGeom prst="rect">
            <a:avLst/>
          </a:prstGeom>
        </p:spPr>
      </p:pic>
      <p:pic>
        <p:nvPicPr>
          <p:cNvPr id="8" name="Picture 7">
            <a:extLst>
              <a:ext uri="{FF2B5EF4-FFF2-40B4-BE49-F238E27FC236}">
                <a16:creationId xmlns:a16="http://schemas.microsoft.com/office/drawing/2014/main" id="{79DAF050-3909-47E4-BD1A-3BB39E46FB44}"/>
              </a:ext>
            </a:extLst>
          </p:cNvPr>
          <p:cNvPicPr>
            <a:picLocks noChangeAspect="1"/>
          </p:cNvPicPr>
          <p:nvPr/>
        </p:nvPicPr>
        <p:blipFill>
          <a:blip r:embed="rId3"/>
          <a:stretch>
            <a:fillRect/>
          </a:stretch>
        </p:blipFill>
        <p:spPr>
          <a:xfrm>
            <a:off x="7420131" y="72349"/>
            <a:ext cx="4611044" cy="3481338"/>
          </a:xfrm>
          <a:prstGeom prst="rect">
            <a:avLst/>
          </a:prstGeom>
        </p:spPr>
      </p:pic>
    </p:spTree>
    <p:extLst>
      <p:ext uri="{BB962C8B-B14F-4D97-AF65-F5344CB8AC3E}">
        <p14:creationId xmlns:p14="http://schemas.microsoft.com/office/powerpoint/2010/main" val="1003663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04733" y="1843790"/>
          <a:ext cx="11519940" cy="4347146"/>
        </p:xfrm>
        <a:graphic>
          <a:graphicData uri="http://schemas.openxmlformats.org/drawingml/2006/table">
            <a:tbl>
              <a:tblPr>
                <a:tableStyleId>{2D5ABB26-0587-4C30-8999-92F81FD0307C}</a:tableStyleId>
              </a:tblPr>
              <a:tblGrid>
                <a:gridCol w="2879985">
                  <a:extLst>
                    <a:ext uri="{9D8B030D-6E8A-4147-A177-3AD203B41FA5}">
                      <a16:colId xmlns:a16="http://schemas.microsoft.com/office/drawing/2014/main" val="20000"/>
                    </a:ext>
                  </a:extLst>
                </a:gridCol>
                <a:gridCol w="2879985">
                  <a:extLst>
                    <a:ext uri="{9D8B030D-6E8A-4147-A177-3AD203B41FA5}">
                      <a16:colId xmlns:a16="http://schemas.microsoft.com/office/drawing/2014/main" val="20001"/>
                    </a:ext>
                  </a:extLst>
                </a:gridCol>
                <a:gridCol w="2879985">
                  <a:extLst>
                    <a:ext uri="{9D8B030D-6E8A-4147-A177-3AD203B41FA5}">
                      <a16:colId xmlns:a16="http://schemas.microsoft.com/office/drawing/2014/main" val="20002"/>
                    </a:ext>
                  </a:extLst>
                </a:gridCol>
                <a:gridCol w="2879985">
                  <a:extLst>
                    <a:ext uri="{9D8B030D-6E8A-4147-A177-3AD203B41FA5}">
                      <a16:colId xmlns:a16="http://schemas.microsoft.com/office/drawing/2014/main" val="20003"/>
                    </a:ext>
                  </a:extLst>
                </a:gridCol>
              </a:tblGrid>
              <a:tr h="1402305">
                <a:tc>
                  <a:txBody>
                    <a:bodyPr/>
                    <a:lstStyle/>
                    <a:p>
                      <a:pPr algn="ctr"/>
                      <a:endParaRPr lang="en-US" sz="2800" b="1" dirty="0">
                        <a:solidFill>
                          <a:srgbClr val="7030A0"/>
                        </a:solidFill>
                      </a:endParaRPr>
                    </a:p>
                  </a:txBody>
                  <a:tcPr marT="45730" marB="45730" anchor="ctr"/>
                </a:tc>
                <a:tc>
                  <a:txBody>
                    <a:bodyPr/>
                    <a:lstStyle/>
                    <a:p>
                      <a:pPr algn="ctr"/>
                      <a:r>
                        <a:rPr lang="en-US" sz="2800" b="1" dirty="0">
                          <a:solidFill>
                            <a:srgbClr val="FF0000"/>
                          </a:solidFill>
                        </a:rPr>
                        <a:t>German</a:t>
                      </a:r>
                      <a:br>
                        <a:rPr lang="en-US" sz="2800" b="1" dirty="0">
                          <a:solidFill>
                            <a:srgbClr val="FF0000"/>
                          </a:solidFill>
                        </a:rPr>
                      </a:br>
                      <a:r>
                        <a:rPr lang="en-US" sz="2800" b="1" dirty="0">
                          <a:solidFill>
                            <a:srgbClr val="FF0000"/>
                          </a:solidFill>
                        </a:rPr>
                        <a:t>gold marks</a:t>
                      </a:r>
                      <a:br>
                        <a:rPr lang="en-US" sz="2800" b="1" dirty="0">
                          <a:solidFill>
                            <a:srgbClr val="FF0000"/>
                          </a:solidFill>
                        </a:rPr>
                      </a:br>
                      <a:r>
                        <a:rPr lang="en-US" sz="2800" b="1" dirty="0">
                          <a:solidFill>
                            <a:srgbClr val="FF0000"/>
                          </a:solidFill>
                        </a:rPr>
                        <a:t>(billions)</a:t>
                      </a:r>
                    </a:p>
                  </a:txBody>
                  <a:tcPr marT="45730" marB="45730" anchor="ctr"/>
                </a:tc>
                <a:tc>
                  <a:txBody>
                    <a:bodyPr/>
                    <a:lstStyle/>
                    <a:p>
                      <a:pPr algn="ctr"/>
                      <a:r>
                        <a:rPr lang="en-US" sz="2800" b="1" dirty="0">
                          <a:solidFill>
                            <a:srgbClr val="FF0000"/>
                          </a:solidFill>
                        </a:rPr>
                        <a:t>Gold standard</a:t>
                      </a:r>
                      <a:br>
                        <a:rPr lang="en-US" sz="2800" b="1" dirty="0">
                          <a:solidFill>
                            <a:srgbClr val="FF0000"/>
                          </a:solidFill>
                        </a:rPr>
                      </a:br>
                      <a:r>
                        <a:rPr lang="en-US" sz="2800" b="1" dirty="0">
                          <a:solidFill>
                            <a:srgbClr val="FF0000"/>
                          </a:solidFill>
                        </a:rPr>
                        <a:t>U.S. dollars</a:t>
                      </a:r>
                      <a:br>
                        <a:rPr lang="en-US" sz="2800" b="1" dirty="0">
                          <a:solidFill>
                            <a:srgbClr val="FF0000"/>
                          </a:solidFill>
                        </a:rPr>
                      </a:br>
                      <a:r>
                        <a:rPr lang="en-US" sz="2800" b="1" dirty="0">
                          <a:solidFill>
                            <a:srgbClr val="FF0000"/>
                          </a:solidFill>
                        </a:rPr>
                        <a:t>(billions)</a:t>
                      </a:r>
                    </a:p>
                  </a:txBody>
                  <a:tcPr marT="45730" marB="45730" anchor="ctr"/>
                </a:tc>
                <a:tc>
                  <a:txBody>
                    <a:bodyPr/>
                    <a:lstStyle/>
                    <a:p>
                      <a:pPr algn="ctr"/>
                      <a:r>
                        <a:rPr lang="en-US" sz="2800" b="1" dirty="0">
                          <a:solidFill>
                            <a:srgbClr val="FF0000"/>
                          </a:solidFill>
                        </a:rPr>
                        <a:t>2013 US$</a:t>
                      </a:r>
                      <a:br>
                        <a:rPr lang="en-US" sz="2800" b="1" dirty="0">
                          <a:solidFill>
                            <a:srgbClr val="FF0000"/>
                          </a:solidFill>
                        </a:rPr>
                      </a:br>
                      <a:r>
                        <a:rPr lang="en-US" sz="2800" b="1" dirty="0">
                          <a:solidFill>
                            <a:srgbClr val="FF0000"/>
                          </a:solidFill>
                        </a:rPr>
                        <a:t>(billions)</a:t>
                      </a:r>
                    </a:p>
                  </a:txBody>
                  <a:tcPr marT="45730" marB="45730" anchor="ctr"/>
                </a:tc>
                <a:extLst>
                  <a:ext uri="{0D108BD9-81ED-4DB2-BD59-A6C34878D82A}">
                    <a16:rowId xmlns:a16="http://schemas.microsoft.com/office/drawing/2014/main" val="10000"/>
                  </a:ext>
                </a:extLst>
              </a:tr>
              <a:tr h="1402305">
                <a:tc>
                  <a:txBody>
                    <a:bodyPr/>
                    <a:lstStyle/>
                    <a:p>
                      <a:pPr algn="ctr"/>
                      <a:r>
                        <a:rPr lang="en-US" sz="2800" b="1" dirty="0">
                          <a:solidFill>
                            <a:srgbClr val="7030A0"/>
                          </a:solidFill>
                        </a:rPr>
                        <a:t>Inter-Allied Reparations Commission, 1921</a:t>
                      </a:r>
                    </a:p>
                  </a:txBody>
                  <a:tcPr marT="45730" marB="45730" anchor="ctr"/>
                </a:tc>
                <a:tc>
                  <a:txBody>
                    <a:bodyPr/>
                    <a:lstStyle/>
                    <a:p>
                      <a:pPr algn="ctr"/>
                      <a:r>
                        <a:rPr lang="en-US" sz="2800" b="1" dirty="0"/>
                        <a:t>269</a:t>
                      </a:r>
                    </a:p>
                  </a:txBody>
                  <a:tcPr marT="45730" marB="45730" anchor="ctr"/>
                </a:tc>
                <a:tc>
                  <a:txBody>
                    <a:bodyPr/>
                    <a:lstStyle/>
                    <a:p>
                      <a:pPr algn="ctr"/>
                      <a:r>
                        <a:rPr lang="en-US" sz="2800" b="1" dirty="0"/>
                        <a:t>64.0</a:t>
                      </a:r>
                    </a:p>
                  </a:txBody>
                  <a:tcPr marT="45730" marB="45730" anchor="ctr"/>
                </a:tc>
                <a:tc>
                  <a:txBody>
                    <a:bodyPr/>
                    <a:lstStyle/>
                    <a:p>
                      <a:pPr algn="ctr"/>
                      <a:r>
                        <a:rPr lang="en-US" sz="2800" b="1" dirty="0"/>
                        <a:t>834</a:t>
                      </a:r>
                    </a:p>
                  </a:txBody>
                  <a:tcPr marT="45730" marB="45730" anchor="ctr"/>
                </a:tc>
                <a:extLst>
                  <a:ext uri="{0D108BD9-81ED-4DB2-BD59-A6C34878D82A}">
                    <a16:rowId xmlns:a16="http://schemas.microsoft.com/office/drawing/2014/main" val="10001"/>
                  </a:ext>
                </a:extLst>
              </a:tr>
              <a:tr h="560923">
                <a:tc>
                  <a:txBody>
                    <a:bodyPr/>
                    <a:lstStyle/>
                    <a:p>
                      <a:pPr algn="ctr"/>
                      <a:r>
                        <a:rPr lang="en-US" sz="2800" b="1" dirty="0">
                          <a:solidFill>
                            <a:srgbClr val="7030A0"/>
                          </a:solidFill>
                        </a:rPr>
                        <a:t>Young Plan, 1929</a:t>
                      </a:r>
                    </a:p>
                  </a:txBody>
                  <a:tcPr marT="45730" marB="45730" anchor="ctr"/>
                </a:tc>
                <a:tc>
                  <a:txBody>
                    <a:bodyPr/>
                    <a:lstStyle/>
                    <a:p>
                      <a:pPr algn="ctr"/>
                      <a:r>
                        <a:rPr lang="en-US" sz="2800" b="1"/>
                        <a:t>112</a:t>
                      </a:r>
                    </a:p>
                  </a:txBody>
                  <a:tcPr marT="45730" marB="45730" anchor="ctr"/>
                </a:tc>
                <a:tc>
                  <a:txBody>
                    <a:bodyPr/>
                    <a:lstStyle/>
                    <a:p>
                      <a:pPr algn="ctr"/>
                      <a:r>
                        <a:rPr lang="en-US" sz="2800" b="1"/>
                        <a:t>26.6</a:t>
                      </a:r>
                    </a:p>
                  </a:txBody>
                  <a:tcPr marT="45730" marB="45730" anchor="ctr"/>
                </a:tc>
                <a:tc>
                  <a:txBody>
                    <a:bodyPr/>
                    <a:lstStyle/>
                    <a:p>
                      <a:pPr algn="ctr"/>
                      <a:r>
                        <a:rPr lang="en-US" sz="2800" b="1"/>
                        <a:t>360</a:t>
                      </a:r>
                    </a:p>
                  </a:txBody>
                  <a:tcPr marT="45730" marB="45730" anchor="ctr"/>
                </a:tc>
                <a:extLst>
                  <a:ext uri="{0D108BD9-81ED-4DB2-BD59-A6C34878D82A}">
                    <a16:rowId xmlns:a16="http://schemas.microsoft.com/office/drawing/2014/main" val="10002"/>
                  </a:ext>
                </a:extLst>
              </a:tr>
              <a:tr h="981613">
                <a:tc>
                  <a:txBody>
                    <a:bodyPr/>
                    <a:lstStyle/>
                    <a:p>
                      <a:pPr algn="ctr"/>
                      <a:r>
                        <a:rPr lang="en-US" sz="2800" b="1" dirty="0">
                          <a:solidFill>
                            <a:srgbClr val="7030A0"/>
                          </a:solidFill>
                        </a:rPr>
                        <a:t>Lausanne Conference, 1932</a:t>
                      </a:r>
                    </a:p>
                  </a:txBody>
                  <a:tcPr marT="45730" marB="45730" anchor="ctr"/>
                </a:tc>
                <a:tc>
                  <a:txBody>
                    <a:bodyPr/>
                    <a:lstStyle/>
                    <a:p>
                      <a:pPr algn="ctr"/>
                      <a:r>
                        <a:rPr lang="en-US" sz="2800" b="1" dirty="0"/>
                        <a:t> 20</a:t>
                      </a:r>
                    </a:p>
                  </a:txBody>
                  <a:tcPr marT="45730" marB="45730" anchor="ctr"/>
                </a:tc>
                <a:tc>
                  <a:txBody>
                    <a:bodyPr/>
                    <a:lstStyle/>
                    <a:p>
                      <a:pPr algn="ctr"/>
                      <a:r>
                        <a:rPr lang="en-US" sz="2800" b="1"/>
                        <a:t> 4.8</a:t>
                      </a:r>
                    </a:p>
                  </a:txBody>
                  <a:tcPr marT="45730" marB="45730" anchor="ctr"/>
                </a:tc>
                <a:tc>
                  <a:txBody>
                    <a:bodyPr/>
                    <a:lstStyle/>
                    <a:p>
                      <a:pPr algn="ctr"/>
                      <a:r>
                        <a:rPr lang="en-US" sz="2800" b="1" dirty="0"/>
                        <a:t> 86</a:t>
                      </a:r>
                    </a:p>
                  </a:txBody>
                  <a:tcPr marT="45730" marB="45730" anchor="ctr"/>
                </a:tc>
                <a:extLst>
                  <a:ext uri="{0D108BD9-81ED-4DB2-BD59-A6C34878D82A}">
                    <a16:rowId xmlns:a16="http://schemas.microsoft.com/office/drawing/2014/main" val="10003"/>
                  </a:ext>
                </a:extLst>
              </a:tr>
            </a:tbl>
          </a:graphicData>
        </a:graphic>
      </p:graphicFrame>
      <p:sp>
        <p:nvSpPr>
          <p:cNvPr id="2" name="Titel 1"/>
          <p:cNvSpPr>
            <a:spLocks noGrp="1"/>
          </p:cNvSpPr>
          <p:nvPr>
            <p:ph type="title"/>
          </p:nvPr>
        </p:nvSpPr>
        <p:spPr/>
        <p:txBody>
          <a:bodyPr/>
          <a:lstStyle/>
          <a:p>
            <a:r>
              <a:rPr lang="en-US" dirty="0"/>
              <a:t>Lies &amp; Propaganda: </a:t>
            </a:r>
            <a:r>
              <a:rPr lang="en-US" altLang="en-US" dirty="0"/>
              <a:t>Reparations Myths</a:t>
            </a:r>
            <a:endParaRPr lang="en-US" dirty="0"/>
          </a:p>
        </p:txBody>
      </p:sp>
    </p:spTree>
    <p:extLst>
      <p:ext uri="{BB962C8B-B14F-4D97-AF65-F5344CB8AC3E}">
        <p14:creationId xmlns:p14="http://schemas.microsoft.com/office/powerpoint/2010/main" val="385980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Lies &amp; Propaganda: </a:t>
            </a:r>
            <a:r>
              <a:rPr lang="en-US" altLang="en-US" dirty="0"/>
              <a:t>Reparations Myths</a:t>
            </a:r>
            <a:endParaRPr lang="de-DE" altLang="en-US" dirty="0"/>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64605" y="1566472"/>
            <a:ext cx="9862789" cy="5167859"/>
          </a:xfrm>
          <a:noFill/>
        </p:spPr>
      </p:pic>
    </p:spTree>
    <p:extLst>
      <p:ext uri="{BB962C8B-B14F-4D97-AF65-F5344CB8AC3E}">
        <p14:creationId xmlns:p14="http://schemas.microsoft.com/office/powerpoint/2010/main" val="27743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Lies &amp; Propaganda: </a:t>
            </a:r>
            <a:r>
              <a:rPr lang="en-US" altLang="en-US" dirty="0"/>
              <a:t>Reparations Myths</a:t>
            </a:r>
          </a:p>
        </p:txBody>
      </p:sp>
      <p:sp>
        <p:nvSpPr>
          <p:cNvPr id="22531" name="Rectangle 3"/>
          <p:cNvSpPr>
            <a:spLocks noGrp="1" noChangeArrowheads="1"/>
          </p:cNvSpPr>
          <p:nvPr>
            <p:ph type="body" idx="1"/>
          </p:nvPr>
        </p:nvSpPr>
        <p:spPr/>
        <p:txBody>
          <a:bodyPr/>
          <a:lstStyle/>
          <a:p>
            <a:pPr eaLnBrk="1" hangingPunct="1"/>
            <a:endParaRPr lang="de-DE" altLang="en-US" b="1"/>
          </a:p>
        </p:txBody>
      </p:sp>
      <p:pic>
        <p:nvPicPr>
          <p:cNvPr id="22532" name="Picture 5" descr="The International Financial System Under the Dawes Plan and the Young Plan, 1924-3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944" y="1521502"/>
            <a:ext cx="7480820" cy="513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55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2AAA-258F-4445-8651-AD23BDF23AC1}"/>
              </a:ext>
            </a:extLst>
          </p:cNvPr>
          <p:cNvSpPr>
            <a:spLocks noGrp="1"/>
          </p:cNvSpPr>
          <p:nvPr>
            <p:ph type="title"/>
          </p:nvPr>
        </p:nvSpPr>
        <p:spPr/>
        <p:txBody>
          <a:bodyPr/>
          <a:lstStyle/>
          <a:p>
            <a:r>
              <a:rPr lang="en-US" dirty="0"/>
              <a:t>Lies &amp; Propaganda </a:t>
            </a:r>
          </a:p>
        </p:txBody>
      </p:sp>
      <p:sp>
        <p:nvSpPr>
          <p:cNvPr id="3" name="Content Placeholder 2">
            <a:extLst>
              <a:ext uri="{FF2B5EF4-FFF2-40B4-BE49-F238E27FC236}">
                <a16:creationId xmlns:a16="http://schemas.microsoft.com/office/drawing/2014/main" id="{06175FB2-4536-40C3-B94D-FBED3075FCE9}"/>
              </a:ext>
            </a:extLst>
          </p:cNvPr>
          <p:cNvSpPr>
            <a:spLocks noGrp="1"/>
          </p:cNvSpPr>
          <p:nvPr>
            <p:ph sz="half" idx="1"/>
          </p:nvPr>
        </p:nvSpPr>
        <p:spPr/>
        <p:txBody>
          <a:bodyPr>
            <a:normAutofit/>
          </a:bodyPr>
          <a:lstStyle/>
          <a:p>
            <a:r>
              <a:rPr lang="en-US" dirty="0"/>
              <a:t>Stab in the Back Myth </a:t>
            </a:r>
          </a:p>
          <a:p>
            <a:r>
              <a:rPr lang="en-US" dirty="0"/>
              <a:t>Lebensraum; 1933 pop. 65 mil.</a:t>
            </a:r>
          </a:p>
          <a:p>
            <a:r>
              <a:rPr lang="en-US" dirty="0"/>
              <a:t>Enemies of the State</a:t>
            </a:r>
          </a:p>
          <a:p>
            <a:pPr lvl="1"/>
            <a:r>
              <a:rPr lang="en-US" dirty="0"/>
              <a:t>Jews</a:t>
            </a:r>
          </a:p>
          <a:p>
            <a:pPr lvl="1"/>
            <a:r>
              <a:rPr lang="en-US" dirty="0"/>
              <a:t>LGBTQ+</a:t>
            </a:r>
          </a:p>
          <a:p>
            <a:pPr lvl="1"/>
            <a:r>
              <a:rPr lang="en-US" dirty="0"/>
              <a:t>Roma</a:t>
            </a:r>
          </a:p>
          <a:p>
            <a:pPr lvl="1"/>
            <a:r>
              <a:rPr lang="en-US" dirty="0"/>
              <a:t>Slavs</a:t>
            </a:r>
          </a:p>
          <a:p>
            <a:pPr lvl="1"/>
            <a:r>
              <a:rPr lang="en-US" dirty="0" err="1"/>
              <a:t>Jehova’s</a:t>
            </a:r>
            <a:r>
              <a:rPr lang="en-US" dirty="0"/>
              <a:t> Witnesses</a:t>
            </a:r>
          </a:p>
          <a:p>
            <a:pPr lvl="1"/>
            <a:r>
              <a:rPr lang="en-US" dirty="0"/>
              <a:t>The deaf, the blind, the physically challenged </a:t>
            </a:r>
          </a:p>
        </p:txBody>
      </p:sp>
      <p:pic>
        <p:nvPicPr>
          <p:cNvPr id="1026" name="Picture 2" descr="Germany Shall Never Be Encircled.&quot; - Civilian Military Intelligence Group">
            <a:extLst>
              <a:ext uri="{FF2B5EF4-FFF2-40B4-BE49-F238E27FC236}">
                <a16:creationId xmlns:a16="http://schemas.microsoft.com/office/drawing/2014/main" id="{6620365F-4048-496C-A3F7-A81F35947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576" y="1510493"/>
            <a:ext cx="4542957" cy="498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06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Rot="1" noChangeArrowheads="1"/>
          </p:cNvSpPr>
          <p:nvPr>
            <p:ph type="title"/>
          </p:nvPr>
        </p:nvSpPr>
        <p:spPr/>
        <p:txBody>
          <a:bodyPr/>
          <a:lstStyle/>
          <a:p>
            <a:pPr eaLnBrk="1" hangingPunct="1">
              <a:defRPr/>
            </a:pPr>
            <a:r>
              <a:rPr lang="en-US" dirty="0"/>
              <a:t>Lies &amp; Propaganda: State as Cultural Hegemon</a:t>
            </a:r>
          </a:p>
        </p:txBody>
      </p:sp>
      <p:graphicFrame>
        <p:nvGraphicFramePr>
          <p:cNvPr id="2" name="Diagramm 1"/>
          <p:cNvGraphicFramePr/>
          <p:nvPr>
            <p:extLst>
              <p:ext uri="{D42A27DB-BD31-4B8C-83A1-F6EECF244321}">
                <p14:modId xmlns:p14="http://schemas.microsoft.com/office/powerpoint/2010/main" val="1368694895"/>
              </p:ext>
            </p:extLst>
          </p:nvPr>
        </p:nvGraphicFramePr>
        <p:xfrm>
          <a:off x="254832" y="1349115"/>
          <a:ext cx="11632367" cy="5326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065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2" name="Rectangle 4"/>
          <p:cNvSpPr>
            <a:spLocks noGrp="1" noRot="1" noChangeArrowheads="1"/>
          </p:cNvSpPr>
          <p:nvPr>
            <p:ph type="title"/>
          </p:nvPr>
        </p:nvSpPr>
        <p:spPr/>
        <p:txBody>
          <a:bodyPr/>
          <a:lstStyle/>
          <a:p>
            <a:pPr>
              <a:defRPr/>
            </a:pPr>
            <a:r>
              <a:rPr lang="en-US" dirty="0"/>
              <a:t>Lies &amp; Propaganda: Youth  </a:t>
            </a:r>
            <a:endParaRPr lang="en-GB" dirty="0"/>
          </a:p>
        </p:txBody>
      </p:sp>
      <p:sp>
        <p:nvSpPr>
          <p:cNvPr id="58374" name="Rectangle 6"/>
          <p:cNvSpPr>
            <a:spLocks noGrp="1" noChangeArrowheads="1"/>
          </p:cNvSpPr>
          <p:nvPr>
            <p:ph type="body" sz="half" idx="2"/>
          </p:nvPr>
        </p:nvSpPr>
        <p:spPr>
          <a:xfrm>
            <a:off x="7195278" y="1663907"/>
            <a:ext cx="4741797" cy="4826687"/>
          </a:xfrm>
        </p:spPr>
        <p:txBody>
          <a:bodyPr>
            <a:noAutofit/>
          </a:bodyPr>
          <a:lstStyle/>
          <a:p>
            <a:pPr eaLnBrk="1" hangingPunct="1">
              <a:defRPr/>
            </a:pPr>
            <a:r>
              <a:rPr lang="en-GB" sz="3200" dirty="0">
                <a:latin typeface="Arial" charset="0"/>
              </a:rPr>
              <a:t>Education </a:t>
            </a:r>
          </a:p>
          <a:p>
            <a:pPr lvl="1" eaLnBrk="1" hangingPunct="1">
              <a:defRPr/>
            </a:pPr>
            <a:r>
              <a:rPr lang="en-GB" sz="2800" dirty="0">
                <a:latin typeface="Arial" charset="0"/>
              </a:rPr>
              <a:t>Politically unreliable teachers fired </a:t>
            </a:r>
          </a:p>
          <a:p>
            <a:pPr lvl="1" eaLnBrk="1" hangingPunct="1">
              <a:defRPr/>
            </a:pPr>
            <a:r>
              <a:rPr lang="en-GB" sz="2800" dirty="0">
                <a:latin typeface="Arial" charset="0"/>
              </a:rPr>
              <a:t>Nazified curriculum </a:t>
            </a:r>
          </a:p>
          <a:p>
            <a:pPr eaLnBrk="1" hangingPunct="1">
              <a:defRPr/>
            </a:pPr>
            <a:r>
              <a:rPr lang="en-GB" sz="3200" dirty="0">
                <a:latin typeface="Arial" charset="0"/>
              </a:rPr>
              <a:t>Youth Organizations:</a:t>
            </a:r>
          </a:p>
          <a:p>
            <a:pPr lvl="1" eaLnBrk="1" hangingPunct="1">
              <a:defRPr/>
            </a:pPr>
            <a:r>
              <a:rPr lang="en-GB" sz="2800" i="1" dirty="0" err="1">
                <a:latin typeface="Arial" charset="0"/>
              </a:rPr>
              <a:t>Deutsches</a:t>
            </a:r>
            <a:r>
              <a:rPr lang="en-GB" sz="2800" i="1" dirty="0">
                <a:latin typeface="Arial" charset="0"/>
              </a:rPr>
              <a:t> </a:t>
            </a:r>
            <a:r>
              <a:rPr lang="en-GB" sz="2800" i="1" dirty="0" err="1">
                <a:latin typeface="Arial" charset="0"/>
              </a:rPr>
              <a:t>Jungvolk</a:t>
            </a:r>
            <a:r>
              <a:rPr lang="en-GB" sz="2800" dirty="0">
                <a:latin typeface="Arial" charset="0"/>
              </a:rPr>
              <a:t>&amp; </a:t>
            </a:r>
            <a:r>
              <a:rPr lang="en-GB" sz="2800" i="1" dirty="0">
                <a:latin typeface="Arial" charset="0"/>
              </a:rPr>
              <a:t>Hitler </a:t>
            </a:r>
            <a:r>
              <a:rPr lang="en-GB" sz="2800" i="1" dirty="0" err="1">
                <a:latin typeface="Arial" charset="0"/>
              </a:rPr>
              <a:t>Jugend</a:t>
            </a:r>
            <a:r>
              <a:rPr lang="en-GB" sz="2800" dirty="0">
                <a:latin typeface="Arial" charset="0"/>
              </a:rPr>
              <a:t>  for Boys</a:t>
            </a:r>
          </a:p>
          <a:p>
            <a:pPr lvl="1" eaLnBrk="1" hangingPunct="1">
              <a:defRPr/>
            </a:pPr>
            <a:r>
              <a:rPr lang="en-GB" sz="2800" i="1" dirty="0" err="1">
                <a:latin typeface="Arial" charset="0"/>
              </a:rPr>
              <a:t>Jungm</a:t>
            </a:r>
            <a:r>
              <a:rPr lang="en-US" sz="2800" i="1" dirty="0" err="1">
                <a:latin typeface="Arial" charset="0"/>
                <a:cs typeface="Arial" charset="0"/>
              </a:rPr>
              <a:t>ädelbund</a:t>
            </a:r>
            <a:r>
              <a:rPr lang="en-US" sz="2800" dirty="0">
                <a:latin typeface="Arial" charset="0"/>
                <a:cs typeface="Arial" charset="0"/>
              </a:rPr>
              <a:t> &amp; </a:t>
            </a:r>
            <a:r>
              <a:rPr lang="en-US" sz="2800" i="1" dirty="0">
                <a:latin typeface="Arial" charset="0"/>
                <a:cs typeface="Arial" charset="0"/>
              </a:rPr>
              <a:t>Bund </a:t>
            </a:r>
            <a:r>
              <a:rPr lang="en-US" sz="2800" i="1" dirty="0" err="1">
                <a:latin typeface="Arial" charset="0"/>
                <a:cs typeface="Arial" charset="0"/>
              </a:rPr>
              <a:t>Deutscher</a:t>
            </a:r>
            <a:r>
              <a:rPr lang="en-US" sz="2800" i="1" dirty="0">
                <a:latin typeface="Arial" charset="0"/>
                <a:cs typeface="Arial" charset="0"/>
              </a:rPr>
              <a:t> </a:t>
            </a:r>
            <a:r>
              <a:rPr lang="en-US" sz="2800" i="1" dirty="0" err="1">
                <a:latin typeface="Arial" charset="0"/>
                <a:cs typeface="Arial" charset="0"/>
              </a:rPr>
              <a:t>Mädel</a:t>
            </a:r>
            <a:r>
              <a:rPr lang="en-US" sz="2800" dirty="0">
                <a:latin typeface="Arial" charset="0"/>
                <a:cs typeface="Arial" charset="0"/>
              </a:rPr>
              <a:t> for Girls </a:t>
            </a:r>
          </a:p>
        </p:txBody>
      </p:sp>
      <p:pic>
        <p:nvPicPr>
          <p:cNvPr id="8196" name="Picture 9" descr="scan0005"/>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8025" t="41601"/>
          <a:stretch/>
        </p:blipFill>
        <p:spPr>
          <a:xfrm>
            <a:off x="3901938" y="1522941"/>
            <a:ext cx="3143438" cy="4620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11" descr="File:Hitler jugen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5" y="1600200"/>
            <a:ext cx="321177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15001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0" name="Rectangle 4"/>
          <p:cNvSpPr>
            <a:spLocks noGrp="1" noRot="1" noChangeArrowheads="1"/>
          </p:cNvSpPr>
          <p:nvPr>
            <p:ph type="title"/>
          </p:nvPr>
        </p:nvSpPr>
        <p:spPr/>
        <p:txBody>
          <a:bodyPr/>
          <a:lstStyle/>
          <a:p>
            <a:pPr>
              <a:defRPr/>
            </a:pPr>
            <a:r>
              <a:rPr lang="en-US" dirty="0"/>
              <a:t>Lies &amp; Propaganda: Broadcasting </a:t>
            </a:r>
            <a:endParaRPr lang="en-GB" dirty="0">
              <a:solidFill>
                <a:schemeClr val="hlink"/>
              </a:solidFill>
            </a:endParaRPr>
          </a:p>
        </p:txBody>
      </p:sp>
      <p:sp>
        <p:nvSpPr>
          <p:cNvPr id="45062" name="Rectangle 6"/>
          <p:cNvSpPr>
            <a:spLocks noGrp="1" noChangeArrowheads="1"/>
          </p:cNvSpPr>
          <p:nvPr>
            <p:ph type="body" sz="half" idx="2"/>
          </p:nvPr>
        </p:nvSpPr>
        <p:spPr>
          <a:xfrm>
            <a:off x="6026045" y="1843789"/>
            <a:ext cx="5645023" cy="4680835"/>
          </a:xfrm>
        </p:spPr>
        <p:txBody>
          <a:bodyPr>
            <a:normAutofit/>
          </a:bodyPr>
          <a:lstStyle/>
          <a:p>
            <a:pPr eaLnBrk="1" hangingPunct="1">
              <a:defRPr/>
            </a:pPr>
            <a:r>
              <a:rPr lang="en-GB" sz="3200" dirty="0" smtClean="0"/>
              <a:t>1932</a:t>
            </a:r>
            <a:r>
              <a:rPr lang="en-GB" sz="3200" dirty="0"/>
              <a:t>: 25% of German households owned a radio; 1939 70%</a:t>
            </a:r>
          </a:p>
          <a:p>
            <a:pPr>
              <a:lnSpc>
                <a:spcPct val="100000"/>
              </a:lnSpc>
              <a:defRPr/>
            </a:pPr>
            <a:r>
              <a:rPr lang="en-GB" sz="3200" dirty="0"/>
              <a:t>1933: Reich Radio Company </a:t>
            </a:r>
          </a:p>
          <a:p>
            <a:pPr>
              <a:lnSpc>
                <a:spcPct val="100000"/>
              </a:lnSpc>
              <a:defRPr/>
            </a:pPr>
            <a:r>
              <a:rPr lang="en-GB" sz="3200" i="1" dirty="0" err="1" smtClean="0"/>
              <a:t>Volksempfängear</a:t>
            </a:r>
            <a:r>
              <a:rPr lang="en-GB" sz="3200" dirty="0" smtClean="0"/>
              <a:t> </a:t>
            </a:r>
            <a:r>
              <a:rPr lang="en-GB" sz="3200" dirty="0"/>
              <a:t>(People’s Receiver</a:t>
            </a:r>
            <a:r>
              <a:rPr lang="en-GB" sz="3200" dirty="0" smtClean="0"/>
              <a:t>)</a:t>
            </a:r>
            <a:endParaRPr lang="en-GB" sz="3200" dirty="0"/>
          </a:p>
        </p:txBody>
      </p:sp>
      <p:pic>
        <p:nvPicPr>
          <p:cNvPr id="6" name="Content Placeholder 5">
            <a:extLst>
              <a:ext uri="{FF2B5EF4-FFF2-40B4-BE49-F238E27FC236}">
                <a16:creationId xmlns:a16="http://schemas.microsoft.com/office/drawing/2014/main" id="{AFE50F7C-CA4C-44EB-AF63-EBAA79A332DF}"/>
              </a:ext>
            </a:extLst>
          </p:cNvPr>
          <p:cNvPicPr>
            <a:picLocks noGrp="1" noChangeAspect="1"/>
          </p:cNvPicPr>
          <p:nvPr>
            <p:ph sz="half" idx="1"/>
          </p:nvPr>
        </p:nvPicPr>
        <p:blipFill rotWithShape="1">
          <a:blip r:embed="rId2"/>
          <a:srcRect l="2635" t="1573" r="2145" b="2478"/>
          <a:stretch/>
        </p:blipFill>
        <p:spPr>
          <a:xfrm>
            <a:off x="727023" y="1479211"/>
            <a:ext cx="4242216" cy="5104151"/>
          </a:xfrm>
          <a:prstGeom prst="rect">
            <a:avLst/>
          </a:prstGeom>
        </p:spPr>
      </p:pic>
    </p:spTree>
    <p:extLst>
      <p:ext uri="{BB962C8B-B14F-4D97-AF65-F5344CB8AC3E}">
        <p14:creationId xmlns:p14="http://schemas.microsoft.com/office/powerpoint/2010/main" val="332263635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8" name="Rectangle 4"/>
          <p:cNvSpPr>
            <a:spLocks noGrp="1" noRot="1" noChangeArrowheads="1"/>
          </p:cNvSpPr>
          <p:nvPr>
            <p:ph type="title"/>
          </p:nvPr>
        </p:nvSpPr>
        <p:spPr/>
        <p:txBody>
          <a:bodyPr/>
          <a:lstStyle/>
          <a:p>
            <a:pPr>
              <a:defRPr/>
            </a:pPr>
            <a:r>
              <a:rPr lang="en-US" dirty="0"/>
              <a:t>Lies &amp; Propaganda: The Press </a:t>
            </a:r>
            <a:endParaRPr lang="en-GB" dirty="0">
              <a:solidFill>
                <a:schemeClr val="hlink"/>
              </a:solidFill>
            </a:endParaRPr>
          </a:p>
        </p:txBody>
      </p:sp>
      <p:sp>
        <p:nvSpPr>
          <p:cNvPr id="47109" name="Rectangle 5"/>
          <p:cNvSpPr>
            <a:spLocks noGrp="1" noChangeArrowheads="1"/>
          </p:cNvSpPr>
          <p:nvPr>
            <p:ph sz="half" idx="1"/>
          </p:nvPr>
        </p:nvSpPr>
        <p:spPr/>
        <p:txBody>
          <a:bodyPr/>
          <a:lstStyle/>
          <a:p>
            <a:pPr marL="0" indent="0" eaLnBrk="1" hangingPunct="1">
              <a:lnSpc>
                <a:spcPct val="90000"/>
              </a:lnSpc>
              <a:buNone/>
              <a:defRPr/>
            </a:pPr>
            <a:endParaRPr lang="en-US" dirty="0"/>
          </a:p>
        </p:txBody>
      </p:sp>
      <p:sp>
        <p:nvSpPr>
          <p:cNvPr id="47110" name="Rectangle 6"/>
          <p:cNvSpPr>
            <a:spLocks noGrp="1" noChangeArrowheads="1"/>
          </p:cNvSpPr>
          <p:nvPr>
            <p:ph type="body" sz="half" idx="2"/>
          </p:nvPr>
        </p:nvSpPr>
        <p:spPr/>
        <p:txBody>
          <a:bodyPr>
            <a:noAutofit/>
          </a:bodyPr>
          <a:lstStyle/>
          <a:p>
            <a:pPr eaLnBrk="1" hangingPunct="1">
              <a:lnSpc>
                <a:spcPct val="90000"/>
              </a:lnSpc>
              <a:defRPr/>
            </a:pPr>
            <a:r>
              <a:rPr lang="en-GB" sz="2400" dirty="0">
                <a:latin typeface="Arial" charset="0"/>
              </a:rPr>
              <a:t>Germany had nearly 5,000 daily newspapers in 1933</a:t>
            </a:r>
          </a:p>
          <a:p>
            <a:pPr>
              <a:defRPr/>
            </a:pPr>
            <a:r>
              <a:rPr lang="en-GB" sz="2400" dirty="0">
                <a:latin typeface="Arial" charset="0"/>
              </a:rPr>
              <a:t>“Editor’s Law” (1933) made editors personally responsible for content</a:t>
            </a:r>
          </a:p>
          <a:p>
            <a:pPr eaLnBrk="1" hangingPunct="1">
              <a:lnSpc>
                <a:spcPct val="90000"/>
              </a:lnSpc>
              <a:defRPr/>
            </a:pPr>
            <a:r>
              <a:rPr lang="en-GB" sz="2400" i="1" dirty="0" err="1" smtClean="0">
                <a:latin typeface="Arial" charset="0"/>
              </a:rPr>
              <a:t>Eher</a:t>
            </a:r>
            <a:r>
              <a:rPr lang="en-GB" sz="2400" i="1" dirty="0" smtClean="0">
                <a:latin typeface="Arial" charset="0"/>
              </a:rPr>
              <a:t> </a:t>
            </a:r>
            <a:r>
              <a:rPr lang="en-GB" sz="2400" i="1" dirty="0">
                <a:latin typeface="Arial" charset="0"/>
              </a:rPr>
              <a:t>Verlag</a:t>
            </a:r>
            <a:r>
              <a:rPr lang="en-GB" sz="2400" dirty="0">
                <a:latin typeface="Arial" charset="0"/>
              </a:rPr>
              <a:t> (Nazi publisher</a:t>
            </a:r>
            <a:r>
              <a:rPr lang="en-GB" sz="2400" dirty="0" smtClean="0">
                <a:latin typeface="Arial" charset="0"/>
              </a:rPr>
              <a:t>) owned </a:t>
            </a:r>
            <a:r>
              <a:rPr lang="en-GB" sz="2400" dirty="0">
                <a:latin typeface="Arial" charset="0"/>
              </a:rPr>
              <a:t>2/3 of the German press by 1939</a:t>
            </a:r>
          </a:p>
          <a:p>
            <a:pPr eaLnBrk="1" hangingPunct="1">
              <a:lnSpc>
                <a:spcPct val="90000"/>
              </a:lnSpc>
              <a:defRPr/>
            </a:pPr>
            <a:r>
              <a:rPr lang="en-GB" sz="2400" dirty="0" smtClean="0">
                <a:latin typeface="Arial" charset="0"/>
              </a:rPr>
              <a:t>State news </a:t>
            </a:r>
            <a:r>
              <a:rPr lang="en-GB" sz="2400" dirty="0">
                <a:latin typeface="Arial" charset="0"/>
              </a:rPr>
              <a:t>agency, </a:t>
            </a:r>
            <a:r>
              <a:rPr lang="en-GB" sz="2400" dirty="0" smtClean="0">
                <a:latin typeface="Arial" charset="0"/>
              </a:rPr>
              <a:t>DNB</a:t>
            </a:r>
            <a:endParaRPr lang="en-GB" sz="2400" dirty="0">
              <a:latin typeface="Arial" charset="0"/>
            </a:endParaRPr>
          </a:p>
        </p:txBody>
      </p:sp>
      <p:pic>
        <p:nvPicPr>
          <p:cNvPr id="13317" name="Picture 8" descr="The Lounge at the German Press Club, Berlin, with a Portrait of Hitler on the Wall (1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14" y="1558926"/>
            <a:ext cx="41052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9"/>
          <p:cNvSpPr txBox="1">
            <a:spLocks noChangeArrowheads="1"/>
          </p:cNvSpPr>
          <p:nvPr/>
        </p:nvSpPr>
        <p:spPr bwMode="auto">
          <a:xfrm>
            <a:off x="276851" y="6208713"/>
            <a:ext cx="5486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GB" altLang="en-US" i="1" dirty="0">
                <a:latin typeface="+mn-lt"/>
              </a:rPr>
              <a:t>Lounge at the German press club in Berlin</a:t>
            </a:r>
          </a:p>
        </p:txBody>
      </p:sp>
    </p:spTree>
    <p:extLst>
      <p:ext uri="{BB962C8B-B14F-4D97-AF65-F5344CB8AC3E}">
        <p14:creationId xmlns:p14="http://schemas.microsoft.com/office/powerpoint/2010/main" val="20620735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dirty="0"/>
              <a:t>MAIN Causes of World War I </a:t>
            </a:r>
            <a:r>
              <a:rPr lang="en-US" dirty="0" err="1"/>
              <a:t>Redux</a:t>
            </a:r>
            <a:endParaRPr lang="en-US" dirty="0"/>
          </a:p>
        </p:txBody>
      </p:sp>
      <p:sp>
        <p:nvSpPr>
          <p:cNvPr id="88068" name="Rectangle 4"/>
          <p:cNvSpPr>
            <a:spLocks noGrp="1" noChangeArrowheads="1"/>
          </p:cNvSpPr>
          <p:nvPr>
            <p:ph sz="half" idx="1"/>
          </p:nvPr>
        </p:nvSpPr>
        <p:spPr>
          <a:xfrm>
            <a:off x="539646" y="1580149"/>
            <a:ext cx="5074169" cy="4912726"/>
          </a:xfrm>
        </p:spPr>
        <p:txBody>
          <a:bodyPr>
            <a:normAutofit/>
          </a:bodyPr>
          <a:lstStyle/>
          <a:p>
            <a:r>
              <a:rPr lang="en-US" sz="3600" dirty="0">
                <a:solidFill>
                  <a:srgbClr val="FF0000"/>
                </a:solidFill>
              </a:rPr>
              <a:t>M</a:t>
            </a:r>
            <a:r>
              <a:rPr lang="en-US" sz="3600" dirty="0"/>
              <a:t>ilitarism</a:t>
            </a:r>
          </a:p>
          <a:p>
            <a:r>
              <a:rPr lang="en-US" sz="3600" dirty="0">
                <a:solidFill>
                  <a:srgbClr val="FF0000"/>
                </a:solidFill>
              </a:rPr>
              <a:t>A</a:t>
            </a:r>
            <a:r>
              <a:rPr lang="en-US" sz="3600" dirty="0"/>
              <a:t>lliances</a:t>
            </a:r>
          </a:p>
          <a:p>
            <a:r>
              <a:rPr lang="en-US" sz="3600" dirty="0">
                <a:solidFill>
                  <a:srgbClr val="FF0000"/>
                </a:solidFill>
              </a:rPr>
              <a:t>I</a:t>
            </a:r>
            <a:r>
              <a:rPr lang="en-US" sz="3600" dirty="0"/>
              <a:t>mperialism</a:t>
            </a:r>
          </a:p>
          <a:p>
            <a:r>
              <a:rPr lang="en-US" sz="3600" dirty="0">
                <a:solidFill>
                  <a:srgbClr val="FF0000"/>
                </a:solidFill>
              </a:rPr>
              <a:t>N</a:t>
            </a:r>
            <a:r>
              <a:rPr lang="en-US" sz="3600" dirty="0"/>
              <a:t>ationalism</a:t>
            </a:r>
          </a:p>
          <a:p>
            <a:endParaRPr lang="en-US" sz="3600" dirty="0"/>
          </a:p>
          <a:p>
            <a:pPr marL="0" indent="0">
              <a:buNone/>
            </a:pPr>
            <a:r>
              <a:rPr lang="en-US" sz="3600" dirty="0"/>
              <a:t>…and Germany</a:t>
            </a:r>
          </a:p>
          <a:p>
            <a:endParaRPr lang="en-US" sz="3600" dirty="0"/>
          </a:p>
        </p:txBody>
      </p:sp>
      <p:sp>
        <p:nvSpPr>
          <p:cNvPr id="2" name="Content Placeholder 1"/>
          <p:cNvSpPr>
            <a:spLocks noGrp="1"/>
          </p:cNvSpPr>
          <p:nvPr>
            <p:ph sz="half" idx="2"/>
          </p:nvPr>
        </p:nvSpPr>
        <p:spPr>
          <a:xfrm>
            <a:off x="6172200" y="1600201"/>
            <a:ext cx="5181600" cy="4351338"/>
          </a:xfrm>
        </p:spPr>
        <p:txBody>
          <a:bodyPr>
            <a:normAutofit/>
          </a:bodyPr>
          <a:lstStyle/>
          <a:p>
            <a:r>
              <a:rPr lang="en-US" sz="4000" dirty="0"/>
              <a:t>Interwoven Causes: </a:t>
            </a:r>
          </a:p>
          <a:p>
            <a:pPr lvl="1"/>
            <a:r>
              <a:rPr lang="en-US" sz="3600" dirty="0"/>
              <a:t>M + N = I</a:t>
            </a:r>
          </a:p>
          <a:p>
            <a:pPr lvl="1"/>
            <a:r>
              <a:rPr lang="en-US" sz="3600" dirty="0"/>
              <a:t>M + I = A</a:t>
            </a:r>
          </a:p>
          <a:p>
            <a:pPr lvl="1"/>
            <a:r>
              <a:rPr lang="en-US" sz="3600" dirty="0"/>
              <a:t>N + I = M</a:t>
            </a:r>
          </a:p>
          <a:p>
            <a:endParaRPr lang="en-US" sz="4000" dirty="0"/>
          </a:p>
        </p:txBody>
      </p:sp>
    </p:spTree>
    <p:extLst>
      <p:ext uri="{BB962C8B-B14F-4D97-AF65-F5344CB8AC3E}">
        <p14:creationId xmlns:p14="http://schemas.microsoft.com/office/powerpoint/2010/main" val="357775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B1A0-ABC4-4DE7-9B26-2CE09FC71237}"/>
              </a:ext>
            </a:extLst>
          </p:cNvPr>
          <p:cNvSpPr>
            <a:spLocks noGrp="1"/>
          </p:cNvSpPr>
          <p:nvPr>
            <p:ph type="title"/>
          </p:nvPr>
        </p:nvSpPr>
        <p:spPr/>
        <p:txBody>
          <a:bodyPr/>
          <a:lstStyle/>
          <a:p>
            <a:r>
              <a:rPr lang="en-US" dirty="0"/>
              <a:t>Lies &amp; Propaganda: Book Burning &amp; Degenerate Art </a:t>
            </a:r>
          </a:p>
        </p:txBody>
      </p:sp>
      <p:pic>
        <p:nvPicPr>
          <p:cNvPr id="3" name="Picture 2">
            <a:extLst>
              <a:ext uri="{FF2B5EF4-FFF2-40B4-BE49-F238E27FC236}">
                <a16:creationId xmlns:a16="http://schemas.microsoft.com/office/drawing/2014/main" id="{ACDFF913-A5E1-4859-A38B-0DD51048A126}"/>
              </a:ext>
            </a:extLst>
          </p:cNvPr>
          <p:cNvPicPr>
            <a:picLocks noChangeAspect="1"/>
          </p:cNvPicPr>
          <p:nvPr/>
        </p:nvPicPr>
        <p:blipFill rotWithShape="1">
          <a:blip r:embed="rId2"/>
          <a:srcRect b="5158"/>
          <a:stretch/>
        </p:blipFill>
        <p:spPr>
          <a:xfrm>
            <a:off x="1953845" y="1762368"/>
            <a:ext cx="8867085" cy="4730507"/>
          </a:xfrm>
          <a:prstGeom prst="rect">
            <a:avLst/>
          </a:prstGeom>
        </p:spPr>
      </p:pic>
    </p:spTree>
    <p:extLst>
      <p:ext uri="{BB962C8B-B14F-4D97-AF65-F5344CB8AC3E}">
        <p14:creationId xmlns:p14="http://schemas.microsoft.com/office/powerpoint/2010/main" val="19986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5158-1CA0-4267-A60E-B14FA51D16C4}"/>
              </a:ext>
            </a:extLst>
          </p:cNvPr>
          <p:cNvSpPr>
            <a:spLocks noGrp="1"/>
          </p:cNvSpPr>
          <p:nvPr>
            <p:ph type="title"/>
          </p:nvPr>
        </p:nvSpPr>
        <p:spPr/>
        <p:txBody>
          <a:bodyPr>
            <a:normAutofit fontScale="90000"/>
          </a:bodyPr>
          <a:lstStyle/>
          <a:p>
            <a:pPr>
              <a:spcBef>
                <a:spcPts val="0"/>
              </a:spcBef>
              <a:defRPr/>
            </a:pPr>
            <a:r>
              <a:rPr lang="en-US" sz="4400" dirty="0"/>
              <a:t>Hitler, His Henchmen, Nazis, </a:t>
            </a:r>
            <a:r>
              <a:rPr lang="de-DE" sz="4400" i="1" dirty="0"/>
              <a:t>und das deutsche Volk</a:t>
            </a:r>
            <a:endParaRPr lang="en-US" sz="4400" i="1" dirty="0"/>
          </a:p>
        </p:txBody>
      </p:sp>
      <p:pic>
        <p:nvPicPr>
          <p:cNvPr id="5" name="Content Placeholder 4">
            <a:extLst>
              <a:ext uri="{FF2B5EF4-FFF2-40B4-BE49-F238E27FC236}">
                <a16:creationId xmlns:a16="http://schemas.microsoft.com/office/drawing/2014/main" id="{7E0ABE8A-42A2-45E3-A0D6-C994B79AB8C2}"/>
              </a:ext>
            </a:extLst>
          </p:cNvPr>
          <p:cNvPicPr>
            <a:picLocks noGrp="1" noChangeAspect="1"/>
          </p:cNvPicPr>
          <p:nvPr>
            <p:ph sz="half" idx="1"/>
          </p:nvPr>
        </p:nvPicPr>
        <p:blipFill>
          <a:blip r:embed="rId2"/>
          <a:stretch>
            <a:fillRect/>
          </a:stretch>
        </p:blipFill>
        <p:spPr>
          <a:xfrm>
            <a:off x="2460883" y="1417638"/>
            <a:ext cx="7198533" cy="5165724"/>
          </a:xfrm>
          <a:prstGeom prst="rect">
            <a:avLst/>
          </a:prstGeom>
        </p:spPr>
      </p:pic>
    </p:spTree>
    <p:extLst>
      <p:ext uri="{BB962C8B-B14F-4D97-AF65-F5344CB8AC3E}">
        <p14:creationId xmlns:p14="http://schemas.microsoft.com/office/powerpoint/2010/main" val="283959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547140" y="260351"/>
            <a:ext cx="11107712" cy="936625"/>
          </a:xfrm>
        </p:spPr>
        <p:txBody>
          <a:bodyPr/>
          <a:lstStyle/>
          <a:p>
            <a:pPr eaLnBrk="1" hangingPunct="1">
              <a:defRPr/>
            </a:pPr>
            <a:r>
              <a:rPr lang="en-GB" sz="3600" b="1" dirty="0"/>
              <a:t>Timeline: The Road to WWII</a:t>
            </a:r>
          </a:p>
        </p:txBody>
      </p:sp>
      <p:graphicFrame>
        <p:nvGraphicFramePr>
          <p:cNvPr id="8243" name="Group 51"/>
          <p:cNvGraphicFramePr>
            <a:graphicFrameLocks noGrp="1"/>
          </p:cNvGraphicFramePr>
          <p:nvPr>
            <p:ph idx="1"/>
            <p:extLst>
              <p:ext uri="{D42A27DB-BD31-4B8C-83A1-F6EECF244321}">
                <p14:modId xmlns:p14="http://schemas.microsoft.com/office/powerpoint/2010/main" val="98196394"/>
              </p:ext>
            </p:extLst>
          </p:nvPr>
        </p:nvGraphicFramePr>
        <p:xfrm>
          <a:off x="547140" y="1412874"/>
          <a:ext cx="11325069" cy="5140685"/>
        </p:xfrm>
        <a:graphic>
          <a:graphicData uri="http://schemas.openxmlformats.org/drawingml/2006/table">
            <a:tbl>
              <a:tblPr/>
              <a:tblGrid>
                <a:gridCol w="1506512">
                  <a:extLst>
                    <a:ext uri="{9D8B030D-6E8A-4147-A177-3AD203B41FA5}">
                      <a16:colId xmlns:a16="http://schemas.microsoft.com/office/drawing/2014/main" val="20000"/>
                    </a:ext>
                  </a:extLst>
                </a:gridCol>
                <a:gridCol w="9818557">
                  <a:extLst>
                    <a:ext uri="{9D8B030D-6E8A-4147-A177-3AD203B41FA5}">
                      <a16:colId xmlns:a16="http://schemas.microsoft.com/office/drawing/2014/main" val="20001"/>
                    </a:ext>
                  </a:extLst>
                </a:gridCol>
              </a:tblGrid>
              <a:tr h="41705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Oct. 1933</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Germany leaves League of Nations and Disarmament Conference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77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Jan. 1934</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Non-Aggression Pact with Poland</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1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Jan. 1935</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Saar region votes to return to Germany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1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Mar. 1935</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Hitler announces reintroduction of conscription</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40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Apr. 1935</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Stresa conference, Britain, France, and Italy protest German infringement of Versailles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9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June 1935</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Anglo-German Naval Agreement on an enlarged German Navy</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1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Oct. 1935</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Italy invades Abyssinia</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1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Jan. 1936</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Mussolini ends Italian guarantee of Austrian independence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1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Mar. 1936</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German troops reoccupy the demilitarised Rhineland</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1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July 1936</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Germany sends military to help the nationalist rebels in Spain</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1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Nov. 1936</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Rome-Berlin Axis announced</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19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Nov. 1937</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Italy joins Anti-</a:t>
                      </a:r>
                      <a:r>
                        <a:rPr kumimoji="0" lang="en-GB" sz="1800" b="1" i="0" u="none" strike="noStrike" cap="none" normalizeH="0" baseline="0" dirty="0" err="1">
                          <a:ln>
                            <a:noFill/>
                          </a:ln>
                          <a:solidFill>
                            <a:schemeClr val="tx1"/>
                          </a:solidFill>
                          <a:effectLst/>
                          <a:latin typeface="Arial" charset="0"/>
                        </a:rPr>
                        <a:t>Comintern</a:t>
                      </a:r>
                      <a:r>
                        <a:rPr kumimoji="0" lang="en-GB" sz="1800" b="1" i="0" u="none" strike="noStrike" cap="none" normalizeH="0" baseline="0" dirty="0">
                          <a:ln>
                            <a:noFill/>
                          </a:ln>
                          <a:solidFill>
                            <a:schemeClr val="tx1"/>
                          </a:solidFill>
                          <a:effectLst/>
                          <a:latin typeface="Arial" charset="0"/>
                        </a:rPr>
                        <a:t> Pact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6010292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577121" y="274638"/>
            <a:ext cx="11055246" cy="850900"/>
          </a:xfrm>
        </p:spPr>
        <p:txBody>
          <a:bodyPr/>
          <a:lstStyle/>
          <a:p>
            <a:pPr eaLnBrk="1" hangingPunct="1">
              <a:defRPr/>
            </a:pPr>
            <a:r>
              <a:rPr lang="en-GB" sz="3200" b="1" dirty="0"/>
              <a:t>Timeline: The Road to WWII</a:t>
            </a:r>
            <a:endParaRPr lang="en-GB" sz="3200" dirty="0">
              <a:solidFill>
                <a:schemeClr val="hlink"/>
              </a:solidFill>
            </a:endParaRPr>
          </a:p>
        </p:txBody>
      </p:sp>
      <p:graphicFrame>
        <p:nvGraphicFramePr>
          <p:cNvPr id="15427" name="Group 67"/>
          <p:cNvGraphicFramePr>
            <a:graphicFrameLocks noGrp="1"/>
          </p:cNvGraphicFramePr>
          <p:nvPr>
            <p:ph sz="half" idx="1"/>
            <p:extLst>
              <p:ext uri="{D42A27DB-BD31-4B8C-83A1-F6EECF244321}">
                <p14:modId xmlns:p14="http://schemas.microsoft.com/office/powerpoint/2010/main" val="740172254"/>
              </p:ext>
            </p:extLst>
          </p:nvPr>
        </p:nvGraphicFramePr>
        <p:xfrm>
          <a:off x="5224071" y="1341439"/>
          <a:ext cx="6618159" cy="4840289"/>
        </p:xfrm>
        <a:graphic>
          <a:graphicData uri="http://schemas.openxmlformats.org/drawingml/2006/table">
            <a:tbl>
              <a:tblPr/>
              <a:tblGrid>
                <a:gridCol w="1416519">
                  <a:extLst>
                    <a:ext uri="{9D8B030D-6E8A-4147-A177-3AD203B41FA5}">
                      <a16:colId xmlns:a16="http://schemas.microsoft.com/office/drawing/2014/main" val="20000"/>
                    </a:ext>
                  </a:extLst>
                </a:gridCol>
                <a:gridCol w="5201640">
                  <a:extLst>
                    <a:ext uri="{9D8B030D-6E8A-4147-A177-3AD203B41FA5}">
                      <a16:colId xmlns:a16="http://schemas.microsoft.com/office/drawing/2014/main" val="20001"/>
                    </a:ext>
                  </a:extLst>
                </a:gridCol>
              </a:tblGrid>
              <a:tr h="9223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Mar. 1938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Invasion of Austria (</a:t>
                      </a:r>
                      <a:r>
                        <a:rPr kumimoji="0" lang="en-GB" sz="1800" b="1" i="1" u="none" strike="noStrike" cap="none" normalizeH="0" baseline="0" dirty="0">
                          <a:ln>
                            <a:noFill/>
                          </a:ln>
                          <a:solidFill>
                            <a:schemeClr val="tx1"/>
                          </a:solidFill>
                          <a:effectLst/>
                          <a:latin typeface="Arial" charset="0"/>
                        </a:rPr>
                        <a:t>Anschluss</a:t>
                      </a:r>
                      <a:r>
                        <a:rPr kumimoji="0" lang="en-GB" sz="1800" b="1" i="0" u="none" strike="noStrike" cap="none" normalizeH="0" baseline="0" dirty="0">
                          <a:ln>
                            <a:noFill/>
                          </a:ln>
                          <a:solidFill>
                            <a:schemeClr val="tx1"/>
                          </a:solidFill>
                          <a:effectLst/>
                          <a:latin typeface="Arial" charset="0"/>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44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Sep. 1938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Munich Conference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69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Oct. 1938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Germany takes Sudetenland</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55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Mar. 1939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a:ln>
                            <a:noFill/>
                          </a:ln>
                          <a:solidFill>
                            <a:schemeClr val="tx1"/>
                          </a:solidFill>
                          <a:effectLst/>
                          <a:latin typeface="Arial" charset="0"/>
                        </a:rPr>
                        <a:t>Germany occupies Czechoslovakia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55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Mar. 1939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Germany occupies Memel</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55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Mar. 1939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1800" b="1" i="0" u="none" strike="noStrike" cap="none" normalizeH="0" baseline="0" dirty="0">
                          <a:ln>
                            <a:noFill/>
                          </a:ln>
                          <a:solidFill>
                            <a:schemeClr val="tx1"/>
                          </a:solidFill>
                          <a:effectLst/>
                          <a:latin typeface="Arial" charset="0"/>
                        </a:rPr>
                        <a:t>Britain and France guarantee Poland</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6170" name="Picture 64" descr="File:Anschlusstears.jpg">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8169" y="1125538"/>
            <a:ext cx="3983037" cy="489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71" name="Text Box 68"/>
          <p:cNvSpPr txBox="1">
            <a:spLocks noChangeArrowheads="1"/>
          </p:cNvSpPr>
          <p:nvPr/>
        </p:nvSpPr>
        <p:spPr bwMode="auto">
          <a:xfrm>
            <a:off x="577121" y="6181728"/>
            <a:ext cx="40528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GB" altLang="en-US" sz="1600" dirty="0">
                <a:latin typeface="+mn-lt"/>
              </a:rPr>
              <a:t>One woman’s reaction to the German entry into the Sudetenland, Sept. 1938.</a:t>
            </a:r>
          </a:p>
        </p:txBody>
      </p:sp>
    </p:spTree>
    <p:extLst>
      <p:ext uri="{BB962C8B-B14F-4D97-AF65-F5344CB8AC3E}">
        <p14:creationId xmlns:p14="http://schemas.microsoft.com/office/powerpoint/2010/main" val="1104402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t>Militarism</a:t>
            </a:r>
            <a:r>
              <a:rPr lang="de-DE" dirty="0"/>
              <a:t>  </a:t>
            </a:r>
            <a:endParaRPr lang="en-US" dirty="0"/>
          </a:p>
        </p:txBody>
      </p:sp>
      <p:sp>
        <p:nvSpPr>
          <p:cNvPr id="7" name="Inhaltsplatzhalter 6"/>
          <p:cNvSpPr>
            <a:spLocks noGrp="1"/>
          </p:cNvSpPr>
          <p:nvPr>
            <p:ph idx="1"/>
          </p:nvPr>
        </p:nvSpPr>
        <p:spPr/>
        <p:txBody>
          <a:bodyPr/>
          <a:lstStyle/>
          <a:p>
            <a:endParaRPr lang="en-US" dirty="0"/>
          </a:p>
        </p:txBody>
      </p:sp>
      <p:pic>
        <p:nvPicPr>
          <p:cNvPr id="3" name="Inhaltsplatzhalter 2"/>
          <p:cNvPicPr>
            <a:picLocks noGrp="1" noChangeAspect="1"/>
          </p:cNvPicPr>
          <p:nvPr>
            <p:ph idx="4294967295"/>
          </p:nvPr>
        </p:nvPicPr>
        <p:blipFill>
          <a:blip r:embed="rId2"/>
          <a:stretch>
            <a:fillRect/>
          </a:stretch>
        </p:blipFill>
        <p:spPr>
          <a:xfrm>
            <a:off x="449705" y="1524752"/>
            <a:ext cx="7172793" cy="5063601"/>
          </a:xfrm>
          <a:prstGeom prst="rect">
            <a:avLst/>
          </a:prstGeom>
        </p:spPr>
      </p:pic>
      <p:pic>
        <p:nvPicPr>
          <p:cNvPr id="5" name="Grafik 4"/>
          <p:cNvPicPr>
            <a:picLocks noChangeAspect="1"/>
          </p:cNvPicPr>
          <p:nvPr/>
        </p:nvPicPr>
        <p:blipFill>
          <a:blip r:embed="rId3"/>
          <a:stretch>
            <a:fillRect/>
          </a:stretch>
        </p:blipFill>
        <p:spPr>
          <a:xfrm>
            <a:off x="6943003" y="568616"/>
            <a:ext cx="4799291" cy="2864774"/>
          </a:xfrm>
          <a:prstGeom prst="rect">
            <a:avLst/>
          </a:prstGeom>
        </p:spPr>
      </p:pic>
    </p:spTree>
    <p:extLst>
      <p:ext uri="{BB962C8B-B14F-4D97-AF65-F5344CB8AC3E}">
        <p14:creationId xmlns:p14="http://schemas.microsoft.com/office/powerpoint/2010/main" val="4264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Germany: Territorial Changes (1935-19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319" y="1658932"/>
            <a:ext cx="4522641" cy="451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CA293F-4589-417F-BE7C-5804822605A2}"/>
              </a:ext>
            </a:extLst>
          </p:cNvPr>
          <p:cNvSpPr>
            <a:spLocks noGrp="1"/>
          </p:cNvSpPr>
          <p:nvPr>
            <p:ph type="title"/>
          </p:nvPr>
        </p:nvSpPr>
        <p:spPr/>
        <p:txBody>
          <a:bodyPr/>
          <a:lstStyle/>
          <a:p>
            <a:r>
              <a:rPr lang="de-DE"/>
              <a:t>Militarism </a:t>
            </a:r>
            <a:endParaRPr lang="en-US" dirty="0"/>
          </a:p>
        </p:txBody>
      </p:sp>
      <p:pic>
        <p:nvPicPr>
          <p:cNvPr id="3" name="Picture 2">
            <a:extLst>
              <a:ext uri="{FF2B5EF4-FFF2-40B4-BE49-F238E27FC236}">
                <a16:creationId xmlns:a16="http://schemas.microsoft.com/office/drawing/2014/main" id="{AAA364B0-B574-4275-8E26-ED145F5E9188}"/>
              </a:ext>
            </a:extLst>
          </p:cNvPr>
          <p:cNvPicPr>
            <a:picLocks noChangeAspect="1"/>
          </p:cNvPicPr>
          <p:nvPr/>
        </p:nvPicPr>
        <p:blipFill>
          <a:blip r:embed="rId3"/>
          <a:stretch>
            <a:fillRect/>
          </a:stretch>
        </p:blipFill>
        <p:spPr>
          <a:xfrm>
            <a:off x="321037" y="2166435"/>
            <a:ext cx="6415158" cy="3612273"/>
          </a:xfrm>
          <a:prstGeom prst="rect">
            <a:avLst/>
          </a:prstGeom>
        </p:spPr>
      </p:pic>
    </p:spTree>
    <p:extLst>
      <p:ext uri="{BB962C8B-B14F-4D97-AF65-F5344CB8AC3E}">
        <p14:creationId xmlns:p14="http://schemas.microsoft.com/office/powerpoint/2010/main" val="992229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Nationalism → Fascism  </a:t>
            </a:r>
            <a:endParaRPr lang="en-US" dirty="0"/>
          </a:p>
        </p:txBody>
      </p:sp>
      <p:pic>
        <p:nvPicPr>
          <p:cNvPr id="4" name="Inhaltsplatzhalter 3"/>
          <p:cNvPicPr>
            <a:picLocks noGrp="1" noChangeAspect="1"/>
          </p:cNvPicPr>
          <p:nvPr>
            <p:ph idx="1"/>
          </p:nvPr>
        </p:nvPicPr>
        <p:blipFill>
          <a:blip r:embed="rId2"/>
          <a:stretch>
            <a:fillRect/>
          </a:stretch>
        </p:blipFill>
        <p:spPr>
          <a:xfrm>
            <a:off x="452186" y="2406315"/>
            <a:ext cx="5687159" cy="3201058"/>
          </a:xfrm>
          <a:prstGeom prst="rect">
            <a:avLst/>
          </a:prstGeom>
        </p:spPr>
      </p:pic>
      <p:pic>
        <p:nvPicPr>
          <p:cNvPr id="6" name="Grafik 5"/>
          <p:cNvPicPr>
            <a:picLocks noChangeAspect="1"/>
          </p:cNvPicPr>
          <p:nvPr/>
        </p:nvPicPr>
        <p:blipFill>
          <a:blip r:embed="rId3"/>
          <a:stretch>
            <a:fillRect/>
          </a:stretch>
        </p:blipFill>
        <p:spPr>
          <a:xfrm>
            <a:off x="6637421" y="2406315"/>
            <a:ext cx="4716379" cy="3201058"/>
          </a:xfrm>
          <a:prstGeom prst="rect">
            <a:avLst/>
          </a:prstGeom>
        </p:spPr>
      </p:pic>
    </p:spTree>
    <p:extLst>
      <p:ext uri="{BB962C8B-B14F-4D97-AF65-F5344CB8AC3E}">
        <p14:creationId xmlns:p14="http://schemas.microsoft.com/office/powerpoint/2010/main" val="182788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t>Imperialism</a:t>
            </a:r>
            <a:endParaRPr lang="en-US" dirty="0"/>
          </a:p>
        </p:txBody>
      </p:sp>
      <p:sp>
        <p:nvSpPr>
          <p:cNvPr id="4" name="Inhaltsplatzhalter 3"/>
          <p:cNvSpPr>
            <a:spLocks noGrp="1"/>
          </p:cNvSpPr>
          <p:nvPr>
            <p:ph idx="1"/>
          </p:nvPr>
        </p:nvSpPr>
        <p:spPr/>
        <p:txBody>
          <a:bodyPr/>
          <a:lstStyle/>
          <a:p>
            <a:endParaRPr lang="en-US"/>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55863" y="2308051"/>
            <a:ext cx="67310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3"/>
          <a:stretch>
            <a:fillRect/>
          </a:stretch>
        </p:blipFill>
        <p:spPr>
          <a:xfrm>
            <a:off x="7186863" y="1973179"/>
            <a:ext cx="4367746" cy="4379495"/>
          </a:xfrm>
          <a:prstGeom prst="rect">
            <a:avLst/>
          </a:prstGeom>
        </p:spPr>
      </p:pic>
    </p:spTree>
    <p:extLst>
      <p:ext uri="{BB962C8B-B14F-4D97-AF65-F5344CB8AC3E}">
        <p14:creationId xmlns:p14="http://schemas.microsoft.com/office/powerpoint/2010/main" val="333159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Alliances</a:t>
            </a:r>
            <a:endParaRPr lang="en-US" dirty="0"/>
          </a:p>
        </p:txBody>
      </p:sp>
      <p:pic>
        <p:nvPicPr>
          <p:cNvPr id="2050" name="Picture 2" descr="Allied and Axis Powers - World War II - Answe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2643" y="1453588"/>
            <a:ext cx="6871604" cy="515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92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73825" y="365125"/>
            <a:ext cx="10879975" cy="1325563"/>
          </a:xfrm>
        </p:spPr>
        <p:txBody>
          <a:bodyPr/>
          <a:lstStyle/>
          <a:p>
            <a:r>
              <a:rPr lang="en-US" altLang="en-US" dirty="0"/>
              <a:t>Limits of International Cooperation </a:t>
            </a:r>
          </a:p>
        </p:txBody>
      </p:sp>
      <p:sp>
        <p:nvSpPr>
          <p:cNvPr id="22531" name="Rectangle 3"/>
          <p:cNvSpPr>
            <a:spLocks noGrp="1" noChangeArrowheads="1"/>
          </p:cNvSpPr>
          <p:nvPr>
            <p:ph type="body" idx="1"/>
          </p:nvPr>
        </p:nvSpPr>
        <p:spPr>
          <a:xfrm>
            <a:off x="473825" y="1524000"/>
            <a:ext cx="11039302" cy="4724400"/>
          </a:xfrm>
        </p:spPr>
        <p:txBody>
          <a:bodyPr>
            <a:normAutofit lnSpcReduction="10000"/>
          </a:bodyPr>
          <a:lstStyle/>
          <a:p>
            <a:r>
              <a:rPr lang="en-US" altLang="en-US" b="1" dirty="0">
                <a:cs typeface="Times New Roman" panose="02020603050405020304" pitchFamily="18" charset="0"/>
              </a:rPr>
              <a:t>League of Nations, </a:t>
            </a:r>
            <a:r>
              <a:rPr lang="en-US" altLang="en-US" dirty="0">
                <a:cs typeface="Times New Roman" panose="02020603050405020304" pitchFamily="18" charset="0"/>
              </a:rPr>
              <a:t>1919: global security and free trade </a:t>
            </a:r>
            <a:endParaRPr lang="en-US" altLang="en-US" b="1" dirty="0">
              <a:cs typeface="Times New Roman" panose="02020603050405020304" pitchFamily="18" charset="0"/>
            </a:endParaRPr>
          </a:p>
          <a:p>
            <a:r>
              <a:rPr lang="en-US" altLang="en-US" b="1" dirty="0">
                <a:cs typeface="Times New Roman" panose="02020603050405020304" pitchFamily="18" charset="0"/>
              </a:rPr>
              <a:t>Locarno Pact</a:t>
            </a:r>
            <a:r>
              <a:rPr lang="en-US" altLang="en-US" dirty="0">
                <a:cs typeface="Times New Roman" panose="02020603050405020304" pitchFamily="18" charset="0"/>
              </a:rPr>
              <a:t>, 1925: normalized relations with Germany, promised European peace </a:t>
            </a:r>
          </a:p>
          <a:p>
            <a:r>
              <a:rPr lang="en-US" altLang="en-US" b="1" dirty="0">
                <a:cs typeface="Times New Roman" panose="02020603050405020304" pitchFamily="18" charset="0"/>
              </a:rPr>
              <a:t>Kellogg-Briand Pact</a:t>
            </a:r>
            <a:r>
              <a:rPr lang="en-US" altLang="en-US" dirty="0">
                <a:cs typeface="Times New Roman" panose="02020603050405020304" pitchFamily="18" charset="0"/>
              </a:rPr>
              <a:t>, 1928: condemned “war for the solution of international controversies and renounce it as an instrument of national policy”</a:t>
            </a:r>
          </a:p>
          <a:p>
            <a:r>
              <a:rPr lang="en-US" altLang="en-US" b="1" dirty="0">
                <a:cs typeface="Times New Roman" panose="02020603050405020304" pitchFamily="18" charset="0"/>
              </a:rPr>
              <a:t>Japanese invade Manchuria</a:t>
            </a:r>
            <a:r>
              <a:rPr lang="en-US" altLang="en-US" dirty="0">
                <a:cs typeface="Times New Roman" panose="02020603050405020304" pitchFamily="18" charset="0"/>
              </a:rPr>
              <a:t>, 1931: League condemned, but did little; Japan exited League anyway</a:t>
            </a:r>
          </a:p>
          <a:p>
            <a:r>
              <a:rPr lang="en-US" altLang="en-US" b="1" dirty="0">
                <a:cs typeface="Times New Roman" panose="02020603050405020304" pitchFamily="18" charset="0"/>
              </a:rPr>
              <a:t>Italy invades Ethiopia</a:t>
            </a:r>
            <a:r>
              <a:rPr lang="en-US" altLang="en-US" dirty="0">
                <a:cs typeface="Times New Roman" panose="02020603050405020304" pitchFamily="18" charset="0"/>
              </a:rPr>
              <a:t>, 1935: League of Nations condemned and issued sanctions (but not on oil!). UK didn’t support mil action, so League hamstrung</a:t>
            </a:r>
          </a:p>
          <a:p>
            <a:endParaRPr lang="en-US" altLang="en-US" dirty="0">
              <a:cs typeface="Times New Roman" panose="02020603050405020304" pitchFamily="18" charset="0"/>
            </a:endParaRPr>
          </a:p>
          <a:p>
            <a:endParaRPr lang="en-US" altLang="en-US" dirty="0">
              <a:cs typeface="Times New Roman" panose="02020603050405020304" pitchFamily="18" charset="0"/>
            </a:endParaRPr>
          </a:p>
          <a:p>
            <a:endParaRPr lang="en-US" altLang="en-US" dirty="0"/>
          </a:p>
        </p:txBody>
      </p:sp>
    </p:spTree>
    <p:extLst>
      <p:ext uri="{BB962C8B-B14F-4D97-AF65-F5344CB8AC3E}">
        <p14:creationId xmlns:p14="http://schemas.microsoft.com/office/powerpoint/2010/main" val="91500334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1382</Words>
  <Application>Microsoft Office PowerPoint</Application>
  <PresentationFormat>Breitbild</PresentationFormat>
  <Paragraphs>184</Paragraphs>
  <Slides>33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33</vt:i4>
      </vt:variant>
    </vt:vector>
  </HeadingPairs>
  <TitlesOfParts>
    <vt:vector size="39" baseType="lpstr">
      <vt:lpstr>Arial</vt:lpstr>
      <vt:lpstr>Calibri</vt:lpstr>
      <vt:lpstr>Calibri Light</vt:lpstr>
      <vt:lpstr>Times New Roman</vt:lpstr>
      <vt:lpstr>Wingdings</vt:lpstr>
      <vt:lpstr>Office</vt:lpstr>
      <vt:lpstr>Causes of WWII in Europe</vt:lpstr>
      <vt:lpstr>Lecture Outline</vt:lpstr>
      <vt:lpstr>MAIN Causes of World War I Redux</vt:lpstr>
      <vt:lpstr>Militarism  </vt:lpstr>
      <vt:lpstr>Militarism </vt:lpstr>
      <vt:lpstr>Nationalism → Fascism  </vt:lpstr>
      <vt:lpstr>Imperialism</vt:lpstr>
      <vt:lpstr>Alliances</vt:lpstr>
      <vt:lpstr>Limits of International Cooperation </vt:lpstr>
      <vt:lpstr>PowerPoint-Präsentation</vt:lpstr>
      <vt:lpstr>Annexation of Sudetenland</vt:lpstr>
      <vt:lpstr>Limits of International Cooperation </vt:lpstr>
      <vt:lpstr>Limits of International Cooperation </vt:lpstr>
      <vt:lpstr>Limits of International Cooperation:  Nazi-Soviet Pact, 23 August 1939</vt:lpstr>
      <vt:lpstr>Limits of International Cooperation:  Nazi-Soviet Pact, 23 August 1939</vt:lpstr>
      <vt:lpstr>Limits of International Cooperation:  Poland</vt:lpstr>
      <vt:lpstr>American Insularity </vt:lpstr>
      <vt:lpstr>American Insularity </vt:lpstr>
      <vt:lpstr>American Insularity </vt:lpstr>
      <vt:lpstr>Decades of Disorder: Nations and Boundaries</vt:lpstr>
      <vt:lpstr>Decades of Disorder</vt:lpstr>
      <vt:lpstr>Lies &amp; Propaganda: Reparations Myths</vt:lpstr>
      <vt:lpstr>Lies &amp; Propaganda: Reparations Myths</vt:lpstr>
      <vt:lpstr>Lies &amp; Propaganda: Reparations Myths</vt:lpstr>
      <vt:lpstr>Lies &amp; Propaganda </vt:lpstr>
      <vt:lpstr>Lies &amp; Propaganda: State as Cultural Hegemon</vt:lpstr>
      <vt:lpstr>Lies &amp; Propaganda: Youth  </vt:lpstr>
      <vt:lpstr>Lies &amp; Propaganda: Broadcasting </vt:lpstr>
      <vt:lpstr>Lies &amp; Propaganda: The Press </vt:lpstr>
      <vt:lpstr>Lies &amp; Propaganda: Book Burning &amp; Degenerate Art </vt:lpstr>
      <vt:lpstr>Hitler, His Henchmen, Nazis, und das deutsche Volk</vt:lpstr>
      <vt:lpstr>Timeline: The Road to WWII</vt:lpstr>
      <vt:lpstr>Timeline: The Road to WWII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Causes of WWII in Europe</dc:title>
  <dc:creator>Daniel Lazar</dc:creator>
  <cp:lastModifiedBy>Daniel Lazar</cp:lastModifiedBy>
  <cp:revision>5</cp:revision>
  <dcterms:created xsi:type="dcterms:W3CDTF">2020-09-06T18:36:37Z</dcterms:created>
  <dcterms:modified xsi:type="dcterms:W3CDTF">2020-09-11T08:10:57Z</dcterms:modified>
</cp:coreProperties>
</file>