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handoutMasterIdLst>
    <p:handoutMasterId r:id="rId29"/>
  </p:handoutMasterIdLst>
  <p:sldIdLst>
    <p:sldId id="256" r:id="rId2"/>
    <p:sldId id="317" r:id="rId3"/>
    <p:sldId id="286" r:id="rId4"/>
    <p:sldId id="258" r:id="rId5"/>
    <p:sldId id="293" r:id="rId6"/>
    <p:sldId id="259" r:id="rId7"/>
    <p:sldId id="318" r:id="rId8"/>
    <p:sldId id="300" r:id="rId9"/>
    <p:sldId id="312" r:id="rId10"/>
    <p:sldId id="320" r:id="rId11"/>
    <p:sldId id="304" r:id="rId12"/>
    <p:sldId id="301" r:id="rId13"/>
    <p:sldId id="313" r:id="rId14"/>
    <p:sldId id="294" r:id="rId15"/>
    <p:sldId id="309" r:id="rId16"/>
    <p:sldId id="296" r:id="rId17"/>
    <p:sldId id="295" r:id="rId18"/>
    <p:sldId id="297" r:id="rId19"/>
    <p:sldId id="319" r:id="rId20"/>
    <p:sldId id="648" r:id="rId21"/>
    <p:sldId id="314" r:id="rId22"/>
    <p:sldId id="315" r:id="rId23"/>
    <p:sldId id="316" r:id="rId24"/>
    <p:sldId id="646" r:id="rId25"/>
    <p:sldId id="291" r:id="rId26"/>
    <p:sldId id="267" r:id="rId27"/>
  </p:sldIdLst>
  <p:sldSz cx="12192000" cy="6858000"/>
  <p:notesSz cx="6877050" cy="1000125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01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79" autoAdjust="0"/>
    <p:restoredTop sz="94660"/>
  </p:normalViewPr>
  <p:slideViewPr>
    <p:cSldViewPr>
      <p:cViewPr varScale="1">
        <p:scale>
          <a:sx n="37" d="100"/>
          <a:sy n="37" d="100"/>
        </p:scale>
        <p:origin x="45" y="612"/>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9738" cy="5000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95725" y="0"/>
            <a:ext cx="2979738" cy="500063"/>
          </a:xfrm>
          <a:prstGeom prst="rect">
            <a:avLst/>
          </a:prstGeom>
        </p:spPr>
        <p:txBody>
          <a:bodyPr vert="horz" lIns="91440" tIns="45720" rIns="91440" bIns="45720" rtlCol="0"/>
          <a:lstStyle>
            <a:lvl1pPr algn="r">
              <a:defRPr sz="1200"/>
            </a:lvl1pPr>
          </a:lstStyle>
          <a:p>
            <a:fld id="{769B86DD-6AD3-452E-A88F-0725CAE3A75A}" type="datetimeFigureOut">
              <a:rPr lang="en-US" smtClean="0"/>
              <a:t>9/7/2020</a:t>
            </a:fld>
            <a:endParaRPr lang="en-US"/>
          </a:p>
        </p:txBody>
      </p:sp>
      <p:sp>
        <p:nvSpPr>
          <p:cNvPr id="4" name="Footer Placeholder 3"/>
          <p:cNvSpPr>
            <a:spLocks noGrp="1"/>
          </p:cNvSpPr>
          <p:nvPr>
            <p:ph type="ftr" sz="quarter" idx="2"/>
          </p:nvPr>
        </p:nvSpPr>
        <p:spPr>
          <a:xfrm>
            <a:off x="0" y="9499600"/>
            <a:ext cx="2979738" cy="50006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95725" y="9499600"/>
            <a:ext cx="2979738" cy="500063"/>
          </a:xfrm>
          <a:prstGeom prst="rect">
            <a:avLst/>
          </a:prstGeom>
        </p:spPr>
        <p:txBody>
          <a:bodyPr vert="horz" lIns="91440" tIns="45720" rIns="91440" bIns="45720" rtlCol="0" anchor="b"/>
          <a:lstStyle>
            <a:lvl1pPr algn="r">
              <a:defRPr sz="1200"/>
            </a:lvl1pPr>
          </a:lstStyle>
          <a:p>
            <a:fld id="{927D9F42-D872-48AA-A088-A2ADB133E8D2}" type="slidenum">
              <a:rPr lang="en-US" smtClean="0"/>
              <a:t>‹#›</a:t>
            </a:fld>
            <a:endParaRPr lang="en-US"/>
          </a:p>
        </p:txBody>
      </p:sp>
    </p:spTree>
    <p:extLst>
      <p:ext uri="{BB962C8B-B14F-4D97-AF65-F5344CB8AC3E}">
        <p14:creationId xmlns:p14="http://schemas.microsoft.com/office/powerpoint/2010/main" val="33096945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9738" cy="5000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95725" y="0"/>
            <a:ext cx="2979738" cy="500063"/>
          </a:xfrm>
          <a:prstGeom prst="rect">
            <a:avLst/>
          </a:prstGeom>
        </p:spPr>
        <p:txBody>
          <a:bodyPr vert="horz" lIns="91440" tIns="45720" rIns="91440" bIns="45720" rtlCol="0"/>
          <a:lstStyle>
            <a:lvl1pPr algn="r">
              <a:defRPr sz="1200"/>
            </a:lvl1pPr>
          </a:lstStyle>
          <a:p>
            <a:fld id="{E29E108D-177F-44F8-B57D-C6C9B1F02F29}" type="datetimeFigureOut">
              <a:rPr lang="en-US" smtClean="0"/>
              <a:t>9/7/2020</a:t>
            </a:fld>
            <a:endParaRPr lang="en-US"/>
          </a:p>
        </p:txBody>
      </p:sp>
      <p:sp>
        <p:nvSpPr>
          <p:cNvPr id="4" name="Slide Image Placeholder 3"/>
          <p:cNvSpPr>
            <a:spLocks noGrp="1" noRot="1" noChangeAspect="1"/>
          </p:cNvSpPr>
          <p:nvPr>
            <p:ph type="sldImg" idx="2"/>
          </p:nvPr>
        </p:nvSpPr>
        <p:spPr>
          <a:xfrm>
            <a:off x="106363" y="750888"/>
            <a:ext cx="6664325" cy="37496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7388" y="4751388"/>
            <a:ext cx="5502275" cy="450056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99600"/>
            <a:ext cx="2979738" cy="50006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95725" y="9499600"/>
            <a:ext cx="2979738" cy="500063"/>
          </a:xfrm>
          <a:prstGeom prst="rect">
            <a:avLst/>
          </a:prstGeom>
        </p:spPr>
        <p:txBody>
          <a:bodyPr vert="horz" lIns="91440" tIns="45720" rIns="91440" bIns="45720" rtlCol="0" anchor="b"/>
          <a:lstStyle>
            <a:lvl1pPr algn="r">
              <a:defRPr sz="1200"/>
            </a:lvl1pPr>
          </a:lstStyle>
          <a:p>
            <a:fld id="{F1CCCF94-E2AD-4118-8326-DAD524A4CD74}" type="slidenum">
              <a:rPr lang="en-US" smtClean="0"/>
              <a:t>‹#›</a:t>
            </a:fld>
            <a:endParaRPr lang="en-US"/>
          </a:p>
        </p:txBody>
      </p:sp>
    </p:spTree>
    <p:extLst>
      <p:ext uri="{BB962C8B-B14F-4D97-AF65-F5344CB8AC3E}">
        <p14:creationId xmlns:p14="http://schemas.microsoft.com/office/powerpoint/2010/main" val="3288631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noTextEdit="1"/>
          </p:cNvSpPr>
          <p:nvPr>
            <p:ph type="sldImg"/>
          </p:nvPr>
        </p:nvSpPr>
        <p:spPr>
          <a:xfrm>
            <a:off x="106363" y="750888"/>
            <a:ext cx="6664325" cy="3749675"/>
          </a:xfrm>
          <a:ln/>
        </p:spPr>
      </p:sp>
      <p:sp>
        <p:nvSpPr>
          <p:cNvPr id="3379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562707" y="1371600"/>
            <a:ext cx="109728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fld id="{08A33429-C29D-4019-82F8-504DE6C36FB2}" type="datetimeFigureOut">
              <a:rPr lang="en-US" smtClean="0"/>
              <a:t>9/7/2020</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2C963E0C-EB51-4E12-B19E-6EDB7FFA48E3}" type="slidenum">
              <a:rPr lang="en-US" smtClean="0"/>
              <a:t>‹#›</a:t>
            </a:fld>
            <a:endParaRPr lang="en-US"/>
          </a:p>
        </p:txBody>
      </p:sp>
      <p:sp>
        <p:nvSpPr>
          <p:cNvPr id="9" name="Subtitle 8"/>
          <p:cNvSpPr>
            <a:spLocks noGrp="1"/>
          </p:cNvSpPr>
          <p:nvPr>
            <p:ph type="subTitle" idx="1"/>
          </p:nvPr>
        </p:nvSpPr>
        <p:spPr>
          <a:xfrm>
            <a:off x="1828800" y="3331698"/>
            <a:ext cx="85344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8A33429-C29D-4019-82F8-504DE6C36FB2}" type="datetimeFigureOut">
              <a:rPr lang="en-US" smtClean="0"/>
              <a:t>9/7/2020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963E0C-EB51-4E12-B19E-6EDB7FFA48E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8A33429-C29D-4019-82F8-504DE6C36FB2}" type="datetimeFigureOut">
              <a:rPr lang="en-US" smtClean="0"/>
              <a:t>9/7/2020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963E0C-EB51-4E12-B19E-6EDB7FFA48E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8A33429-C29D-4019-82F8-504DE6C36FB2}" type="datetimeFigureOut">
              <a:rPr lang="en-US" smtClean="0"/>
              <a:t>9/7/2020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963E0C-EB51-4E12-B19E-6EDB7FFA48E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133600" y="609600"/>
            <a:ext cx="94488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2133600" y="2507786"/>
            <a:ext cx="94488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08A33429-C29D-4019-82F8-504DE6C36FB2}" type="datetimeFigureOut">
              <a:rPr lang="en-US" smtClean="0"/>
              <a:t>9/7/2020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66400" y="6416676"/>
            <a:ext cx="1016000" cy="365125"/>
          </a:xfrm>
        </p:spPr>
        <p:txBody>
          <a:bodyPr/>
          <a:lstStyle/>
          <a:p>
            <a:fld id="{2C963E0C-EB51-4E12-B19E-6EDB7FFA48E3}"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600201"/>
            <a:ext cx="53848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8A33429-C29D-4019-82F8-504DE6C36FB2}" type="datetimeFigureOut">
              <a:rPr lang="en-US" smtClean="0"/>
              <a:t>9/7/2020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963E0C-EB51-4E12-B19E-6EDB7FFA48E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600" y="1535113"/>
            <a:ext cx="5386917"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535113"/>
            <a:ext cx="5389033"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362201"/>
            <a:ext cx="5386917"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362201"/>
            <a:ext cx="5389033"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08A33429-C29D-4019-82F8-504DE6C36FB2}" type="datetimeFigureOut">
              <a:rPr lang="en-US" smtClean="0"/>
              <a:t>9/7/2020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963E0C-EB51-4E12-B19E-6EDB7FFA48E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08A33429-C29D-4019-82F8-504DE6C36FB2}" type="datetimeFigureOut">
              <a:rPr lang="en-US" smtClean="0"/>
              <a:t>9/7/2020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963E0C-EB51-4E12-B19E-6EDB7FFA48E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A33429-C29D-4019-82F8-504DE6C36FB2}" type="datetimeFigureOut">
              <a:rPr lang="en-US" smtClean="0"/>
              <a:t>9/7/2020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963E0C-EB51-4E12-B19E-6EDB7FFA48E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609601" y="1524001"/>
            <a:ext cx="4011084"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273051"/>
            <a:ext cx="6815667"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8A33429-C29D-4019-82F8-504DE6C36FB2}" type="datetimeFigureOut">
              <a:rPr lang="en-US" smtClean="0"/>
              <a:t>9/7/2020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963E0C-EB51-4E12-B19E-6EDB7FFA48E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38400" y="609600"/>
            <a:ext cx="73152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2438400" y="1831975"/>
            <a:ext cx="73152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marL="0" indent="0" algn="l" rtl="0" eaLnBrk="1" latinLnBrk="0" hangingPunct="1">
              <a:buNone/>
              <a:defRPr sz="32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2438400" y="1166787"/>
            <a:ext cx="73152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08A33429-C29D-4019-82F8-504DE6C36FB2}" type="datetimeFigureOut">
              <a:rPr lang="en-US" smtClean="0"/>
              <a:t>9/7/2020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963E0C-EB51-4E12-B19E-6EDB7FFA48E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CEBF5"/>
            </a:gs>
            <a:gs pos="8000">
              <a:srgbClr val="83A7C3"/>
            </a:gs>
            <a:gs pos="13000">
              <a:srgbClr val="768FB9"/>
            </a:gs>
            <a:gs pos="21001">
              <a:srgbClr val="83A7C3"/>
            </a:gs>
            <a:gs pos="52000">
              <a:srgbClr val="FFFFFF"/>
            </a:gs>
            <a:gs pos="94000">
              <a:srgbClr val="EBDAD4"/>
            </a:gs>
          </a:gsLst>
          <a:lin ang="2700000" scaled="1"/>
          <a:tileRect/>
        </a:gra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609600" y="1600200"/>
            <a:ext cx="109728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 y="6416676"/>
            <a:ext cx="28448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08A33429-C29D-4019-82F8-504DE6C36FB2}" type="datetimeFigureOut">
              <a:rPr lang="en-US" smtClean="0"/>
              <a:t>9/7/2020</a:t>
            </a:fld>
            <a:endParaRPr lang="en-US"/>
          </a:p>
        </p:txBody>
      </p:sp>
      <p:sp>
        <p:nvSpPr>
          <p:cNvPr id="3" name="Footer Placeholder 2"/>
          <p:cNvSpPr>
            <a:spLocks noGrp="1"/>
          </p:cNvSpPr>
          <p:nvPr>
            <p:ph type="ftr" sz="quarter" idx="3"/>
          </p:nvPr>
        </p:nvSpPr>
        <p:spPr>
          <a:xfrm>
            <a:off x="4165600" y="6416676"/>
            <a:ext cx="38608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10566400" y="6416676"/>
            <a:ext cx="1016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2C963E0C-EB51-4E12-B19E-6EDB7FFA48E3}"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1384" y="260648"/>
            <a:ext cx="11233248" cy="2847014"/>
          </a:xfrm>
        </p:spPr>
        <p:txBody>
          <a:bodyPr>
            <a:normAutofit fontScale="90000"/>
          </a:bodyPr>
          <a:lstStyle/>
          <a:p>
            <a:pPr lvl="1" algn="ctr" rtl="0">
              <a:spcBef>
                <a:spcPct val="0"/>
              </a:spcBef>
            </a:pPr>
            <a:r>
              <a:rPr lang="en-US" sz="7200" dirty="0">
                <a:solidFill>
                  <a:srgbClr val="002060"/>
                </a:solidFill>
              </a:rPr>
              <a:t>LOUIS XIV</a:t>
            </a:r>
            <a:br>
              <a:rPr lang="en-US" sz="5400" dirty="0">
                <a:solidFill>
                  <a:srgbClr val="002060"/>
                </a:solidFill>
              </a:rPr>
            </a:br>
            <a:r>
              <a:rPr lang="en-US" sz="5400" dirty="0">
                <a:solidFill>
                  <a:srgbClr val="002060"/>
                </a:solidFill>
              </a:rPr>
              <a:t>The Sun King’s Path to Absolute Power </a:t>
            </a:r>
            <a:br>
              <a:rPr lang="en-US" sz="5400" dirty="0">
                <a:solidFill>
                  <a:srgbClr val="002060"/>
                </a:solidFill>
              </a:rPr>
            </a:br>
            <a:br>
              <a:rPr lang="en-US" dirty="0">
                <a:solidFill>
                  <a:srgbClr val="002060"/>
                </a:solidFill>
              </a:rPr>
            </a:br>
            <a:br>
              <a:rPr lang="en-US" sz="1600" dirty="0">
                <a:solidFill>
                  <a:schemeClr val="bg1"/>
                </a:solidFill>
                <a:latin typeface="Arial" pitchFamily="34" charset="0"/>
                <a:cs typeface="Arial" pitchFamily="34" charset="0"/>
              </a:rPr>
            </a:br>
            <a:br>
              <a:rPr lang="en-US" sz="1600" dirty="0">
                <a:solidFill>
                  <a:schemeClr val="bg1"/>
                </a:solidFill>
                <a:latin typeface="Arial" pitchFamily="34" charset="0"/>
                <a:cs typeface="Arial" pitchFamily="34" charset="0"/>
              </a:rPr>
            </a:br>
            <a:br>
              <a:rPr lang="en-US" sz="2000" dirty="0"/>
            </a:br>
            <a:endParaRPr lang="en-US" sz="1600" dirty="0">
              <a:solidFill>
                <a:schemeClr val="bg1"/>
              </a:solidFill>
              <a:latin typeface="Arial" pitchFamily="34" charset="0"/>
              <a:cs typeface="Arial" pitchFamily="34" charset="0"/>
            </a:endParaRPr>
          </a:p>
        </p:txBody>
      </p:sp>
      <p:sp>
        <p:nvSpPr>
          <p:cNvPr id="3" name="Subtitle 2"/>
          <p:cNvSpPr>
            <a:spLocks noGrp="1"/>
          </p:cNvSpPr>
          <p:nvPr>
            <p:ph type="subTitle" idx="1"/>
          </p:nvPr>
        </p:nvSpPr>
        <p:spPr>
          <a:xfrm>
            <a:off x="2895600" y="4293096"/>
            <a:ext cx="6400800" cy="791202"/>
          </a:xfrm>
        </p:spPr>
        <p:txBody>
          <a:bodyPr>
            <a:noAutofit/>
          </a:bodyPr>
          <a:lstStyle/>
          <a:p>
            <a:endParaRPr lang="en-US" sz="5400" dirty="0">
              <a:solidFill>
                <a:srgbClr val="0070C0"/>
              </a:solidFill>
              <a:latin typeface="Arial" pitchFamily="34" charset="0"/>
              <a:cs typeface="Arial" pitchFamily="34" charset="0"/>
            </a:endParaRPr>
          </a:p>
        </p:txBody>
      </p:sp>
      <p:pic>
        <p:nvPicPr>
          <p:cNvPr id="4" name="Picture 3">
            <a:extLst>
              <a:ext uri="{FF2B5EF4-FFF2-40B4-BE49-F238E27FC236}">
                <a16:creationId xmlns:a16="http://schemas.microsoft.com/office/drawing/2014/main" id="{6226F5A8-AAD0-4E60-B7D3-001841F4BD05}"/>
              </a:ext>
            </a:extLst>
          </p:cNvPr>
          <p:cNvPicPr>
            <a:picLocks noChangeAspect="1"/>
          </p:cNvPicPr>
          <p:nvPr/>
        </p:nvPicPr>
        <p:blipFill>
          <a:blip r:embed="rId2"/>
          <a:stretch>
            <a:fillRect/>
          </a:stretch>
        </p:blipFill>
        <p:spPr>
          <a:xfrm>
            <a:off x="4367808" y="2238765"/>
            <a:ext cx="3240360" cy="461923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F952C-83D6-4676-99ED-2956255D8AA2}"/>
              </a:ext>
            </a:extLst>
          </p:cNvPr>
          <p:cNvSpPr>
            <a:spLocks noGrp="1"/>
          </p:cNvSpPr>
          <p:nvPr>
            <p:ph type="title"/>
          </p:nvPr>
        </p:nvSpPr>
        <p:spPr/>
        <p:txBody>
          <a:bodyPr/>
          <a:lstStyle/>
          <a:p>
            <a:r>
              <a:rPr lang="en-US" dirty="0">
                <a:solidFill>
                  <a:schemeClr val="bg1"/>
                </a:solidFill>
                <a:effectLst/>
                <a:latin typeface="Arial" pitchFamily="34" charset="0"/>
                <a:cs typeface="Arial" pitchFamily="34" charset="0"/>
              </a:rPr>
              <a:t>Law &amp; Order</a:t>
            </a:r>
            <a:endParaRPr lang="en-US" dirty="0"/>
          </a:p>
        </p:txBody>
      </p:sp>
      <p:sp>
        <p:nvSpPr>
          <p:cNvPr id="3" name="Content Placeholder 2">
            <a:extLst>
              <a:ext uri="{FF2B5EF4-FFF2-40B4-BE49-F238E27FC236}">
                <a16:creationId xmlns:a16="http://schemas.microsoft.com/office/drawing/2014/main" id="{1723BCCE-6E82-44E7-9FFB-88FEEDCC7B4B}"/>
              </a:ext>
            </a:extLst>
          </p:cNvPr>
          <p:cNvSpPr>
            <a:spLocks noGrp="1"/>
          </p:cNvSpPr>
          <p:nvPr>
            <p:ph idx="1"/>
          </p:nvPr>
        </p:nvSpPr>
        <p:spPr/>
        <p:txBody>
          <a:bodyPr>
            <a:normAutofit/>
          </a:bodyPr>
          <a:lstStyle/>
          <a:p>
            <a:pPr>
              <a:buFont typeface="Arial" pitchFamily="34" charset="0"/>
              <a:buChar char="•"/>
            </a:pPr>
            <a:r>
              <a:rPr lang="en-US" sz="3600" b="1" dirty="0">
                <a:latin typeface="Arial" pitchFamily="34" charset="0"/>
                <a:cs typeface="Arial" pitchFamily="34" charset="0"/>
              </a:rPr>
              <a:t>Grande Ordonnance de </a:t>
            </a:r>
            <a:r>
              <a:rPr lang="en-US" sz="3600" b="1" dirty="0" err="1">
                <a:latin typeface="Arial" pitchFamily="34" charset="0"/>
                <a:cs typeface="Arial" pitchFamily="34" charset="0"/>
              </a:rPr>
              <a:t>Procédure</a:t>
            </a:r>
            <a:r>
              <a:rPr lang="en-US" sz="3600" b="1" dirty="0">
                <a:latin typeface="Arial" pitchFamily="34" charset="0"/>
                <a:cs typeface="Arial" pitchFamily="34" charset="0"/>
              </a:rPr>
              <a:t> </a:t>
            </a:r>
            <a:r>
              <a:rPr lang="en-US" sz="3600" b="1" dirty="0" err="1">
                <a:latin typeface="Arial" pitchFamily="34" charset="0"/>
                <a:cs typeface="Arial" pitchFamily="34" charset="0"/>
              </a:rPr>
              <a:t>Civile</a:t>
            </a:r>
            <a:r>
              <a:rPr lang="en-US" sz="3600" dirty="0">
                <a:latin typeface="Arial" pitchFamily="34" charset="0"/>
                <a:cs typeface="Arial" pitchFamily="34" charset="0"/>
              </a:rPr>
              <a:t> of 1667, the </a:t>
            </a:r>
            <a:r>
              <a:rPr lang="en-US" sz="3600" b="1" dirty="0">
                <a:solidFill>
                  <a:srgbClr val="FF0000"/>
                </a:solidFill>
                <a:latin typeface="Arial" pitchFamily="34" charset="0"/>
                <a:cs typeface="Arial" pitchFamily="34" charset="0"/>
              </a:rPr>
              <a:t>Code Louis</a:t>
            </a:r>
            <a:r>
              <a:rPr lang="en-US" sz="3600" dirty="0">
                <a:solidFill>
                  <a:srgbClr val="FF0000"/>
                </a:solidFill>
                <a:latin typeface="Arial" pitchFamily="34" charset="0"/>
                <a:cs typeface="Arial" pitchFamily="34" charset="0"/>
              </a:rPr>
              <a:t> </a:t>
            </a:r>
            <a:r>
              <a:rPr lang="en-US" sz="3600" dirty="0">
                <a:latin typeface="Arial" pitchFamily="34" charset="0"/>
                <a:cs typeface="Arial" pitchFamily="34" charset="0"/>
              </a:rPr>
              <a:t>- comprehensive legal code seeking </a:t>
            </a:r>
            <a:r>
              <a:rPr lang="en-US" sz="3600" b="1" dirty="0">
                <a:solidFill>
                  <a:srgbClr val="FF0000"/>
                </a:solidFill>
                <a:latin typeface="Arial" pitchFamily="34" charset="0"/>
                <a:cs typeface="Arial" pitchFamily="34" charset="0"/>
              </a:rPr>
              <a:t>uniform regulations</a:t>
            </a:r>
          </a:p>
          <a:p>
            <a:pPr>
              <a:buFont typeface="Arial" pitchFamily="34" charset="0"/>
              <a:buChar char="•"/>
            </a:pPr>
            <a:r>
              <a:rPr lang="en-US" sz="3600" dirty="0">
                <a:latin typeface="Arial" pitchFamily="34" charset="0"/>
                <a:cs typeface="Arial" pitchFamily="34" charset="0"/>
              </a:rPr>
              <a:t>Law of State above Law of Church </a:t>
            </a:r>
          </a:p>
          <a:p>
            <a:pPr>
              <a:buFont typeface="Arial" pitchFamily="34" charset="0"/>
              <a:buChar char="•"/>
            </a:pPr>
            <a:r>
              <a:rPr lang="en-US" sz="3600" dirty="0">
                <a:latin typeface="Arial" pitchFamily="34" charset="0"/>
                <a:cs typeface="Arial" pitchFamily="34" charset="0"/>
              </a:rPr>
              <a:t>Basis for Code Napoleon </a:t>
            </a:r>
          </a:p>
          <a:p>
            <a:pPr>
              <a:buFont typeface="Arial" pitchFamily="34" charset="0"/>
              <a:buChar char="•"/>
            </a:pPr>
            <a:r>
              <a:rPr lang="en-US" sz="3600" dirty="0">
                <a:latin typeface="Arial" pitchFamily="34" charset="0"/>
                <a:cs typeface="Arial" pitchFamily="34" charset="0"/>
              </a:rPr>
              <a:t>Centralization of legal authority. One France, under the Sun King</a:t>
            </a:r>
          </a:p>
          <a:p>
            <a:endParaRPr lang="en-US" sz="3600" dirty="0"/>
          </a:p>
        </p:txBody>
      </p:sp>
    </p:spTree>
    <p:extLst>
      <p:ext uri="{BB962C8B-B14F-4D97-AF65-F5344CB8AC3E}">
        <p14:creationId xmlns:p14="http://schemas.microsoft.com/office/powerpoint/2010/main" val="3400523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2060"/>
                </a:solidFill>
                <a:effectLst/>
                <a:latin typeface="Arial" pitchFamily="34" charset="0"/>
                <a:cs typeface="Arial" pitchFamily="34" charset="0"/>
              </a:rPr>
              <a:t>Control the Nobility</a:t>
            </a:r>
          </a:p>
        </p:txBody>
      </p:sp>
      <p:sp>
        <p:nvSpPr>
          <p:cNvPr id="3" name="Content Placeholder 2"/>
          <p:cNvSpPr>
            <a:spLocks noGrp="1"/>
          </p:cNvSpPr>
          <p:nvPr>
            <p:ph sz="half" idx="1"/>
          </p:nvPr>
        </p:nvSpPr>
        <p:spPr/>
        <p:txBody>
          <a:bodyPr>
            <a:normAutofit/>
          </a:bodyPr>
          <a:lstStyle/>
          <a:p>
            <a:pPr>
              <a:buFont typeface="Arial" pitchFamily="34" charset="0"/>
              <a:buChar char="•"/>
            </a:pPr>
            <a:r>
              <a:rPr lang="en-US" sz="3200" dirty="0">
                <a:solidFill>
                  <a:srgbClr val="FF0000"/>
                </a:solidFill>
                <a:latin typeface="Arial" pitchFamily="34" charset="0"/>
                <a:cs typeface="Arial" pitchFamily="34" charset="0"/>
              </a:rPr>
              <a:t>Secret Police </a:t>
            </a:r>
            <a:r>
              <a:rPr lang="en-US" sz="3200" dirty="0">
                <a:latin typeface="Arial" pitchFamily="34" charset="0"/>
                <a:cs typeface="Arial" pitchFamily="34" charset="0"/>
              </a:rPr>
              <a:t>spied on nobles, went through mail</a:t>
            </a:r>
          </a:p>
          <a:p>
            <a:pPr>
              <a:buFont typeface="Arial" pitchFamily="34" charset="0"/>
              <a:buChar char="•"/>
            </a:pPr>
            <a:r>
              <a:rPr lang="en-US" sz="3200" dirty="0">
                <a:latin typeface="Arial" pitchFamily="34" charset="0"/>
                <a:cs typeface="Arial" pitchFamily="34" charset="0"/>
              </a:rPr>
              <a:t>Compromise with the Nobility: no taxation, no complaining</a:t>
            </a:r>
          </a:p>
          <a:p>
            <a:pPr>
              <a:buFont typeface="Arial" pitchFamily="34" charset="0"/>
              <a:buChar char="•"/>
            </a:pPr>
            <a:r>
              <a:rPr lang="en-US" sz="3200" dirty="0">
                <a:latin typeface="Arial" pitchFamily="34" charset="0"/>
                <a:cs typeface="Arial" pitchFamily="34" charset="0"/>
              </a:rPr>
              <a:t>More royal power</a:t>
            </a:r>
          </a:p>
          <a:p>
            <a:pPr>
              <a:buNone/>
            </a:pPr>
            <a:endParaRPr lang="en-US" sz="3200" dirty="0">
              <a:latin typeface="Arial" pitchFamily="34" charset="0"/>
              <a:cs typeface="Arial" pitchFamily="34" charset="0"/>
            </a:endParaRPr>
          </a:p>
        </p:txBody>
      </p:sp>
      <p:sp>
        <p:nvSpPr>
          <p:cNvPr id="4" name="Content Placeholder 3">
            <a:extLst>
              <a:ext uri="{FF2B5EF4-FFF2-40B4-BE49-F238E27FC236}">
                <a16:creationId xmlns:a16="http://schemas.microsoft.com/office/drawing/2014/main" id="{6F4B9CBE-783D-460E-9AC8-FABD25A1EEA7}"/>
              </a:ext>
            </a:extLst>
          </p:cNvPr>
          <p:cNvSpPr>
            <a:spLocks noGrp="1"/>
          </p:cNvSpPr>
          <p:nvPr>
            <p:ph sz="half" idx="2"/>
          </p:nvPr>
        </p:nvSpPr>
        <p:spPr/>
        <p:txBody>
          <a:bodyPr>
            <a:normAutofit/>
          </a:bodyPr>
          <a:lstStyle/>
          <a:p>
            <a:endParaRPr lang="en-US"/>
          </a:p>
        </p:txBody>
      </p:sp>
      <p:pic>
        <p:nvPicPr>
          <p:cNvPr id="5" name="Picture 4" descr="antoine-coypel-louis-xiv-gets-in-the-hall-of-mirrors-at-versailles.jpg"/>
          <p:cNvPicPr>
            <a:picLocks noChangeAspect="1"/>
          </p:cNvPicPr>
          <p:nvPr/>
        </p:nvPicPr>
        <p:blipFill>
          <a:blip r:embed="rId2" cstate="print"/>
          <a:stretch>
            <a:fillRect/>
          </a:stretch>
        </p:blipFill>
        <p:spPr>
          <a:xfrm>
            <a:off x="6096000" y="2133374"/>
            <a:ext cx="5748079" cy="3459616"/>
          </a:xfrm>
          <a:prstGeom prst="rect">
            <a:avLst/>
          </a:prstGeom>
        </p:spPr>
      </p:pic>
    </p:spTree>
    <p:extLst>
      <p:ext uri="{BB962C8B-B14F-4D97-AF65-F5344CB8AC3E}">
        <p14:creationId xmlns:p14="http://schemas.microsoft.com/office/powerpoint/2010/main" val="15123982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effectLst/>
                <a:latin typeface="Arial" pitchFamily="34" charset="0"/>
                <a:cs typeface="Arial" pitchFamily="34" charset="0"/>
              </a:rPr>
              <a:t>Economic Reform</a:t>
            </a:r>
          </a:p>
        </p:txBody>
      </p:sp>
      <p:sp>
        <p:nvSpPr>
          <p:cNvPr id="3" name="Content Placeholder 2"/>
          <p:cNvSpPr>
            <a:spLocks noGrp="1"/>
          </p:cNvSpPr>
          <p:nvPr>
            <p:ph idx="1"/>
          </p:nvPr>
        </p:nvSpPr>
        <p:spPr>
          <a:xfrm>
            <a:off x="-96688" y="1600200"/>
            <a:ext cx="11953328" cy="4709160"/>
          </a:xfrm>
        </p:spPr>
        <p:txBody>
          <a:bodyPr>
            <a:normAutofit/>
          </a:bodyPr>
          <a:lstStyle/>
          <a:p>
            <a:pPr lvl="1">
              <a:buFont typeface="Arial" pitchFamily="34" charset="0"/>
              <a:buChar char="•"/>
            </a:pPr>
            <a:r>
              <a:rPr lang="en-US" dirty="0">
                <a:latin typeface="Arial" pitchFamily="34" charset="0"/>
                <a:cs typeface="Arial" pitchFamily="34" charset="0"/>
              </a:rPr>
              <a:t>1661, treasury verged on </a:t>
            </a:r>
            <a:r>
              <a:rPr lang="en-US" dirty="0">
                <a:solidFill>
                  <a:srgbClr val="FF0000"/>
                </a:solidFill>
                <a:latin typeface="Arial" pitchFamily="34" charset="0"/>
                <a:cs typeface="Arial" pitchFamily="34" charset="0"/>
              </a:rPr>
              <a:t>bankruptcy </a:t>
            </a:r>
          </a:p>
          <a:p>
            <a:pPr lvl="1">
              <a:buFont typeface="Arial" pitchFamily="34" charset="0"/>
              <a:buChar char="•"/>
            </a:pPr>
            <a:r>
              <a:rPr lang="en-US" dirty="0">
                <a:solidFill>
                  <a:srgbClr val="FF0000"/>
                </a:solidFill>
                <a:latin typeface="Arial" pitchFamily="34" charset="0"/>
                <a:cs typeface="Arial" pitchFamily="34" charset="0"/>
              </a:rPr>
              <a:t>Colbert</a:t>
            </a:r>
            <a:r>
              <a:rPr lang="en-US" dirty="0">
                <a:latin typeface="Arial" pitchFamily="34" charset="0"/>
                <a:cs typeface="Arial" pitchFamily="34" charset="0"/>
              </a:rPr>
              <a:t> - </a:t>
            </a:r>
            <a:r>
              <a:rPr lang="en-US" i="1" dirty="0" err="1">
                <a:latin typeface="Arial" pitchFamily="34" charset="0"/>
                <a:cs typeface="Arial" pitchFamily="34" charset="0"/>
              </a:rPr>
              <a:t>Contrôleur</a:t>
            </a:r>
            <a:r>
              <a:rPr lang="en-US" i="1" dirty="0">
                <a:latin typeface="Arial" pitchFamily="34" charset="0"/>
                <a:cs typeface="Arial" pitchFamily="34" charset="0"/>
              </a:rPr>
              <a:t> </a:t>
            </a:r>
            <a:r>
              <a:rPr lang="en-US" i="1" dirty="0" err="1">
                <a:latin typeface="Arial" pitchFamily="34" charset="0"/>
                <a:cs typeface="Arial" pitchFamily="34" charset="0"/>
              </a:rPr>
              <a:t>général</a:t>
            </a:r>
            <a:r>
              <a:rPr lang="en-US" i="1" dirty="0">
                <a:latin typeface="Arial" pitchFamily="34" charset="0"/>
                <a:cs typeface="Arial" pitchFamily="34" charset="0"/>
              </a:rPr>
              <a:t> des Finances</a:t>
            </a:r>
            <a:endParaRPr lang="en-US" dirty="0">
              <a:latin typeface="Arial" pitchFamily="34" charset="0"/>
              <a:cs typeface="Arial" pitchFamily="34" charset="0"/>
            </a:endParaRPr>
          </a:p>
          <a:p>
            <a:pPr lvl="1">
              <a:buFont typeface="Arial" pitchFamily="34" charset="0"/>
              <a:buChar char="•"/>
            </a:pPr>
            <a:r>
              <a:rPr lang="en-US" dirty="0">
                <a:latin typeface="Arial" pitchFamily="34" charset="0"/>
                <a:cs typeface="Arial" pitchFamily="34" charset="0"/>
              </a:rPr>
              <a:t>Louis charged </a:t>
            </a:r>
            <a:r>
              <a:rPr lang="en-US" i="1" dirty="0" err="1">
                <a:latin typeface="Arial" pitchFamily="34" charset="0"/>
                <a:cs typeface="Arial" pitchFamily="34" charset="0"/>
              </a:rPr>
              <a:t>Surintendant</a:t>
            </a:r>
            <a:r>
              <a:rPr lang="en-US" i="1" dirty="0">
                <a:latin typeface="Arial" pitchFamily="34" charset="0"/>
                <a:cs typeface="Arial" pitchFamily="34" charset="0"/>
              </a:rPr>
              <a:t> des Finances </a:t>
            </a:r>
            <a:r>
              <a:rPr lang="en-US" dirty="0">
                <a:latin typeface="Arial" pitchFamily="34" charset="0"/>
                <a:cs typeface="Arial" pitchFamily="34" charset="0"/>
              </a:rPr>
              <a:t>Nicolas </a:t>
            </a:r>
            <a:r>
              <a:rPr lang="en-US" dirty="0">
                <a:solidFill>
                  <a:schemeClr val="bg1"/>
                </a:solidFill>
                <a:latin typeface="Arial" pitchFamily="34" charset="0"/>
                <a:cs typeface="Arial" pitchFamily="34" charset="0"/>
              </a:rPr>
              <a:t>Fouquet</a:t>
            </a:r>
            <a:r>
              <a:rPr lang="en-US" dirty="0">
                <a:latin typeface="Arial" pitchFamily="34" charset="0"/>
                <a:cs typeface="Arial" pitchFamily="34" charset="0"/>
              </a:rPr>
              <a:t>, with embezzlement</a:t>
            </a:r>
          </a:p>
          <a:p>
            <a:pPr lvl="1">
              <a:buFont typeface="Arial" pitchFamily="34" charset="0"/>
              <a:buChar char="•"/>
            </a:pPr>
            <a:r>
              <a:rPr lang="en-US" dirty="0">
                <a:latin typeface="Arial" pitchFamily="34" charset="0"/>
                <a:cs typeface="Arial" pitchFamily="34" charset="0"/>
              </a:rPr>
              <a:t>Customs &amp; Taxes</a:t>
            </a:r>
          </a:p>
          <a:p>
            <a:pPr lvl="1">
              <a:buFont typeface="Arial" pitchFamily="34" charset="0"/>
              <a:buChar char="•"/>
            </a:pPr>
            <a:r>
              <a:rPr lang="en-US" dirty="0">
                <a:latin typeface="Arial" pitchFamily="34" charset="0"/>
                <a:cs typeface="Arial" pitchFamily="34" charset="0"/>
              </a:rPr>
              <a:t>Inventions</a:t>
            </a:r>
          </a:p>
          <a:p>
            <a:pPr lvl="1">
              <a:buFont typeface="Arial" pitchFamily="34" charset="0"/>
              <a:buChar char="•"/>
            </a:pPr>
            <a:r>
              <a:rPr lang="en-US" dirty="0">
                <a:latin typeface="Arial" pitchFamily="34" charset="0"/>
                <a:cs typeface="Arial" pitchFamily="34" charset="0"/>
              </a:rPr>
              <a:t>Manufacturing (glass, shipbuilding, iron)</a:t>
            </a:r>
          </a:p>
          <a:p>
            <a:pPr lvl="1">
              <a:buFont typeface="Arial" pitchFamily="34" charset="0"/>
              <a:buChar char="•"/>
            </a:pPr>
            <a:r>
              <a:rPr lang="en-US" dirty="0">
                <a:latin typeface="Arial" pitchFamily="34" charset="0"/>
                <a:cs typeface="Arial" pitchFamily="34" charset="0"/>
              </a:rPr>
              <a:t>Infrastructure</a:t>
            </a:r>
          </a:p>
          <a:p>
            <a:pPr lvl="1">
              <a:buFont typeface="Arial" pitchFamily="34" charset="0"/>
              <a:buChar char="•"/>
            </a:pPr>
            <a:r>
              <a:rPr lang="en-US" dirty="0">
                <a:latin typeface="Arial" pitchFamily="34" charset="0"/>
                <a:cs typeface="Arial" pitchFamily="34" charset="0"/>
              </a:rPr>
              <a:t>Army &amp; Navy  </a:t>
            </a:r>
          </a:p>
          <a:p>
            <a:pPr lvl="1">
              <a:buFont typeface="Arial" pitchFamily="34" charset="0"/>
              <a:buChar char="•"/>
            </a:pPr>
            <a:r>
              <a:rPr lang="en-US" dirty="0">
                <a:solidFill>
                  <a:srgbClr val="FF0000"/>
                </a:solidFill>
                <a:latin typeface="Arial" pitchFamily="34" charset="0"/>
                <a:cs typeface="Arial" pitchFamily="34" charset="0"/>
              </a:rPr>
              <a:t>Mercantilism</a:t>
            </a:r>
            <a:r>
              <a:rPr lang="en-US" dirty="0">
                <a:latin typeface="Arial" pitchFamily="34" charset="0"/>
                <a:cs typeface="Arial" pitchFamily="34" charset="0"/>
              </a:rPr>
              <a:t> as means to self sufficiency </a:t>
            </a:r>
          </a:p>
          <a:p>
            <a:pPr lvl="2">
              <a:buFont typeface="Arial" pitchFamily="34" charset="0"/>
              <a:buChar char="•"/>
            </a:pPr>
            <a:r>
              <a:rPr lang="en-US" dirty="0">
                <a:latin typeface="Arial" pitchFamily="34" charset="0"/>
                <a:cs typeface="Arial" pitchFamily="34" charset="0"/>
              </a:rPr>
              <a:t>Colonies in North America </a:t>
            </a:r>
          </a:p>
          <a:p>
            <a:pPr lvl="1">
              <a:buFont typeface="Arial" pitchFamily="34" charset="0"/>
              <a:buChar char="•"/>
            </a:pPr>
            <a:endParaRPr lang="en-US" dirty="0">
              <a:latin typeface="Arial" pitchFamily="34" charset="0"/>
              <a:cs typeface="Arial" pitchFamily="34" charset="0"/>
            </a:endParaRPr>
          </a:p>
          <a:p>
            <a:pPr lvl="1">
              <a:buFont typeface="Arial" pitchFamily="34" charset="0"/>
              <a:buChar char="•"/>
            </a:pPr>
            <a:endParaRPr lang="en-US" dirty="0">
              <a:latin typeface="Arial" pitchFamily="34" charset="0"/>
              <a:cs typeface="Arial" pitchFamily="34" charset="0"/>
            </a:endParaRPr>
          </a:p>
          <a:p>
            <a:endParaRPr lang="en-US" dirty="0">
              <a:latin typeface="Arial" pitchFamily="34" charset="0"/>
              <a:cs typeface="Arial" pitchFamily="34" charset="0"/>
            </a:endParaRPr>
          </a:p>
        </p:txBody>
      </p:sp>
    </p:spTree>
    <p:extLst>
      <p:ext uri="{BB962C8B-B14F-4D97-AF65-F5344CB8AC3E}">
        <p14:creationId xmlns:p14="http://schemas.microsoft.com/office/powerpoint/2010/main" val="16276922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el 1"/>
          <p:cNvSpPr>
            <a:spLocks noGrp="1"/>
          </p:cNvSpPr>
          <p:nvPr>
            <p:ph type="title"/>
          </p:nvPr>
        </p:nvSpPr>
        <p:spPr>
          <a:xfrm>
            <a:off x="1878013" y="107950"/>
            <a:ext cx="8229600" cy="1143000"/>
          </a:xfrm>
        </p:spPr>
        <p:txBody>
          <a:bodyPr/>
          <a:lstStyle/>
          <a:p>
            <a:pPr eaLnBrk="1" hangingPunct="1"/>
            <a:r>
              <a:rPr lang="en-US" b="1" dirty="0">
                <a:solidFill>
                  <a:schemeClr val="bg1"/>
                </a:solidFill>
                <a:effectLst/>
                <a:latin typeface="Arial" charset="0"/>
              </a:rPr>
              <a:t>Mercantilism</a:t>
            </a:r>
          </a:p>
        </p:txBody>
      </p:sp>
      <p:pic>
        <p:nvPicPr>
          <p:cNvPr id="32771" name="Bild 3"/>
          <p:cNvPicPr>
            <a:picLocks noChangeAspect="1"/>
          </p:cNvPicPr>
          <p:nvPr/>
        </p:nvPicPr>
        <p:blipFill>
          <a:blip r:embed="rId3"/>
          <a:srcRect/>
          <a:stretch>
            <a:fillRect/>
          </a:stretch>
        </p:blipFill>
        <p:spPr bwMode="auto">
          <a:xfrm>
            <a:off x="4033839" y="1600201"/>
            <a:ext cx="3684587" cy="3789363"/>
          </a:xfrm>
          <a:prstGeom prst="rect">
            <a:avLst/>
          </a:prstGeom>
          <a:noFill/>
          <a:ln w="9525">
            <a:noFill/>
            <a:miter lim="800000"/>
            <a:headEnd/>
            <a:tailEnd/>
          </a:ln>
        </p:spPr>
      </p:pic>
      <p:sp>
        <p:nvSpPr>
          <p:cNvPr id="12" name="Textfeld 11"/>
          <p:cNvSpPr txBox="1">
            <a:spLocks noChangeArrowheads="1"/>
          </p:cNvSpPr>
          <p:nvPr/>
        </p:nvSpPr>
        <p:spPr bwMode="auto">
          <a:xfrm>
            <a:off x="8005764" y="679451"/>
            <a:ext cx="2205037" cy="1200329"/>
          </a:xfrm>
          <a:prstGeom prst="rect">
            <a:avLst/>
          </a:prstGeom>
          <a:noFill/>
          <a:ln w="9525">
            <a:noFill/>
            <a:miter lim="800000"/>
            <a:headEnd/>
            <a:tailEnd/>
          </a:ln>
        </p:spPr>
        <p:txBody>
          <a:bodyPr>
            <a:spAutoFit/>
          </a:bodyPr>
          <a:lstStyle/>
          <a:p>
            <a:r>
              <a:rPr lang="en-US" b="1" dirty="0">
                <a:solidFill>
                  <a:srgbClr val="FF0000"/>
                </a:solidFill>
                <a:latin typeface="Calibri" pitchFamily="34" charset="0"/>
              </a:rPr>
              <a:t>1</a:t>
            </a:r>
            <a:r>
              <a:rPr lang="en-US" dirty="0">
                <a:latin typeface="Calibri" pitchFamily="34" charset="0"/>
              </a:rPr>
              <a:t>.Intervene in the economy, to </a:t>
            </a:r>
            <a:r>
              <a:rPr lang="en-US" dirty="0">
                <a:solidFill>
                  <a:srgbClr val="FF0000"/>
                </a:solidFill>
                <a:latin typeface="Calibri" pitchFamily="34" charset="0"/>
              </a:rPr>
              <a:t>protect home products</a:t>
            </a:r>
            <a:r>
              <a:rPr lang="en-US" dirty="0">
                <a:latin typeface="Calibri" pitchFamily="34" charset="0"/>
              </a:rPr>
              <a:t>, by </a:t>
            </a:r>
            <a:r>
              <a:rPr lang="en-US" dirty="0">
                <a:solidFill>
                  <a:srgbClr val="FF0000"/>
                </a:solidFill>
                <a:latin typeface="Calibri" pitchFamily="34" charset="0"/>
              </a:rPr>
              <a:t>taxes and tariffs</a:t>
            </a:r>
          </a:p>
        </p:txBody>
      </p:sp>
      <p:sp>
        <p:nvSpPr>
          <p:cNvPr id="31748" name="Textfeld 12"/>
          <p:cNvSpPr txBox="1">
            <a:spLocks noChangeArrowheads="1"/>
          </p:cNvSpPr>
          <p:nvPr/>
        </p:nvSpPr>
        <p:spPr bwMode="auto">
          <a:xfrm>
            <a:off x="8005764" y="2116139"/>
            <a:ext cx="2028825" cy="2031325"/>
          </a:xfrm>
          <a:prstGeom prst="rect">
            <a:avLst/>
          </a:prstGeom>
          <a:noFill/>
          <a:ln w="9525">
            <a:noFill/>
            <a:miter lim="800000"/>
            <a:headEnd/>
            <a:tailEnd/>
          </a:ln>
        </p:spPr>
        <p:txBody>
          <a:bodyPr>
            <a:spAutoFit/>
          </a:bodyPr>
          <a:lstStyle/>
          <a:p>
            <a:r>
              <a:rPr lang="en-US" dirty="0">
                <a:latin typeface="Calibri" pitchFamily="34" charset="0"/>
              </a:rPr>
              <a:t>2.Export of finished products to achieve a </a:t>
            </a:r>
            <a:r>
              <a:rPr lang="en-US" dirty="0">
                <a:solidFill>
                  <a:srgbClr val="FF0000"/>
                </a:solidFill>
                <a:latin typeface="Calibri" pitchFamily="34" charset="0"/>
              </a:rPr>
              <a:t>positive balance of trade</a:t>
            </a:r>
          </a:p>
          <a:p>
            <a:r>
              <a:rPr lang="en-US" dirty="0">
                <a:latin typeface="Calibri" pitchFamily="34" charset="0"/>
              </a:rPr>
              <a:t>(Revenue for military, arts, infrastructure, etc.)</a:t>
            </a:r>
          </a:p>
        </p:txBody>
      </p:sp>
      <p:sp>
        <p:nvSpPr>
          <p:cNvPr id="31749" name="Textfeld 13"/>
          <p:cNvSpPr txBox="1">
            <a:spLocks noChangeArrowheads="1"/>
          </p:cNvSpPr>
          <p:nvPr/>
        </p:nvSpPr>
        <p:spPr bwMode="auto">
          <a:xfrm>
            <a:off x="7963334" y="4738760"/>
            <a:ext cx="2662237" cy="646331"/>
          </a:xfrm>
          <a:prstGeom prst="rect">
            <a:avLst/>
          </a:prstGeom>
          <a:noFill/>
          <a:ln w="9525">
            <a:noFill/>
            <a:miter lim="800000"/>
            <a:headEnd/>
            <a:tailEnd/>
          </a:ln>
        </p:spPr>
        <p:txBody>
          <a:bodyPr wrap="square">
            <a:spAutoFit/>
          </a:bodyPr>
          <a:lstStyle/>
          <a:p>
            <a:r>
              <a:rPr lang="en-US" dirty="0">
                <a:latin typeface="Calibri" pitchFamily="34" charset="0"/>
              </a:rPr>
              <a:t>3.</a:t>
            </a:r>
            <a:r>
              <a:rPr lang="en-US" dirty="0">
                <a:solidFill>
                  <a:srgbClr val="FF0000"/>
                </a:solidFill>
                <a:latin typeface="Calibri" pitchFamily="34" charset="0"/>
              </a:rPr>
              <a:t>Entrepreneurs</a:t>
            </a:r>
            <a:r>
              <a:rPr lang="en-US" dirty="0">
                <a:latin typeface="Calibri" pitchFamily="34" charset="0"/>
              </a:rPr>
              <a:t> est. manufacturing base.</a:t>
            </a:r>
          </a:p>
        </p:txBody>
      </p:sp>
      <p:sp>
        <p:nvSpPr>
          <p:cNvPr id="31752" name="Textfeld 16"/>
          <p:cNvSpPr txBox="1">
            <a:spLocks noChangeArrowheads="1"/>
          </p:cNvSpPr>
          <p:nvPr/>
        </p:nvSpPr>
        <p:spPr bwMode="auto">
          <a:xfrm>
            <a:off x="1703512" y="4538663"/>
            <a:ext cx="2052638" cy="646112"/>
          </a:xfrm>
          <a:prstGeom prst="rect">
            <a:avLst/>
          </a:prstGeom>
          <a:noFill/>
          <a:ln w="9525">
            <a:noFill/>
            <a:miter lim="800000"/>
            <a:headEnd/>
            <a:tailEnd/>
          </a:ln>
        </p:spPr>
        <p:txBody>
          <a:bodyPr>
            <a:spAutoFit/>
          </a:bodyPr>
          <a:lstStyle/>
          <a:p>
            <a:r>
              <a:rPr lang="en-US" dirty="0">
                <a:latin typeface="Calibri" pitchFamily="34" charset="0"/>
              </a:rPr>
              <a:t>5.Reduction of tolls for national traffic</a:t>
            </a:r>
          </a:p>
        </p:txBody>
      </p:sp>
      <p:sp>
        <p:nvSpPr>
          <p:cNvPr id="31753" name="Textfeld 17"/>
          <p:cNvSpPr txBox="1">
            <a:spLocks noChangeArrowheads="1"/>
          </p:cNvSpPr>
          <p:nvPr/>
        </p:nvSpPr>
        <p:spPr bwMode="auto">
          <a:xfrm>
            <a:off x="1703512" y="3034074"/>
            <a:ext cx="2052638" cy="923330"/>
          </a:xfrm>
          <a:prstGeom prst="rect">
            <a:avLst/>
          </a:prstGeom>
          <a:noFill/>
          <a:ln w="9525">
            <a:noFill/>
            <a:miter lim="800000"/>
            <a:headEnd/>
            <a:tailEnd/>
          </a:ln>
        </p:spPr>
        <p:txBody>
          <a:bodyPr>
            <a:spAutoFit/>
          </a:bodyPr>
          <a:lstStyle/>
          <a:p>
            <a:r>
              <a:rPr lang="en-US" dirty="0">
                <a:latin typeface="Calibri" pitchFamily="34" charset="0"/>
              </a:rPr>
              <a:t>6.Develop strong </a:t>
            </a:r>
            <a:r>
              <a:rPr lang="en-US" dirty="0">
                <a:solidFill>
                  <a:srgbClr val="FF0000"/>
                </a:solidFill>
                <a:latin typeface="Calibri" pitchFamily="34" charset="0"/>
              </a:rPr>
              <a:t>infrastructure</a:t>
            </a:r>
            <a:r>
              <a:rPr lang="en-US" dirty="0">
                <a:latin typeface="Calibri" pitchFamily="34" charset="0"/>
              </a:rPr>
              <a:t> - roads and canals</a:t>
            </a:r>
          </a:p>
        </p:txBody>
      </p:sp>
      <p:sp>
        <p:nvSpPr>
          <p:cNvPr id="31754" name="Textfeld 18"/>
          <p:cNvSpPr txBox="1">
            <a:spLocks noChangeArrowheads="1"/>
          </p:cNvSpPr>
          <p:nvPr/>
        </p:nvSpPr>
        <p:spPr bwMode="auto">
          <a:xfrm>
            <a:off x="1703512" y="1013620"/>
            <a:ext cx="2052638" cy="1200329"/>
          </a:xfrm>
          <a:prstGeom prst="rect">
            <a:avLst/>
          </a:prstGeom>
          <a:noFill/>
          <a:ln w="9525">
            <a:noFill/>
            <a:miter lim="800000"/>
            <a:headEnd/>
            <a:tailEnd/>
          </a:ln>
        </p:spPr>
        <p:txBody>
          <a:bodyPr>
            <a:spAutoFit/>
          </a:bodyPr>
          <a:lstStyle/>
          <a:p>
            <a:r>
              <a:rPr lang="en-US" dirty="0">
                <a:latin typeface="Calibri" pitchFamily="34" charset="0"/>
              </a:rPr>
              <a:t>7.Increase tariffs, taxes, and duties to pay for the military and royal estate.</a:t>
            </a:r>
          </a:p>
        </p:txBody>
      </p:sp>
      <p:sp>
        <p:nvSpPr>
          <p:cNvPr id="31755" name="Textfeld 19"/>
          <p:cNvSpPr txBox="1">
            <a:spLocks noChangeArrowheads="1"/>
          </p:cNvSpPr>
          <p:nvPr/>
        </p:nvSpPr>
        <p:spPr bwMode="auto">
          <a:xfrm>
            <a:off x="4033839" y="1230313"/>
            <a:ext cx="3684587" cy="369332"/>
          </a:xfrm>
          <a:prstGeom prst="rect">
            <a:avLst/>
          </a:prstGeom>
          <a:noFill/>
          <a:ln w="9525">
            <a:noFill/>
            <a:miter lim="800000"/>
            <a:headEnd/>
            <a:tailEnd/>
          </a:ln>
        </p:spPr>
        <p:txBody>
          <a:bodyPr wrap="square">
            <a:spAutoFit/>
          </a:bodyPr>
          <a:lstStyle/>
          <a:p>
            <a:pPr algn="ctr"/>
            <a:r>
              <a:rPr lang="en-US" dirty="0">
                <a:latin typeface="Calibri" pitchFamily="34" charset="0"/>
              </a:rPr>
              <a:t>8. Maintain traditional farming</a:t>
            </a:r>
          </a:p>
        </p:txBody>
      </p:sp>
      <p:sp>
        <p:nvSpPr>
          <p:cNvPr id="32781" name="TextBox 2"/>
          <p:cNvSpPr txBox="1">
            <a:spLocks noChangeArrowheads="1"/>
          </p:cNvSpPr>
          <p:nvPr/>
        </p:nvSpPr>
        <p:spPr bwMode="auto">
          <a:xfrm>
            <a:off x="6799263" y="1584326"/>
            <a:ext cx="1149350" cy="246063"/>
          </a:xfrm>
          <a:prstGeom prst="rect">
            <a:avLst/>
          </a:prstGeom>
          <a:noFill/>
          <a:ln w="9525">
            <a:noFill/>
            <a:miter lim="800000"/>
            <a:headEnd/>
            <a:tailEnd/>
          </a:ln>
        </p:spPr>
        <p:txBody>
          <a:bodyPr>
            <a:spAutoFit/>
          </a:bodyPr>
          <a:lstStyle/>
          <a:p>
            <a:r>
              <a:rPr lang="en-US" sz="1000"/>
              <a:t>1</a:t>
            </a:r>
          </a:p>
        </p:txBody>
      </p:sp>
      <p:sp>
        <p:nvSpPr>
          <p:cNvPr id="32782" name="TextBox 3"/>
          <p:cNvSpPr txBox="1">
            <a:spLocks noChangeArrowheads="1"/>
          </p:cNvSpPr>
          <p:nvPr/>
        </p:nvSpPr>
        <p:spPr bwMode="auto">
          <a:xfrm>
            <a:off x="6934200" y="2590801"/>
            <a:ext cx="255588" cy="246063"/>
          </a:xfrm>
          <a:prstGeom prst="rect">
            <a:avLst/>
          </a:prstGeom>
          <a:noFill/>
          <a:ln w="9525">
            <a:noFill/>
            <a:miter lim="800000"/>
            <a:headEnd/>
            <a:tailEnd/>
          </a:ln>
        </p:spPr>
        <p:txBody>
          <a:bodyPr wrap="none">
            <a:spAutoFit/>
          </a:bodyPr>
          <a:lstStyle/>
          <a:p>
            <a:r>
              <a:rPr lang="en-US" sz="1000"/>
              <a:t>2</a:t>
            </a:r>
          </a:p>
        </p:txBody>
      </p:sp>
      <p:sp>
        <p:nvSpPr>
          <p:cNvPr id="32783" name="TextBox 4"/>
          <p:cNvSpPr txBox="1">
            <a:spLocks noChangeArrowheads="1"/>
          </p:cNvSpPr>
          <p:nvPr/>
        </p:nvSpPr>
        <p:spPr bwMode="auto">
          <a:xfrm>
            <a:off x="6704014" y="4292601"/>
            <a:ext cx="255587" cy="246063"/>
          </a:xfrm>
          <a:prstGeom prst="rect">
            <a:avLst/>
          </a:prstGeom>
          <a:noFill/>
          <a:ln w="9525">
            <a:noFill/>
            <a:miter lim="800000"/>
            <a:headEnd/>
            <a:tailEnd/>
          </a:ln>
        </p:spPr>
        <p:txBody>
          <a:bodyPr wrap="none">
            <a:spAutoFit/>
          </a:bodyPr>
          <a:lstStyle/>
          <a:p>
            <a:r>
              <a:rPr lang="en-US" sz="1000"/>
              <a:t>3</a:t>
            </a:r>
          </a:p>
        </p:txBody>
      </p:sp>
      <p:sp>
        <p:nvSpPr>
          <p:cNvPr id="32784" name="TextBox 5"/>
          <p:cNvSpPr txBox="1">
            <a:spLocks noChangeArrowheads="1"/>
          </p:cNvSpPr>
          <p:nvPr/>
        </p:nvSpPr>
        <p:spPr bwMode="auto">
          <a:xfrm>
            <a:off x="5410200" y="4143376"/>
            <a:ext cx="248786" cy="246221"/>
          </a:xfrm>
          <a:prstGeom prst="rect">
            <a:avLst/>
          </a:prstGeom>
          <a:noFill/>
          <a:ln w="9525">
            <a:noFill/>
            <a:miter lim="800000"/>
            <a:headEnd/>
            <a:tailEnd/>
          </a:ln>
        </p:spPr>
        <p:txBody>
          <a:bodyPr wrap="none">
            <a:spAutoFit/>
          </a:bodyPr>
          <a:lstStyle/>
          <a:p>
            <a:r>
              <a:rPr lang="en-US" sz="1000"/>
              <a:t>4</a:t>
            </a:r>
          </a:p>
        </p:txBody>
      </p:sp>
      <p:sp>
        <p:nvSpPr>
          <p:cNvPr id="32785" name="TextBox 6"/>
          <p:cNvSpPr txBox="1">
            <a:spLocks noChangeArrowheads="1"/>
          </p:cNvSpPr>
          <p:nvPr/>
        </p:nvSpPr>
        <p:spPr bwMode="auto">
          <a:xfrm>
            <a:off x="4395788" y="3524251"/>
            <a:ext cx="958850" cy="246063"/>
          </a:xfrm>
          <a:prstGeom prst="rect">
            <a:avLst/>
          </a:prstGeom>
          <a:noFill/>
          <a:ln w="9525">
            <a:noFill/>
            <a:miter lim="800000"/>
            <a:headEnd/>
            <a:tailEnd/>
          </a:ln>
        </p:spPr>
        <p:txBody>
          <a:bodyPr>
            <a:spAutoFit/>
          </a:bodyPr>
          <a:lstStyle/>
          <a:p>
            <a:r>
              <a:rPr lang="en-US" sz="1000"/>
              <a:t>5</a:t>
            </a:r>
          </a:p>
        </p:txBody>
      </p:sp>
      <p:sp>
        <p:nvSpPr>
          <p:cNvPr id="32786" name="Textfeld 17"/>
          <p:cNvSpPr txBox="1">
            <a:spLocks noChangeArrowheads="1"/>
          </p:cNvSpPr>
          <p:nvPr/>
        </p:nvSpPr>
        <p:spPr bwMode="auto">
          <a:xfrm>
            <a:off x="5227639" y="3030538"/>
            <a:ext cx="255587" cy="246062"/>
          </a:xfrm>
          <a:prstGeom prst="rect">
            <a:avLst/>
          </a:prstGeom>
          <a:noFill/>
          <a:ln w="9525">
            <a:noFill/>
            <a:miter lim="800000"/>
            <a:headEnd/>
            <a:tailEnd/>
          </a:ln>
        </p:spPr>
        <p:txBody>
          <a:bodyPr wrap="none">
            <a:spAutoFit/>
          </a:bodyPr>
          <a:lstStyle/>
          <a:p>
            <a:r>
              <a:rPr lang="de-DE" sz="1000"/>
              <a:t>6</a:t>
            </a:r>
          </a:p>
        </p:txBody>
      </p:sp>
      <p:sp>
        <p:nvSpPr>
          <p:cNvPr id="32787" name="Textfeld 18"/>
          <p:cNvSpPr txBox="1">
            <a:spLocks noChangeArrowheads="1"/>
          </p:cNvSpPr>
          <p:nvPr/>
        </p:nvSpPr>
        <p:spPr bwMode="auto">
          <a:xfrm>
            <a:off x="5992814" y="2590801"/>
            <a:ext cx="255587" cy="246063"/>
          </a:xfrm>
          <a:prstGeom prst="rect">
            <a:avLst/>
          </a:prstGeom>
          <a:noFill/>
          <a:ln w="9525">
            <a:noFill/>
            <a:miter lim="800000"/>
            <a:headEnd/>
            <a:tailEnd/>
          </a:ln>
        </p:spPr>
        <p:txBody>
          <a:bodyPr wrap="none">
            <a:spAutoFit/>
          </a:bodyPr>
          <a:lstStyle/>
          <a:p>
            <a:r>
              <a:rPr lang="de-DE" sz="1000"/>
              <a:t>7</a:t>
            </a:r>
          </a:p>
        </p:txBody>
      </p:sp>
      <p:sp>
        <p:nvSpPr>
          <p:cNvPr id="32788" name="Textfeld 19"/>
          <p:cNvSpPr txBox="1">
            <a:spLocks noChangeArrowheads="1"/>
          </p:cNvSpPr>
          <p:nvPr/>
        </p:nvSpPr>
        <p:spPr bwMode="auto">
          <a:xfrm>
            <a:off x="6300789" y="2874963"/>
            <a:ext cx="255587" cy="246062"/>
          </a:xfrm>
          <a:prstGeom prst="rect">
            <a:avLst/>
          </a:prstGeom>
          <a:noFill/>
          <a:ln w="9525">
            <a:noFill/>
            <a:miter lim="800000"/>
            <a:headEnd/>
            <a:tailEnd/>
          </a:ln>
        </p:spPr>
        <p:txBody>
          <a:bodyPr wrap="none">
            <a:spAutoFit/>
          </a:bodyPr>
          <a:lstStyle/>
          <a:p>
            <a:r>
              <a:rPr lang="de-DE" sz="1000"/>
              <a:t>8</a:t>
            </a:r>
          </a:p>
        </p:txBody>
      </p:sp>
      <p:sp>
        <p:nvSpPr>
          <p:cNvPr id="32789" name="Textfeld 21"/>
          <p:cNvSpPr txBox="1">
            <a:spLocks noChangeArrowheads="1"/>
          </p:cNvSpPr>
          <p:nvPr/>
        </p:nvSpPr>
        <p:spPr bwMode="auto">
          <a:xfrm>
            <a:off x="5721350" y="2270126"/>
            <a:ext cx="255588" cy="246063"/>
          </a:xfrm>
          <a:prstGeom prst="rect">
            <a:avLst/>
          </a:prstGeom>
          <a:noFill/>
          <a:ln w="9525">
            <a:noFill/>
            <a:miter lim="800000"/>
            <a:headEnd/>
            <a:tailEnd/>
          </a:ln>
        </p:spPr>
        <p:txBody>
          <a:bodyPr wrap="none">
            <a:spAutoFit/>
          </a:bodyPr>
          <a:lstStyle/>
          <a:p>
            <a:r>
              <a:rPr lang="de-DE" sz="1000"/>
              <a:t>9</a:t>
            </a:r>
          </a:p>
        </p:txBody>
      </p:sp>
      <p:sp>
        <p:nvSpPr>
          <p:cNvPr id="2" name="TextBox 1"/>
          <p:cNvSpPr txBox="1"/>
          <p:nvPr/>
        </p:nvSpPr>
        <p:spPr>
          <a:xfrm>
            <a:off x="4033839" y="5517233"/>
            <a:ext cx="3684587" cy="646331"/>
          </a:xfrm>
          <a:prstGeom prst="rect">
            <a:avLst/>
          </a:prstGeom>
          <a:noFill/>
        </p:spPr>
        <p:txBody>
          <a:bodyPr wrap="square" rtlCol="0">
            <a:spAutoFit/>
          </a:bodyPr>
          <a:lstStyle/>
          <a:p>
            <a:r>
              <a:rPr lang="en-US" dirty="0">
                <a:latin typeface="Calibri" pitchFamily="34" charset="0"/>
              </a:rPr>
              <a:t>4.Est. </a:t>
            </a:r>
            <a:r>
              <a:rPr lang="en-US" dirty="0">
                <a:solidFill>
                  <a:srgbClr val="FF0000"/>
                </a:solidFill>
                <a:latin typeface="Calibri" pitchFamily="34" charset="0"/>
              </a:rPr>
              <a:t>colonies </a:t>
            </a:r>
            <a:r>
              <a:rPr lang="en-US" dirty="0">
                <a:latin typeface="Calibri" pitchFamily="34" charset="0"/>
              </a:rPr>
              <a:t>and </a:t>
            </a:r>
            <a:r>
              <a:rPr lang="en-US" dirty="0">
                <a:solidFill>
                  <a:srgbClr val="FF0000"/>
                </a:solidFill>
                <a:latin typeface="Calibri" pitchFamily="34" charset="0"/>
              </a:rPr>
              <a:t>trading partners</a:t>
            </a:r>
          </a:p>
          <a:p>
            <a:endParaRPr lang="en-US" dirty="0"/>
          </a:p>
        </p:txBody>
      </p:sp>
    </p:spTree>
    <p:extLst>
      <p:ext uri="{BB962C8B-B14F-4D97-AF65-F5344CB8AC3E}">
        <p14:creationId xmlns:p14="http://schemas.microsoft.com/office/powerpoint/2010/main" val="1088988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1748"/>
                                        </p:tgtEl>
                                        <p:attrNameLst>
                                          <p:attrName>style.visibility</p:attrName>
                                        </p:attrNameLst>
                                      </p:cBhvr>
                                      <p:to>
                                        <p:strVal val="visible"/>
                                      </p:to>
                                    </p:set>
                                    <p:animEffect transition="in" filter="blinds(horizontal)">
                                      <p:cBhvr>
                                        <p:cTn id="12" dur="500"/>
                                        <p:tgtEl>
                                          <p:spTgt spid="3174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1749"/>
                                        </p:tgtEl>
                                        <p:attrNameLst>
                                          <p:attrName>style.visibility</p:attrName>
                                        </p:attrNameLst>
                                      </p:cBhvr>
                                      <p:to>
                                        <p:strVal val="visible"/>
                                      </p:to>
                                    </p:set>
                                    <p:animEffect transition="in" filter="blinds(horizontal)">
                                      <p:cBhvr>
                                        <p:cTn id="17" dur="500"/>
                                        <p:tgtEl>
                                          <p:spTgt spid="3174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1752"/>
                                        </p:tgtEl>
                                        <p:attrNameLst>
                                          <p:attrName>style.visibility</p:attrName>
                                        </p:attrNameLst>
                                      </p:cBhvr>
                                      <p:to>
                                        <p:strVal val="visible"/>
                                      </p:to>
                                    </p:set>
                                    <p:animEffect transition="in" filter="blinds(horizontal)">
                                      <p:cBhvr>
                                        <p:cTn id="22" dur="500"/>
                                        <p:tgtEl>
                                          <p:spTgt spid="3175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1753"/>
                                        </p:tgtEl>
                                        <p:attrNameLst>
                                          <p:attrName>style.visibility</p:attrName>
                                        </p:attrNameLst>
                                      </p:cBhvr>
                                      <p:to>
                                        <p:strVal val="visible"/>
                                      </p:to>
                                    </p:set>
                                    <p:animEffect transition="in" filter="blinds(horizontal)">
                                      <p:cBhvr>
                                        <p:cTn id="27" dur="500"/>
                                        <p:tgtEl>
                                          <p:spTgt spid="31753"/>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1754"/>
                                        </p:tgtEl>
                                        <p:attrNameLst>
                                          <p:attrName>style.visibility</p:attrName>
                                        </p:attrNameLst>
                                      </p:cBhvr>
                                      <p:to>
                                        <p:strVal val="visible"/>
                                      </p:to>
                                    </p:set>
                                    <p:animEffect transition="in" filter="blinds(horizontal)">
                                      <p:cBhvr>
                                        <p:cTn id="32" dur="500"/>
                                        <p:tgtEl>
                                          <p:spTgt spid="31754"/>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1755"/>
                                        </p:tgtEl>
                                        <p:attrNameLst>
                                          <p:attrName>style.visibility</p:attrName>
                                        </p:attrNameLst>
                                      </p:cBhvr>
                                      <p:to>
                                        <p:strVal val="visible"/>
                                      </p:to>
                                    </p:set>
                                    <p:animEffect transition="in" filter="blinds(horizontal)">
                                      <p:cBhvr>
                                        <p:cTn id="37" dur="500"/>
                                        <p:tgtEl>
                                          <p:spTgt spid="31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1748" grpId="0"/>
      <p:bldP spid="31749" grpId="0"/>
      <p:bldP spid="31752" grpId="0"/>
      <p:bldP spid="31753" grpId="0"/>
      <p:bldP spid="31754" grpId="0"/>
      <p:bldP spid="3175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effectLst/>
                <a:latin typeface="Arial" pitchFamily="34" charset="0"/>
                <a:cs typeface="Arial" pitchFamily="34" charset="0"/>
              </a:rPr>
              <a:t>Patron of the Arts</a:t>
            </a:r>
          </a:p>
        </p:txBody>
      </p:sp>
      <p:sp>
        <p:nvSpPr>
          <p:cNvPr id="3" name="Content Placeholder 2"/>
          <p:cNvSpPr>
            <a:spLocks noGrp="1"/>
          </p:cNvSpPr>
          <p:nvPr>
            <p:ph idx="1"/>
          </p:nvPr>
        </p:nvSpPr>
        <p:spPr/>
        <p:txBody>
          <a:bodyPr>
            <a:normAutofit lnSpcReduction="10000"/>
          </a:bodyPr>
          <a:lstStyle/>
          <a:p>
            <a:pPr>
              <a:buFont typeface="Arial" pitchFamily="34" charset="0"/>
              <a:buChar char="•"/>
            </a:pPr>
            <a:r>
              <a:rPr lang="en-US" dirty="0">
                <a:solidFill>
                  <a:schemeClr val="bg1"/>
                </a:solidFill>
                <a:latin typeface="Arial" pitchFamily="34" charset="0"/>
                <a:cs typeface="Arial" pitchFamily="34" charset="0"/>
              </a:rPr>
              <a:t>Changed form and function of art: </a:t>
            </a:r>
          </a:p>
          <a:p>
            <a:pPr lvl="1">
              <a:buFont typeface="Courier New" pitchFamily="49" charset="0"/>
              <a:buChar char="o"/>
            </a:pPr>
            <a:r>
              <a:rPr lang="en-US" dirty="0">
                <a:solidFill>
                  <a:schemeClr val="bg1"/>
                </a:solidFill>
                <a:latin typeface="Arial" pitchFamily="34" charset="0"/>
                <a:cs typeface="Arial" pitchFamily="34" charset="0"/>
              </a:rPr>
              <a:t>No Longer to Glorify God – Middle Ages</a:t>
            </a:r>
          </a:p>
          <a:p>
            <a:pPr lvl="1">
              <a:buFont typeface="Courier New" pitchFamily="49" charset="0"/>
              <a:buChar char="o"/>
            </a:pPr>
            <a:r>
              <a:rPr lang="en-US" dirty="0">
                <a:solidFill>
                  <a:schemeClr val="bg1"/>
                </a:solidFill>
                <a:latin typeface="Arial" pitchFamily="34" charset="0"/>
                <a:cs typeface="Arial" pitchFamily="34" charset="0"/>
              </a:rPr>
              <a:t>No Longer to Glorify Human Potential – Renaissance</a:t>
            </a:r>
          </a:p>
          <a:p>
            <a:pPr lvl="1">
              <a:buFont typeface="Courier New" pitchFamily="49" charset="0"/>
              <a:buChar char="o"/>
            </a:pPr>
            <a:r>
              <a:rPr lang="en-US" dirty="0">
                <a:solidFill>
                  <a:srgbClr val="FF0000"/>
                </a:solidFill>
                <a:latin typeface="Arial" pitchFamily="34" charset="0"/>
                <a:cs typeface="Arial" pitchFamily="34" charset="0"/>
              </a:rPr>
              <a:t>Glorify King </a:t>
            </a:r>
          </a:p>
          <a:p>
            <a:pPr>
              <a:buFont typeface="Courier New" pitchFamily="49" charset="0"/>
              <a:buChar char="o"/>
            </a:pPr>
            <a:r>
              <a:rPr lang="en-US" dirty="0">
                <a:solidFill>
                  <a:srgbClr val="FF0000"/>
                </a:solidFill>
                <a:latin typeface="Arial" pitchFamily="34" charset="0"/>
                <a:cs typeface="Arial" pitchFamily="34" charset="0"/>
              </a:rPr>
              <a:t>Louvre</a:t>
            </a:r>
          </a:p>
          <a:p>
            <a:pPr>
              <a:buFont typeface="Arial" pitchFamily="34" charset="0"/>
              <a:buChar char="•"/>
            </a:pPr>
            <a:r>
              <a:rPr lang="fr-FR" u="sng" dirty="0" err="1">
                <a:solidFill>
                  <a:schemeClr val="bg1"/>
                </a:solidFill>
                <a:latin typeface="Arial" pitchFamily="34" charset="0"/>
                <a:cs typeface="Arial" pitchFamily="34" charset="0"/>
              </a:rPr>
              <a:t>Painters</a:t>
            </a:r>
            <a:r>
              <a:rPr lang="fr-FR" dirty="0">
                <a:solidFill>
                  <a:schemeClr val="bg1"/>
                </a:solidFill>
                <a:latin typeface="Arial" pitchFamily="34" charset="0"/>
                <a:cs typeface="Arial" pitchFamily="34" charset="0"/>
              </a:rPr>
              <a:t>: </a:t>
            </a:r>
            <a:r>
              <a:rPr lang="en-US" dirty="0">
                <a:solidFill>
                  <a:schemeClr val="bg1"/>
                </a:solidFill>
                <a:latin typeface="Arial" pitchFamily="34" charset="0"/>
                <a:cs typeface="Arial" pitchFamily="34" charset="0"/>
              </a:rPr>
              <a:t>Charles Le Brun, Pierre </a:t>
            </a:r>
            <a:r>
              <a:rPr lang="en-US" dirty="0" err="1">
                <a:solidFill>
                  <a:schemeClr val="bg1"/>
                </a:solidFill>
                <a:latin typeface="Arial" pitchFamily="34" charset="0"/>
                <a:cs typeface="Arial" pitchFamily="34" charset="0"/>
              </a:rPr>
              <a:t>Mignard</a:t>
            </a:r>
            <a:r>
              <a:rPr lang="en-US" dirty="0">
                <a:solidFill>
                  <a:schemeClr val="bg1"/>
                </a:solidFill>
                <a:latin typeface="Arial" pitchFamily="34" charset="0"/>
                <a:cs typeface="Arial" pitchFamily="34" charset="0"/>
              </a:rPr>
              <a:t>, Antoine </a:t>
            </a:r>
            <a:r>
              <a:rPr lang="en-US" dirty="0" err="1">
                <a:solidFill>
                  <a:schemeClr val="bg1"/>
                </a:solidFill>
                <a:latin typeface="Arial" pitchFamily="34" charset="0"/>
                <a:cs typeface="Arial" pitchFamily="34" charset="0"/>
              </a:rPr>
              <a:t>Coysevox</a:t>
            </a:r>
            <a:r>
              <a:rPr lang="en-US" dirty="0">
                <a:solidFill>
                  <a:schemeClr val="bg1"/>
                </a:solidFill>
                <a:latin typeface="Arial" pitchFamily="34" charset="0"/>
                <a:cs typeface="Arial" pitchFamily="34" charset="0"/>
              </a:rPr>
              <a:t>, and Hyacinthe Rigaud</a:t>
            </a:r>
          </a:p>
          <a:p>
            <a:pPr>
              <a:buFont typeface="Arial" pitchFamily="34" charset="0"/>
              <a:buChar char="•"/>
            </a:pPr>
            <a:r>
              <a:rPr lang="en-US" u="sng" dirty="0">
                <a:solidFill>
                  <a:schemeClr val="bg1"/>
                </a:solidFill>
                <a:latin typeface="Arial" pitchFamily="34" charset="0"/>
                <a:cs typeface="Arial" pitchFamily="34" charset="0"/>
              </a:rPr>
              <a:t>Composers</a:t>
            </a:r>
            <a:r>
              <a:rPr lang="en-US" dirty="0">
                <a:solidFill>
                  <a:schemeClr val="bg1"/>
                </a:solidFill>
                <a:latin typeface="Arial" pitchFamily="34" charset="0"/>
                <a:cs typeface="Arial" pitchFamily="34" charset="0"/>
              </a:rPr>
              <a:t>: </a:t>
            </a:r>
            <a:r>
              <a:rPr lang="fr-FR" dirty="0">
                <a:solidFill>
                  <a:schemeClr val="bg1"/>
                </a:solidFill>
                <a:latin typeface="Arial" pitchFamily="34" charset="0"/>
                <a:cs typeface="Arial" pitchFamily="34" charset="0"/>
              </a:rPr>
              <a:t>Lully, Chambonnières, Couperin</a:t>
            </a:r>
          </a:p>
          <a:p>
            <a:pPr>
              <a:buFont typeface="Arial" pitchFamily="34" charset="0"/>
              <a:buChar char="•"/>
            </a:pPr>
            <a:r>
              <a:rPr lang="en-US" u="sng" dirty="0">
                <a:solidFill>
                  <a:schemeClr val="bg1"/>
                </a:solidFill>
                <a:latin typeface="Arial" pitchFamily="34" charset="0"/>
                <a:cs typeface="Arial" pitchFamily="34" charset="0"/>
              </a:rPr>
              <a:t>Writers</a:t>
            </a:r>
            <a:r>
              <a:rPr lang="en-US" dirty="0">
                <a:solidFill>
                  <a:schemeClr val="bg1"/>
                </a:solidFill>
                <a:latin typeface="Arial" pitchFamily="34" charset="0"/>
                <a:cs typeface="Arial" pitchFamily="34" charset="0"/>
              </a:rPr>
              <a:t>: </a:t>
            </a:r>
            <a:r>
              <a:rPr lang="fr-FR" dirty="0">
                <a:solidFill>
                  <a:schemeClr val="bg1"/>
                </a:solidFill>
                <a:latin typeface="Arial" pitchFamily="34" charset="0"/>
                <a:cs typeface="Arial" pitchFamily="34" charset="0"/>
              </a:rPr>
              <a:t>Molière (</a:t>
            </a:r>
            <a:r>
              <a:rPr lang="fr-FR" dirty="0" err="1">
                <a:solidFill>
                  <a:schemeClr val="bg1"/>
                </a:solidFill>
                <a:latin typeface="Arial" pitchFamily="34" charset="0"/>
                <a:cs typeface="Arial" pitchFamily="34" charset="0"/>
              </a:rPr>
              <a:t>comedies</a:t>
            </a:r>
            <a:r>
              <a:rPr lang="fr-FR" dirty="0">
                <a:solidFill>
                  <a:schemeClr val="bg1"/>
                </a:solidFill>
                <a:latin typeface="Arial" pitchFamily="34" charset="0"/>
                <a:cs typeface="Arial" pitchFamily="34" charset="0"/>
              </a:rPr>
              <a:t>), Racine (</a:t>
            </a:r>
            <a:r>
              <a:rPr lang="fr-FR" dirty="0" err="1">
                <a:solidFill>
                  <a:schemeClr val="bg1"/>
                </a:solidFill>
                <a:latin typeface="Arial" pitchFamily="34" charset="0"/>
                <a:cs typeface="Arial" pitchFamily="34" charset="0"/>
              </a:rPr>
              <a:t>tragedies</a:t>
            </a:r>
            <a:r>
              <a:rPr lang="fr-FR" dirty="0">
                <a:solidFill>
                  <a:schemeClr val="bg1"/>
                </a:solidFill>
                <a:latin typeface="Arial" pitchFamily="34" charset="0"/>
                <a:cs typeface="Arial" pitchFamily="34" charset="0"/>
              </a:rPr>
              <a:t>), La Fontaine (fables)</a:t>
            </a:r>
          </a:p>
          <a:p>
            <a:pPr>
              <a:buFont typeface="Arial" pitchFamily="34" charset="0"/>
              <a:buChar char="•"/>
            </a:pPr>
            <a:endParaRPr lang="en-US"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2057196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2060"/>
                </a:solidFill>
                <a:effectLst/>
                <a:latin typeface="Arial" pitchFamily="34" charset="0"/>
                <a:cs typeface="Arial" pitchFamily="34" charset="0"/>
              </a:rPr>
              <a:t>Academies</a:t>
            </a:r>
          </a:p>
        </p:txBody>
      </p:sp>
      <p:sp>
        <p:nvSpPr>
          <p:cNvPr id="3" name="Content Placeholder 2"/>
          <p:cNvSpPr>
            <a:spLocks noGrp="1"/>
          </p:cNvSpPr>
          <p:nvPr>
            <p:ph idx="1"/>
          </p:nvPr>
        </p:nvSpPr>
        <p:spPr/>
        <p:txBody>
          <a:bodyPr/>
          <a:lstStyle/>
          <a:p>
            <a:pPr>
              <a:buFont typeface="Arial" pitchFamily="34" charset="0"/>
              <a:buChar char="•"/>
            </a:pPr>
            <a:r>
              <a:rPr lang="en-US" dirty="0" err="1">
                <a:solidFill>
                  <a:schemeClr val="bg1"/>
                </a:solidFill>
                <a:latin typeface="Arial" pitchFamily="34" charset="0"/>
                <a:cs typeface="Arial" pitchFamily="34" charset="0"/>
              </a:rPr>
              <a:t>Académie</a:t>
            </a:r>
            <a:r>
              <a:rPr lang="en-US" dirty="0">
                <a:solidFill>
                  <a:schemeClr val="bg1"/>
                </a:solidFill>
                <a:latin typeface="Arial" pitchFamily="34" charset="0"/>
                <a:cs typeface="Arial" pitchFamily="34" charset="0"/>
              </a:rPr>
              <a:t> </a:t>
            </a:r>
            <a:r>
              <a:rPr lang="en-US" dirty="0" err="1">
                <a:solidFill>
                  <a:schemeClr val="bg1"/>
                </a:solidFill>
                <a:latin typeface="Arial" pitchFamily="34" charset="0"/>
                <a:cs typeface="Arial" pitchFamily="34" charset="0"/>
              </a:rPr>
              <a:t>Française</a:t>
            </a:r>
            <a:endParaRPr lang="en-US" dirty="0">
              <a:solidFill>
                <a:schemeClr val="bg1"/>
              </a:solidFill>
              <a:latin typeface="Arial" pitchFamily="34" charset="0"/>
              <a:cs typeface="Arial" pitchFamily="34" charset="0"/>
            </a:endParaRPr>
          </a:p>
          <a:p>
            <a:pPr>
              <a:buFont typeface="Arial" pitchFamily="34" charset="0"/>
              <a:buChar char="•"/>
            </a:pPr>
            <a:r>
              <a:rPr lang="en-US" dirty="0">
                <a:latin typeface="Arial" pitchFamily="34" charset="0"/>
                <a:cs typeface="Arial" pitchFamily="34" charset="0"/>
              </a:rPr>
              <a:t>Academy of Inscriptions and Belles-Lettres </a:t>
            </a:r>
          </a:p>
          <a:p>
            <a:pPr>
              <a:buFont typeface="Arial" pitchFamily="34" charset="0"/>
              <a:buChar char="•"/>
            </a:pPr>
            <a:r>
              <a:rPr lang="en-US" dirty="0">
                <a:latin typeface="Arial" pitchFamily="34" charset="0"/>
                <a:cs typeface="Arial" pitchFamily="34" charset="0"/>
              </a:rPr>
              <a:t>Academy of Science </a:t>
            </a:r>
          </a:p>
          <a:p>
            <a:pPr>
              <a:buFont typeface="Arial" pitchFamily="34" charset="0"/>
              <a:buChar char="•"/>
            </a:pPr>
            <a:r>
              <a:rPr lang="en-US" dirty="0">
                <a:latin typeface="Arial" pitchFamily="34" charset="0"/>
                <a:cs typeface="Arial" pitchFamily="34" charset="0"/>
              </a:rPr>
              <a:t>Academy of Moral and Political Sciences</a:t>
            </a:r>
          </a:p>
          <a:p>
            <a:pPr>
              <a:buFont typeface="Arial" pitchFamily="34" charset="0"/>
              <a:buChar char="•"/>
            </a:pPr>
            <a:r>
              <a:rPr lang="en-US" dirty="0">
                <a:latin typeface="Arial" pitchFamily="34" charset="0"/>
                <a:cs typeface="Arial" pitchFamily="34" charset="0"/>
              </a:rPr>
              <a:t>Academy of Architecture </a:t>
            </a:r>
          </a:p>
          <a:p>
            <a:pPr>
              <a:buFont typeface="Arial" pitchFamily="34" charset="0"/>
              <a:buChar char="•"/>
            </a:pPr>
            <a:r>
              <a:rPr lang="en-US" dirty="0">
                <a:latin typeface="Arial" pitchFamily="34" charset="0"/>
                <a:cs typeface="Arial" pitchFamily="34" charset="0"/>
              </a:rPr>
              <a:t>Academy Royale de Musique</a:t>
            </a:r>
          </a:p>
          <a:p>
            <a:pPr marL="137160" indent="0">
              <a:buNone/>
            </a:pPr>
            <a:endParaRPr lang="en-US" dirty="0">
              <a:latin typeface="Arial" pitchFamily="34" charset="0"/>
              <a:cs typeface="Arial" pitchFamily="34" charset="0"/>
            </a:endParaRPr>
          </a:p>
          <a:p>
            <a:pPr marL="137160" indent="0">
              <a:buNone/>
            </a:pPr>
            <a:r>
              <a:rPr lang="en-US" dirty="0">
                <a:latin typeface="Arial" pitchFamily="34" charset="0"/>
                <a:cs typeface="Arial" pitchFamily="34" charset="0"/>
              </a:rPr>
              <a:t>→ Funded by Finance Ministry </a:t>
            </a:r>
          </a:p>
        </p:txBody>
      </p:sp>
    </p:spTree>
    <p:extLst>
      <p:ext uri="{BB962C8B-B14F-4D97-AF65-F5344CB8AC3E}">
        <p14:creationId xmlns:p14="http://schemas.microsoft.com/office/powerpoint/2010/main" val="349286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lgn="ctr" rtl="0">
              <a:spcBef>
                <a:spcPct val="0"/>
              </a:spcBef>
            </a:pPr>
            <a:r>
              <a:rPr lang="en-US" sz="4000" b="1" dirty="0"/>
              <a:t>Versailles</a:t>
            </a:r>
            <a:br>
              <a:rPr lang="en-US" dirty="0"/>
            </a:br>
            <a:endParaRPr lang="en-US" dirty="0"/>
          </a:p>
        </p:txBody>
      </p:sp>
      <p:sp>
        <p:nvSpPr>
          <p:cNvPr id="3" name="Content Placeholder 2"/>
          <p:cNvSpPr>
            <a:spLocks noGrp="1"/>
          </p:cNvSpPr>
          <p:nvPr>
            <p:ph idx="1"/>
          </p:nvPr>
        </p:nvSpPr>
        <p:spPr/>
        <p:txBody>
          <a:bodyPr>
            <a:normAutofit/>
          </a:bodyPr>
          <a:lstStyle/>
          <a:p>
            <a:pPr marL="137160" indent="0" algn="ctr">
              <a:buNone/>
            </a:pPr>
            <a:r>
              <a:rPr lang="en-US" i="1" dirty="0">
                <a:latin typeface="Arial" pitchFamily="34" charset="0"/>
                <a:cs typeface="Arial" pitchFamily="34" charset="0"/>
              </a:rPr>
              <a:t>Fronde</a:t>
            </a:r>
            <a:r>
              <a:rPr lang="en-US" dirty="0">
                <a:latin typeface="Arial" pitchFamily="34" charset="0"/>
                <a:cs typeface="Arial" pitchFamily="34" charset="0"/>
              </a:rPr>
              <a:t> caused Louis to fear and detest Paris, which he abandoned for Versailles</a:t>
            </a:r>
          </a:p>
          <a:p>
            <a:pPr algn="ctr">
              <a:buFont typeface="Arial" pitchFamily="34" charset="0"/>
              <a:buChar char="•"/>
            </a:pPr>
            <a:endParaRPr lang="en-US" dirty="0">
              <a:latin typeface="Arial" pitchFamily="34" charset="0"/>
              <a:cs typeface="Arial" pitchFamily="34" charset="0"/>
            </a:endParaRPr>
          </a:p>
          <a:p>
            <a:pPr algn="ctr">
              <a:buFont typeface="Arial" pitchFamily="34" charset="0"/>
              <a:buChar char="•"/>
            </a:pPr>
            <a:endParaRPr lang="en-US" dirty="0">
              <a:latin typeface="Arial" pitchFamily="34" charset="0"/>
              <a:cs typeface="Arial" pitchFamily="34" charset="0"/>
            </a:endParaRPr>
          </a:p>
        </p:txBody>
      </p:sp>
      <p:pic>
        <p:nvPicPr>
          <p:cNvPr id="5" name="Picture 4">
            <a:extLst>
              <a:ext uri="{FF2B5EF4-FFF2-40B4-BE49-F238E27FC236}">
                <a16:creationId xmlns:a16="http://schemas.microsoft.com/office/drawing/2014/main" id="{50610729-1016-495D-8377-DA2A8E684BB2}"/>
              </a:ext>
            </a:extLst>
          </p:cNvPr>
          <p:cNvPicPr>
            <a:picLocks noChangeAspect="1"/>
          </p:cNvPicPr>
          <p:nvPr/>
        </p:nvPicPr>
        <p:blipFill>
          <a:blip r:embed="rId2"/>
          <a:stretch>
            <a:fillRect/>
          </a:stretch>
        </p:blipFill>
        <p:spPr>
          <a:xfrm>
            <a:off x="609600" y="2708920"/>
            <a:ext cx="11103023" cy="3657274"/>
          </a:xfrm>
          <a:prstGeom prst="rect">
            <a:avLst/>
          </a:prstGeom>
        </p:spPr>
      </p:pic>
    </p:spTree>
    <p:extLst>
      <p:ext uri="{BB962C8B-B14F-4D97-AF65-F5344CB8AC3E}">
        <p14:creationId xmlns:p14="http://schemas.microsoft.com/office/powerpoint/2010/main" val="3466580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1" algn="ctr" rtl="0">
              <a:spcBef>
                <a:spcPct val="0"/>
              </a:spcBef>
            </a:pPr>
            <a:r>
              <a:rPr lang="en-US" sz="3600" b="1" dirty="0"/>
              <a:t>Versailles</a:t>
            </a:r>
            <a:br>
              <a:rPr lang="en-US" sz="3600" dirty="0"/>
            </a:br>
            <a:endParaRPr lang="en-US" sz="3600" dirty="0"/>
          </a:p>
        </p:txBody>
      </p:sp>
      <p:sp>
        <p:nvSpPr>
          <p:cNvPr id="3" name="Content Placeholder 2"/>
          <p:cNvSpPr>
            <a:spLocks noGrp="1"/>
          </p:cNvSpPr>
          <p:nvPr>
            <p:ph sz="half" idx="1"/>
          </p:nvPr>
        </p:nvSpPr>
        <p:spPr>
          <a:xfrm>
            <a:off x="-96688" y="1600201"/>
            <a:ext cx="6091088" cy="4525963"/>
          </a:xfrm>
        </p:spPr>
        <p:txBody>
          <a:bodyPr>
            <a:normAutofit fontScale="85000" lnSpcReduction="10000"/>
          </a:bodyPr>
          <a:lstStyle/>
          <a:p>
            <a:pPr marL="1062990" indent="-514350">
              <a:buClr>
                <a:srgbClr val="6E006E"/>
              </a:buClr>
              <a:buFont typeface="Arial" pitchFamily="34" charset="0"/>
              <a:buChar char="•"/>
            </a:pPr>
            <a:r>
              <a:rPr lang="en-US" dirty="0">
                <a:latin typeface="Arial" pitchFamily="34" charset="0"/>
                <a:cs typeface="Arial" pitchFamily="34" charset="0"/>
              </a:rPr>
              <a:t>2,000 acres of grounds</a:t>
            </a:r>
          </a:p>
          <a:p>
            <a:pPr marL="1062990" indent="-514350">
              <a:buClr>
                <a:srgbClr val="6E006E"/>
              </a:buClr>
              <a:buFont typeface="Arial" pitchFamily="34" charset="0"/>
              <a:buChar char="•"/>
            </a:pPr>
            <a:r>
              <a:rPr lang="en-US" dirty="0">
                <a:latin typeface="Arial" pitchFamily="34" charset="0"/>
                <a:cs typeface="Arial" pitchFamily="34" charset="0"/>
              </a:rPr>
              <a:t>200,000 trees</a:t>
            </a:r>
          </a:p>
          <a:p>
            <a:pPr marL="1062990" indent="-514350">
              <a:buClr>
                <a:srgbClr val="6E006E"/>
              </a:buClr>
              <a:buFont typeface="Arial" pitchFamily="34" charset="0"/>
              <a:buChar char="•"/>
            </a:pPr>
            <a:r>
              <a:rPr lang="en-US" dirty="0">
                <a:latin typeface="Arial" pitchFamily="34" charset="0"/>
                <a:cs typeface="Arial" pitchFamily="34" charset="0"/>
              </a:rPr>
              <a:t>210,000 flowers planted annually </a:t>
            </a:r>
          </a:p>
          <a:p>
            <a:pPr marL="1062990" indent="-514350">
              <a:buClr>
                <a:srgbClr val="6E006E"/>
              </a:buClr>
              <a:buFont typeface="Arial" pitchFamily="34" charset="0"/>
              <a:buChar char="•"/>
            </a:pPr>
            <a:r>
              <a:rPr lang="en-US" dirty="0">
                <a:latin typeface="Arial" pitchFamily="34" charset="0"/>
                <a:cs typeface="Arial" pitchFamily="34" charset="0"/>
              </a:rPr>
              <a:t>80 miles of rows of trees</a:t>
            </a:r>
          </a:p>
          <a:p>
            <a:pPr marL="1062990" indent="-514350">
              <a:buClr>
                <a:srgbClr val="6E006E"/>
              </a:buClr>
              <a:buFont typeface="Arial" pitchFamily="34" charset="0"/>
              <a:buChar char="•"/>
            </a:pPr>
            <a:r>
              <a:rPr lang="en-US" dirty="0">
                <a:latin typeface="Arial" pitchFamily="34" charset="0"/>
                <a:cs typeface="Arial" pitchFamily="34" charset="0"/>
              </a:rPr>
              <a:t>50 fountains </a:t>
            </a:r>
          </a:p>
          <a:p>
            <a:pPr marL="1005840" indent="-457200">
              <a:buClr>
                <a:srgbClr val="6E006E"/>
              </a:buClr>
              <a:buFont typeface="Arial" pitchFamily="34" charset="0"/>
              <a:buChar char="•"/>
            </a:pPr>
            <a:r>
              <a:rPr lang="en-US" dirty="0">
                <a:latin typeface="Arial" pitchFamily="34" charset="0"/>
                <a:cs typeface="Arial" pitchFamily="34" charset="0"/>
              </a:rPr>
              <a:t>2,153 windows</a:t>
            </a:r>
          </a:p>
          <a:p>
            <a:pPr marL="1005840" indent="-457200">
              <a:buClr>
                <a:srgbClr val="6E006E"/>
              </a:buClr>
              <a:buFont typeface="Arial" pitchFamily="34" charset="0"/>
              <a:buChar char="•"/>
            </a:pPr>
            <a:r>
              <a:rPr lang="en-US" dirty="0">
                <a:latin typeface="Arial" pitchFamily="34" charset="0"/>
                <a:cs typeface="Arial" pitchFamily="34" charset="0"/>
              </a:rPr>
              <a:t>700 rooms</a:t>
            </a:r>
          </a:p>
          <a:p>
            <a:pPr marL="1005840" indent="-457200">
              <a:buClr>
                <a:srgbClr val="6E006E"/>
              </a:buClr>
              <a:buFont typeface="Arial" pitchFamily="34" charset="0"/>
              <a:buChar char="•"/>
            </a:pPr>
            <a:r>
              <a:rPr lang="en-US" dirty="0">
                <a:latin typeface="Arial" pitchFamily="34" charset="0"/>
                <a:cs typeface="Arial" pitchFamily="34" charset="0"/>
              </a:rPr>
              <a:t>67 staircases</a:t>
            </a:r>
          </a:p>
          <a:p>
            <a:pPr marL="1005840" indent="-457200">
              <a:buClr>
                <a:srgbClr val="6E006E"/>
              </a:buClr>
              <a:buFont typeface="Arial" pitchFamily="34" charset="0"/>
              <a:buChar char="•"/>
            </a:pPr>
            <a:r>
              <a:rPr lang="en-US" dirty="0">
                <a:latin typeface="Arial" pitchFamily="34" charset="0"/>
                <a:cs typeface="Arial" pitchFamily="34" charset="0"/>
              </a:rPr>
              <a:t>6,000 paintings</a:t>
            </a:r>
          </a:p>
          <a:p>
            <a:pPr marL="1005840" indent="-457200">
              <a:buClr>
                <a:srgbClr val="6E006E"/>
              </a:buClr>
              <a:buFont typeface="Arial" pitchFamily="34" charset="0"/>
              <a:buChar char="•"/>
            </a:pPr>
            <a:r>
              <a:rPr lang="en-US" dirty="0">
                <a:latin typeface="Arial" pitchFamily="34" charset="0"/>
                <a:cs typeface="Arial" pitchFamily="34" charset="0"/>
              </a:rPr>
              <a:t>1,500 drawings and 15,000 engravings</a:t>
            </a:r>
          </a:p>
          <a:p>
            <a:pPr marL="1005840" indent="-457200">
              <a:buClr>
                <a:srgbClr val="6E006E"/>
              </a:buClr>
              <a:buFont typeface="Arial" pitchFamily="34" charset="0"/>
              <a:buChar char="•"/>
            </a:pPr>
            <a:r>
              <a:rPr lang="en-US" dirty="0">
                <a:latin typeface="Arial" pitchFamily="34" charset="0"/>
                <a:cs typeface="Arial" pitchFamily="34" charset="0"/>
              </a:rPr>
              <a:t>2,100 sculptures </a:t>
            </a:r>
          </a:p>
          <a:p>
            <a:pPr marL="1005840" indent="-457200">
              <a:buClr>
                <a:srgbClr val="6E006E"/>
              </a:buClr>
              <a:buFont typeface="Arial" pitchFamily="34" charset="0"/>
              <a:buChar char="•"/>
            </a:pPr>
            <a:r>
              <a:rPr lang="en-US" dirty="0">
                <a:latin typeface="Arial" pitchFamily="34" charset="0"/>
                <a:cs typeface="Arial" pitchFamily="34" charset="0"/>
              </a:rPr>
              <a:t>150 varieties of apple and peach trees</a:t>
            </a:r>
          </a:p>
          <a:p>
            <a:pPr marL="1062990" indent="-514350">
              <a:buClr>
                <a:srgbClr val="6E006E"/>
              </a:buClr>
              <a:buFont typeface="Arial" pitchFamily="34" charset="0"/>
              <a:buChar char="•"/>
            </a:pPr>
            <a:endParaRPr lang="en-US" dirty="0">
              <a:latin typeface="Arial" pitchFamily="34" charset="0"/>
              <a:cs typeface="Arial" pitchFamily="34" charset="0"/>
            </a:endParaRPr>
          </a:p>
        </p:txBody>
      </p:sp>
      <p:pic>
        <p:nvPicPr>
          <p:cNvPr id="5" name="Content Placeholder 4">
            <a:extLst>
              <a:ext uri="{FF2B5EF4-FFF2-40B4-BE49-F238E27FC236}">
                <a16:creationId xmlns:a16="http://schemas.microsoft.com/office/drawing/2014/main" id="{C46AB3BA-5BD6-499D-A7A0-07A276CC81EF}"/>
              </a:ext>
            </a:extLst>
          </p:cNvPr>
          <p:cNvPicPr>
            <a:picLocks noGrp="1" noChangeAspect="1"/>
          </p:cNvPicPr>
          <p:nvPr>
            <p:ph sz="half" idx="2"/>
          </p:nvPr>
        </p:nvPicPr>
        <p:blipFill>
          <a:blip r:embed="rId2"/>
          <a:stretch>
            <a:fillRect/>
          </a:stretch>
        </p:blipFill>
        <p:spPr>
          <a:xfrm>
            <a:off x="6197600" y="1842727"/>
            <a:ext cx="5384800" cy="4040908"/>
          </a:xfrm>
        </p:spPr>
      </p:pic>
    </p:spTree>
    <p:extLst>
      <p:ext uri="{BB962C8B-B14F-4D97-AF65-F5344CB8AC3E}">
        <p14:creationId xmlns:p14="http://schemas.microsoft.com/office/powerpoint/2010/main" val="36089353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chemeClr val="bg1"/>
                </a:solidFill>
                <a:effectLst/>
                <a:latin typeface="Arial" pitchFamily="34" charset="0"/>
                <a:cs typeface="Arial" pitchFamily="34" charset="0"/>
              </a:rPr>
              <a:t>Versailles</a:t>
            </a:r>
            <a:endParaRPr lang="en-US" dirty="0">
              <a:solidFill>
                <a:schemeClr val="bg1"/>
              </a:solidFill>
              <a:effectLst/>
              <a:latin typeface="Arial" pitchFamily="34" charset="0"/>
              <a:cs typeface="Arial" pitchFamily="34" charset="0"/>
            </a:endParaRPr>
          </a:p>
        </p:txBody>
      </p:sp>
      <p:pic>
        <p:nvPicPr>
          <p:cNvPr id="2050"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695400" y="1772816"/>
            <a:ext cx="4902696" cy="3898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528048" y="1307681"/>
            <a:ext cx="3672408" cy="436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487488" y="5803561"/>
            <a:ext cx="2952328" cy="369332"/>
          </a:xfrm>
          <a:prstGeom prst="rect">
            <a:avLst/>
          </a:prstGeom>
          <a:noFill/>
        </p:spPr>
        <p:txBody>
          <a:bodyPr wrap="square" rtlCol="0">
            <a:spAutoFit/>
          </a:bodyPr>
          <a:lstStyle/>
          <a:p>
            <a:pPr algn="ctr"/>
            <a:r>
              <a:rPr lang="en-US" b="1" dirty="0">
                <a:solidFill>
                  <a:schemeClr val="bg1"/>
                </a:solidFill>
                <a:latin typeface="Arial" pitchFamily="34" charset="0"/>
                <a:cs typeface="Arial" pitchFamily="34" charset="0"/>
              </a:rPr>
              <a:t>Gallery of Battles</a:t>
            </a:r>
          </a:p>
        </p:txBody>
      </p:sp>
      <p:sp>
        <p:nvSpPr>
          <p:cNvPr id="6" name="TextBox 5"/>
          <p:cNvSpPr txBox="1"/>
          <p:nvPr/>
        </p:nvSpPr>
        <p:spPr>
          <a:xfrm>
            <a:off x="6960096" y="5823885"/>
            <a:ext cx="2952328" cy="369332"/>
          </a:xfrm>
          <a:prstGeom prst="rect">
            <a:avLst/>
          </a:prstGeom>
          <a:noFill/>
        </p:spPr>
        <p:txBody>
          <a:bodyPr wrap="square" rtlCol="0">
            <a:spAutoFit/>
          </a:bodyPr>
          <a:lstStyle/>
          <a:p>
            <a:pPr algn="ctr"/>
            <a:r>
              <a:rPr lang="en-US" b="1" dirty="0">
                <a:latin typeface="Arial" pitchFamily="34" charset="0"/>
                <a:cs typeface="Arial" pitchFamily="34" charset="0"/>
              </a:rPr>
              <a:t>Hall of Mirrors</a:t>
            </a:r>
          </a:p>
        </p:txBody>
      </p:sp>
    </p:spTree>
    <p:extLst>
      <p:ext uri="{BB962C8B-B14F-4D97-AF65-F5344CB8AC3E}">
        <p14:creationId xmlns:p14="http://schemas.microsoft.com/office/powerpoint/2010/main" val="32536909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B183D-661A-4E95-954B-A7574F7A6D7F}"/>
              </a:ext>
            </a:extLst>
          </p:cNvPr>
          <p:cNvSpPr>
            <a:spLocks noGrp="1"/>
          </p:cNvSpPr>
          <p:nvPr>
            <p:ph type="title"/>
          </p:nvPr>
        </p:nvSpPr>
        <p:spPr/>
        <p:txBody>
          <a:bodyPr>
            <a:normAutofit fontScale="90000"/>
          </a:bodyPr>
          <a:lstStyle/>
          <a:p>
            <a:r>
              <a:rPr lang="en-US" sz="4400" dirty="0">
                <a:solidFill>
                  <a:schemeClr val="bg1"/>
                </a:solidFill>
                <a:effectLst/>
                <a:latin typeface="Arial" pitchFamily="34" charset="0"/>
                <a:cs typeface="Arial" pitchFamily="34" charset="0"/>
              </a:rPr>
              <a:t>Versailles</a:t>
            </a:r>
            <a:br>
              <a:rPr lang="en-US" sz="4400" dirty="0">
                <a:effectLst/>
              </a:rPr>
            </a:br>
            <a:endParaRPr lang="en-US" dirty="0">
              <a:effectLst/>
            </a:endParaRPr>
          </a:p>
        </p:txBody>
      </p:sp>
      <p:sp>
        <p:nvSpPr>
          <p:cNvPr id="3" name="Content Placeholder 2">
            <a:extLst>
              <a:ext uri="{FF2B5EF4-FFF2-40B4-BE49-F238E27FC236}">
                <a16:creationId xmlns:a16="http://schemas.microsoft.com/office/drawing/2014/main" id="{DD41BFB0-C99C-42D2-BBFD-5FE5FC8542EE}"/>
              </a:ext>
            </a:extLst>
          </p:cNvPr>
          <p:cNvSpPr>
            <a:spLocks noGrp="1"/>
          </p:cNvSpPr>
          <p:nvPr>
            <p:ph idx="1"/>
          </p:nvPr>
        </p:nvSpPr>
        <p:spPr/>
        <p:txBody>
          <a:bodyPr>
            <a:normAutofit/>
          </a:bodyPr>
          <a:lstStyle/>
          <a:p>
            <a:pPr>
              <a:buFont typeface="Arial" pitchFamily="34" charset="0"/>
              <a:buChar char="•"/>
            </a:pPr>
            <a:r>
              <a:rPr lang="en-US" sz="3600" dirty="0">
                <a:latin typeface="Arial" pitchFamily="34" charset="0"/>
                <a:cs typeface="Arial" pitchFamily="34" charset="0"/>
              </a:rPr>
              <a:t>Patronage: Entire French nobility was expected to be present in ceremonies, festivals, and dinners </a:t>
            </a:r>
          </a:p>
          <a:p>
            <a:pPr lvl="1">
              <a:buFont typeface="Arial" pitchFamily="34" charset="0"/>
              <a:buChar char="•"/>
            </a:pPr>
            <a:r>
              <a:rPr lang="en-US" sz="3200" dirty="0">
                <a:latin typeface="Arial" pitchFamily="34" charset="0"/>
                <a:cs typeface="Arial" pitchFamily="34" charset="0"/>
              </a:rPr>
              <a:t>Nobles drank and danced…and sought</a:t>
            </a:r>
            <a:r>
              <a:rPr lang="en-US" sz="3200" dirty="0">
                <a:solidFill>
                  <a:schemeClr val="bg1"/>
                </a:solidFill>
                <a:latin typeface="Arial" pitchFamily="34" charset="0"/>
                <a:cs typeface="Arial" pitchFamily="34" charset="0"/>
              </a:rPr>
              <a:t> favor</a:t>
            </a:r>
            <a:endParaRPr lang="en-US" sz="3200" dirty="0">
              <a:latin typeface="Arial" pitchFamily="34" charset="0"/>
              <a:cs typeface="Arial" pitchFamily="34" charset="0"/>
            </a:endParaRPr>
          </a:p>
          <a:p>
            <a:pPr lvl="1">
              <a:buFont typeface="Arial" pitchFamily="34" charset="0"/>
              <a:buChar char="•"/>
            </a:pPr>
            <a:r>
              <a:rPr lang="en-US" sz="3200" dirty="0">
                <a:latin typeface="Arial" pitchFamily="34" charset="0"/>
                <a:cs typeface="Arial" pitchFamily="34" charset="0"/>
              </a:rPr>
              <a:t>Watch for potential </a:t>
            </a:r>
            <a:r>
              <a:rPr lang="en-US" sz="3200" dirty="0">
                <a:solidFill>
                  <a:schemeClr val="bg1"/>
                </a:solidFill>
                <a:latin typeface="Arial" pitchFamily="34" charset="0"/>
                <a:cs typeface="Arial" pitchFamily="34" charset="0"/>
              </a:rPr>
              <a:t>Rivals</a:t>
            </a:r>
          </a:p>
          <a:p>
            <a:pPr>
              <a:buFont typeface="Arial" pitchFamily="34" charset="0"/>
              <a:buChar char="•"/>
            </a:pPr>
            <a:r>
              <a:rPr lang="en-US" sz="3600" dirty="0">
                <a:latin typeface="Arial" pitchFamily="34" charset="0"/>
                <a:cs typeface="Arial" pitchFamily="34" charset="0"/>
              </a:rPr>
              <a:t>Cult of Glamor</a:t>
            </a:r>
          </a:p>
          <a:p>
            <a:pPr>
              <a:buFont typeface="Arial" pitchFamily="34" charset="0"/>
              <a:buChar char="•"/>
            </a:pPr>
            <a:r>
              <a:rPr lang="en-US" sz="3600" dirty="0">
                <a:latin typeface="Arial" pitchFamily="34" charset="0"/>
                <a:cs typeface="Arial" pitchFamily="34" charset="0"/>
              </a:rPr>
              <a:t>Symbolic Power of Divine Right</a:t>
            </a:r>
          </a:p>
          <a:p>
            <a:pPr>
              <a:buFont typeface="Arial" pitchFamily="34" charset="0"/>
              <a:buChar char="•"/>
            </a:pPr>
            <a:r>
              <a:rPr lang="en-US" sz="3600" dirty="0">
                <a:latin typeface="Arial" pitchFamily="34" charset="0"/>
                <a:cs typeface="Arial" pitchFamily="34" charset="0"/>
              </a:rPr>
              <a:t>Legacy </a:t>
            </a:r>
            <a:endParaRPr lang="en-US" sz="3600" dirty="0"/>
          </a:p>
        </p:txBody>
      </p:sp>
    </p:spTree>
    <p:extLst>
      <p:ext uri="{BB962C8B-B14F-4D97-AF65-F5344CB8AC3E}">
        <p14:creationId xmlns:p14="http://schemas.microsoft.com/office/powerpoint/2010/main" val="4009814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02060"/>
                </a:solidFill>
                <a:effectLst/>
                <a:latin typeface="Arial" pitchFamily="34" charset="0"/>
                <a:cs typeface="Arial" pitchFamily="34" charset="0"/>
              </a:rPr>
              <a:t>Lecture Outline</a:t>
            </a:r>
            <a:br>
              <a:rPr lang="en-US" dirty="0">
                <a:solidFill>
                  <a:srgbClr val="002060"/>
                </a:solidFill>
                <a:effectLst/>
                <a:latin typeface="Arial" pitchFamily="34" charset="0"/>
                <a:cs typeface="Arial" pitchFamily="34" charset="0"/>
              </a:rPr>
            </a:br>
            <a:r>
              <a:rPr lang="en-US" dirty="0">
                <a:solidFill>
                  <a:srgbClr val="002060"/>
                </a:solidFill>
                <a:effectLst/>
                <a:latin typeface="Arial" pitchFamily="34" charset="0"/>
                <a:cs typeface="Arial" pitchFamily="34" charset="0"/>
              </a:rPr>
              <a:t>Centralization of Absolute Power</a:t>
            </a:r>
          </a:p>
        </p:txBody>
      </p:sp>
      <p:sp>
        <p:nvSpPr>
          <p:cNvPr id="3" name="Content Placeholder 2"/>
          <p:cNvSpPr>
            <a:spLocks noGrp="1"/>
          </p:cNvSpPr>
          <p:nvPr>
            <p:ph idx="1"/>
          </p:nvPr>
        </p:nvSpPr>
        <p:spPr/>
        <p:txBody>
          <a:bodyPr>
            <a:normAutofit/>
          </a:bodyPr>
          <a:lstStyle/>
          <a:p>
            <a:pPr>
              <a:buFont typeface="Arial" pitchFamily="34" charset="0"/>
              <a:buChar char="•"/>
            </a:pPr>
            <a:r>
              <a:rPr lang="en-US" dirty="0">
                <a:latin typeface="Arial" pitchFamily="34" charset="0"/>
                <a:cs typeface="Arial" pitchFamily="34" charset="0"/>
              </a:rPr>
              <a:t>The Fronde</a:t>
            </a:r>
            <a:endParaRPr lang="en-US" i="1" dirty="0">
              <a:latin typeface="Arial" pitchFamily="34" charset="0"/>
              <a:cs typeface="Arial" pitchFamily="34" charset="0"/>
            </a:endParaRPr>
          </a:p>
          <a:p>
            <a:pPr>
              <a:buFont typeface="Arial" pitchFamily="34" charset="0"/>
              <a:buChar char="•"/>
            </a:pPr>
            <a:r>
              <a:rPr lang="en-US" dirty="0">
                <a:latin typeface="Arial" pitchFamily="34" charset="0"/>
                <a:cs typeface="Arial" pitchFamily="34" charset="0"/>
              </a:rPr>
              <a:t>Law &amp; Order</a:t>
            </a:r>
          </a:p>
          <a:p>
            <a:pPr>
              <a:buFont typeface="Arial" pitchFamily="34" charset="0"/>
              <a:buChar char="•"/>
            </a:pPr>
            <a:r>
              <a:rPr lang="en-US" dirty="0">
                <a:latin typeface="Arial" pitchFamily="34" charset="0"/>
                <a:cs typeface="Arial" pitchFamily="34" charset="0"/>
              </a:rPr>
              <a:t>Control Nobles</a:t>
            </a:r>
          </a:p>
          <a:p>
            <a:pPr>
              <a:buFont typeface="Arial" pitchFamily="34" charset="0"/>
              <a:buChar char="•"/>
            </a:pPr>
            <a:r>
              <a:rPr lang="en-US" dirty="0">
                <a:latin typeface="Arial" pitchFamily="34" charset="0"/>
                <a:cs typeface="Arial" pitchFamily="34" charset="0"/>
              </a:rPr>
              <a:t>Economic Reform</a:t>
            </a:r>
          </a:p>
          <a:p>
            <a:pPr>
              <a:buFont typeface="Arial" pitchFamily="34" charset="0"/>
              <a:buChar char="•"/>
            </a:pPr>
            <a:r>
              <a:rPr lang="en-US" dirty="0">
                <a:latin typeface="Arial" pitchFamily="34" charset="0"/>
                <a:cs typeface="Arial" pitchFamily="34" charset="0"/>
              </a:rPr>
              <a:t>Patronage of the Arts</a:t>
            </a:r>
          </a:p>
          <a:p>
            <a:pPr>
              <a:buFont typeface="Arial" pitchFamily="34" charset="0"/>
              <a:buChar char="•"/>
            </a:pPr>
            <a:r>
              <a:rPr lang="en-US" dirty="0">
                <a:latin typeface="Arial" pitchFamily="34" charset="0"/>
                <a:cs typeface="Arial" pitchFamily="34" charset="0"/>
              </a:rPr>
              <a:t>Versailles</a:t>
            </a:r>
          </a:p>
          <a:p>
            <a:pPr>
              <a:buFont typeface="Arial" pitchFamily="34" charset="0"/>
              <a:buChar char="•"/>
            </a:pPr>
            <a:r>
              <a:rPr lang="en-US" dirty="0">
                <a:latin typeface="Arial" pitchFamily="34" charset="0"/>
                <a:cs typeface="Arial" pitchFamily="34" charset="0"/>
              </a:rPr>
              <a:t>The Church</a:t>
            </a:r>
          </a:p>
          <a:p>
            <a:pPr>
              <a:buFont typeface="Arial" pitchFamily="34" charset="0"/>
              <a:buChar char="•"/>
            </a:pPr>
            <a:r>
              <a:rPr lang="en-US" dirty="0">
                <a:latin typeface="Arial" pitchFamily="34" charset="0"/>
                <a:cs typeface="Arial" pitchFamily="34" charset="0"/>
              </a:rPr>
              <a:t>Army &amp; Foreign Policy </a:t>
            </a:r>
          </a:p>
        </p:txBody>
      </p:sp>
    </p:spTree>
    <p:extLst>
      <p:ext uri="{BB962C8B-B14F-4D97-AF65-F5344CB8AC3E}">
        <p14:creationId xmlns:p14="http://schemas.microsoft.com/office/powerpoint/2010/main" val="2831638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158CF-2F26-4F43-B077-EB810EF7A765}"/>
              </a:ext>
            </a:extLst>
          </p:cNvPr>
          <p:cNvSpPr>
            <a:spLocks noGrp="1"/>
          </p:cNvSpPr>
          <p:nvPr>
            <p:ph type="title"/>
          </p:nvPr>
        </p:nvSpPr>
        <p:spPr/>
        <p:txBody>
          <a:bodyPr>
            <a:normAutofit fontScale="90000"/>
          </a:bodyPr>
          <a:lstStyle/>
          <a:p>
            <a:r>
              <a:rPr lang="en-US" sz="4000" dirty="0">
                <a:solidFill>
                  <a:schemeClr val="bg1"/>
                </a:solidFill>
                <a:effectLst/>
                <a:latin typeface="Arial" pitchFamily="34" charset="0"/>
                <a:cs typeface="Arial" pitchFamily="34" charset="0"/>
              </a:rPr>
              <a:t>Versailles</a:t>
            </a:r>
            <a:br>
              <a:rPr lang="en-US" sz="4000" dirty="0">
                <a:effectLst/>
              </a:rPr>
            </a:br>
            <a:endParaRPr lang="en-US" dirty="0"/>
          </a:p>
        </p:txBody>
      </p:sp>
      <p:sp>
        <p:nvSpPr>
          <p:cNvPr id="3" name="Content Placeholder 2">
            <a:extLst>
              <a:ext uri="{FF2B5EF4-FFF2-40B4-BE49-F238E27FC236}">
                <a16:creationId xmlns:a16="http://schemas.microsoft.com/office/drawing/2014/main" id="{6F66C1B7-5F8E-4400-9DB1-DF82B654C5CB}"/>
              </a:ext>
            </a:extLst>
          </p:cNvPr>
          <p:cNvSpPr>
            <a:spLocks noGrp="1"/>
          </p:cNvSpPr>
          <p:nvPr>
            <p:ph idx="1"/>
          </p:nvPr>
        </p:nvSpPr>
        <p:spPr/>
        <p:txBody>
          <a:bodyPr>
            <a:normAutofit fontScale="92500"/>
          </a:bodyPr>
          <a:lstStyle/>
          <a:p>
            <a:pPr marL="137160" indent="0" algn="ctr">
              <a:buNone/>
            </a:pPr>
            <a:r>
              <a:rPr lang="en-US" dirty="0">
                <a:latin typeface="+mj-lt"/>
              </a:rPr>
              <a:t>“In everything [Louis XIV] loved splendor, magnificence, profusion. He turned his taste into a maxim for political reasons and instilled it into his court on all matters. One could please him by throwing oneself into fine food, clothes, buildings, gambling. These were occasions which enabled him to talk to people. The essence of it was that by this he attempted and succeeded in exhausting everyone by making luxury a virtue and for certain persons a necessity, and thus he gradually reduced [the nobility] to depending entirely on his generosity…” </a:t>
            </a:r>
          </a:p>
          <a:p>
            <a:pPr algn="ctr"/>
            <a:endParaRPr lang="en-US" dirty="0">
              <a:latin typeface="+mj-lt"/>
            </a:endParaRPr>
          </a:p>
          <a:p>
            <a:pPr algn="ctr"/>
            <a:r>
              <a:rPr lang="en-US" dirty="0">
                <a:latin typeface="+mj-lt"/>
              </a:rPr>
              <a:t>The Duke of Saint-Simon</a:t>
            </a:r>
          </a:p>
          <a:p>
            <a:pPr algn="ctr"/>
            <a:endParaRPr lang="en-US" dirty="0">
              <a:latin typeface="+mj-lt"/>
            </a:endParaRPr>
          </a:p>
        </p:txBody>
      </p:sp>
    </p:spTree>
    <p:extLst>
      <p:ext uri="{BB962C8B-B14F-4D97-AF65-F5344CB8AC3E}">
        <p14:creationId xmlns:p14="http://schemas.microsoft.com/office/powerpoint/2010/main" val="489659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bg1"/>
                </a:solidFill>
                <a:effectLst/>
                <a:latin typeface="Arial" pitchFamily="34" charset="0"/>
                <a:cs typeface="Arial" pitchFamily="34" charset="0"/>
              </a:rPr>
              <a:t>Religion: One Faith</a:t>
            </a:r>
          </a:p>
        </p:txBody>
      </p:sp>
      <p:sp>
        <p:nvSpPr>
          <p:cNvPr id="3" name="Content Placeholder 2"/>
          <p:cNvSpPr>
            <a:spLocks noGrp="1"/>
          </p:cNvSpPr>
          <p:nvPr>
            <p:ph idx="1"/>
          </p:nvPr>
        </p:nvSpPr>
        <p:spPr/>
        <p:txBody>
          <a:bodyPr>
            <a:noAutofit/>
          </a:bodyPr>
          <a:lstStyle/>
          <a:p>
            <a:pPr marL="265176" indent="-265176">
              <a:buFont typeface="Wingdings 2"/>
              <a:buChar char=""/>
              <a:defRPr/>
            </a:pPr>
            <a:r>
              <a:rPr lang="en-US" sz="3200" dirty="0">
                <a:latin typeface="Arial" pitchFamily="34" charset="0"/>
                <a:cs typeface="Arial" pitchFamily="34" charset="0"/>
              </a:rPr>
              <a:t>Devout Catholic</a:t>
            </a:r>
          </a:p>
          <a:p>
            <a:pPr marL="265176" indent="-265176">
              <a:buFont typeface="Wingdings 2"/>
              <a:buChar char=""/>
              <a:defRPr/>
            </a:pPr>
            <a:r>
              <a:rPr lang="en-US" sz="3200" dirty="0">
                <a:latin typeface="Arial" pitchFamily="34" charset="0"/>
                <a:cs typeface="Arial" pitchFamily="34" charset="0"/>
              </a:rPr>
              <a:t>Head of French Catholic (Gallican) Church</a:t>
            </a:r>
          </a:p>
          <a:p>
            <a:pPr marL="265176" indent="-265176">
              <a:buFont typeface="Wingdings 2"/>
              <a:buChar char=""/>
              <a:defRPr/>
            </a:pPr>
            <a:r>
              <a:rPr lang="en-US" sz="3200" dirty="0">
                <a:latin typeface="Arial" pitchFamily="34" charset="0"/>
                <a:cs typeface="Arial" pitchFamily="34" charset="0"/>
              </a:rPr>
              <a:t>Anti-Protestant Campaign </a:t>
            </a:r>
          </a:p>
          <a:p>
            <a:pPr>
              <a:buFont typeface="Arial" pitchFamily="34" charset="0"/>
              <a:buChar char="•"/>
            </a:pPr>
            <a:r>
              <a:rPr lang="en-US" sz="3200" dirty="0">
                <a:latin typeface="Arial" pitchFamily="34" charset="0"/>
                <a:cs typeface="Arial" pitchFamily="34" charset="0"/>
              </a:rPr>
              <a:t>Closed schools </a:t>
            </a:r>
          </a:p>
          <a:p>
            <a:pPr>
              <a:buFont typeface="Arial" pitchFamily="34" charset="0"/>
              <a:buChar char="•"/>
            </a:pPr>
            <a:r>
              <a:rPr lang="en-US" sz="3200" dirty="0">
                <a:latin typeface="Arial" pitchFamily="34" charset="0"/>
                <a:cs typeface="Arial" pitchFamily="34" charset="0"/>
              </a:rPr>
              <a:t>Demolished churches</a:t>
            </a:r>
          </a:p>
          <a:p>
            <a:pPr>
              <a:buFont typeface="Arial" pitchFamily="34" charset="0"/>
              <a:buChar char="•"/>
            </a:pPr>
            <a:r>
              <a:rPr lang="en-US" sz="3200" dirty="0">
                <a:latin typeface="Arial" pitchFamily="34" charset="0"/>
                <a:cs typeface="Arial" pitchFamily="34" charset="0"/>
              </a:rPr>
              <a:t>Excluded from public office</a:t>
            </a:r>
          </a:p>
        </p:txBody>
      </p:sp>
    </p:spTree>
    <p:extLst>
      <p:ext uri="{BB962C8B-B14F-4D97-AF65-F5344CB8AC3E}">
        <p14:creationId xmlns:p14="http://schemas.microsoft.com/office/powerpoint/2010/main" val="39635503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effectLst/>
                <a:latin typeface="Arial" pitchFamily="34" charset="0"/>
                <a:cs typeface="Arial" pitchFamily="34" charset="0"/>
              </a:rPr>
              <a:t>Religion: One Faith</a:t>
            </a:r>
            <a:endParaRPr lang="en-US" dirty="0"/>
          </a:p>
        </p:txBody>
      </p:sp>
      <p:sp>
        <p:nvSpPr>
          <p:cNvPr id="3" name="Content Placeholder 2"/>
          <p:cNvSpPr>
            <a:spLocks noGrp="1"/>
          </p:cNvSpPr>
          <p:nvPr>
            <p:ph idx="1"/>
          </p:nvPr>
        </p:nvSpPr>
        <p:spPr/>
        <p:txBody>
          <a:bodyPr>
            <a:noAutofit/>
          </a:bodyPr>
          <a:lstStyle/>
          <a:p>
            <a:pPr marL="265176" indent="-265176">
              <a:buFont typeface="Wingdings 2"/>
              <a:buChar char=""/>
              <a:defRPr/>
            </a:pPr>
            <a:r>
              <a:rPr lang="en-US" sz="2600" b="1" dirty="0">
                <a:solidFill>
                  <a:srgbClr val="FF0000"/>
                </a:solidFill>
                <a:latin typeface="Arial" pitchFamily="34" charset="0"/>
                <a:cs typeface="Arial" pitchFamily="34" charset="0"/>
              </a:rPr>
              <a:t>Edict of </a:t>
            </a:r>
            <a:r>
              <a:rPr lang="en-US" sz="2600" b="1" dirty="0" err="1">
                <a:solidFill>
                  <a:srgbClr val="FF0000"/>
                </a:solidFill>
                <a:latin typeface="Arial" pitchFamily="34" charset="0"/>
                <a:cs typeface="Arial" pitchFamily="34" charset="0"/>
              </a:rPr>
              <a:t>Fountainbleau</a:t>
            </a:r>
            <a:r>
              <a:rPr lang="en-US" sz="2600" b="1" dirty="0">
                <a:solidFill>
                  <a:srgbClr val="FF0000"/>
                </a:solidFill>
                <a:latin typeface="Arial" pitchFamily="34" charset="0"/>
                <a:cs typeface="Arial" pitchFamily="34" charset="0"/>
              </a:rPr>
              <a:t> </a:t>
            </a:r>
            <a:r>
              <a:rPr lang="en-US" sz="2600" dirty="0">
                <a:latin typeface="Arial" pitchFamily="34" charset="0"/>
                <a:cs typeface="Arial" pitchFamily="34" charset="0"/>
              </a:rPr>
              <a:t>(1685) </a:t>
            </a:r>
          </a:p>
          <a:p>
            <a:pPr marL="585216" lvl="1" indent="-265176">
              <a:buFont typeface="Wingdings 2"/>
              <a:buChar char=""/>
              <a:defRPr/>
            </a:pPr>
            <a:r>
              <a:rPr lang="en-US" sz="2600" dirty="0">
                <a:latin typeface="Arial" pitchFamily="34" charset="0"/>
                <a:cs typeface="Arial" pitchFamily="34" charset="0"/>
              </a:rPr>
              <a:t>Repealed </a:t>
            </a:r>
            <a:r>
              <a:rPr lang="en-US" sz="2600" dirty="0">
                <a:solidFill>
                  <a:schemeClr val="bg1"/>
                </a:solidFill>
                <a:latin typeface="Arial" pitchFamily="34" charset="0"/>
                <a:cs typeface="Arial" pitchFamily="34" charset="0"/>
              </a:rPr>
              <a:t>Edict of Nantes</a:t>
            </a:r>
            <a:r>
              <a:rPr lang="en-US" sz="2600" dirty="0">
                <a:solidFill>
                  <a:srgbClr val="FF0000"/>
                </a:solidFill>
                <a:latin typeface="Arial" pitchFamily="34" charset="0"/>
                <a:cs typeface="Arial" pitchFamily="34" charset="0"/>
              </a:rPr>
              <a:t> </a:t>
            </a:r>
            <a:r>
              <a:rPr lang="en-US" sz="2600" dirty="0">
                <a:latin typeface="Arial" pitchFamily="34" charset="0"/>
                <a:cs typeface="Arial" pitchFamily="34" charset="0"/>
              </a:rPr>
              <a:t>– rel. toleration to Huguenots</a:t>
            </a:r>
          </a:p>
          <a:p>
            <a:pPr marL="585216" lvl="1" indent="-265176">
              <a:buFont typeface="Wingdings 2"/>
              <a:buChar char=""/>
              <a:defRPr/>
            </a:pPr>
            <a:r>
              <a:rPr lang="en-US" sz="2600" dirty="0">
                <a:latin typeface="Arial" pitchFamily="34" charset="0"/>
                <a:cs typeface="Arial" pitchFamily="34" charset="0"/>
                <a:sym typeface="Wingdings" pitchFamily="2" charset="2"/>
              </a:rPr>
              <a:t>200,000+ (of 2 million) Huguenots fled to England, Holland, New England</a:t>
            </a:r>
          </a:p>
          <a:p>
            <a:pPr marL="585216" lvl="1" indent="-265176">
              <a:buFont typeface="Wingdings 2"/>
              <a:buChar char=""/>
              <a:defRPr/>
            </a:pPr>
            <a:r>
              <a:rPr lang="en-US" sz="2600" dirty="0">
                <a:latin typeface="Arial" pitchFamily="34" charset="0"/>
                <a:cs typeface="Arial" pitchFamily="34" charset="0"/>
              </a:rPr>
              <a:t>Many Huguenots belonged to the merchant and artisan classes; took their knowledge and skills with them, weakening France's economic position </a:t>
            </a:r>
          </a:p>
          <a:p>
            <a:pPr marL="585216" lvl="1" indent="-265176">
              <a:buFont typeface="Wingdings 2"/>
              <a:buChar char=""/>
              <a:defRPr/>
            </a:pPr>
            <a:r>
              <a:rPr lang="en-US" sz="2600" dirty="0">
                <a:latin typeface="Arial" pitchFamily="34" charset="0"/>
                <a:cs typeface="Arial" pitchFamily="34" charset="0"/>
              </a:rPr>
              <a:t>Morally repugnant and economically foolish </a:t>
            </a:r>
            <a:endParaRPr lang="en-US" sz="2200" dirty="0"/>
          </a:p>
        </p:txBody>
      </p:sp>
    </p:spTree>
    <p:extLst>
      <p:ext uri="{BB962C8B-B14F-4D97-AF65-F5344CB8AC3E}">
        <p14:creationId xmlns:p14="http://schemas.microsoft.com/office/powerpoint/2010/main" val="10789108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effectLst/>
              </a:rPr>
              <a:t>Louis: Absolute Belligerent  </a:t>
            </a:r>
            <a:endParaRPr lang="en-US" dirty="0">
              <a:solidFill>
                <a:schemeClr val="bg1"/>
              </a:solidFill>
              <a:effectLst/>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pPr>
              <a:buFont typeface="Arial" pitchFamily="34" charset="0"/>
              <a:buChar char="•"/>
            </a:pPr>
            <a:r>
              <a:rPr lang="en-US" dirty="0">
                <a:latin typeface="Arial" pitchFamily="34" charset="0"/>
                <a:cs typeface="Arial" pitchFamily="34" charset="0"/>
              </a:rPr>
              <a:t>Size: 1635: 25,000; 1659: 250,000  </a:t>
            </a:r>
          </a:p>
          <a:p>
            <a:pPr>
              <a:buFont typeface="Arial" pitchFamily="34" charset="0"/>
              <a:buChar char="•"/>
            </a:pPr>
            <a:r>
              <a:rPr lang="en-US" dirty="0">
                <a:latin typeface="Arial" pitchFamily="34" charset="0"/>
                <a:cs typeface="Arial" pitchFamily="34" charset="0"/>
              </a:rPr>
              <a:t>Loyal to King, not nobles</a:t>
            </a:r>
          </a:p>
          <a:p>
            <a:pPr>
              <a:buFont typeface="Arial" pitchFamily="34" charset="0"/>
              <a:buChar char="•"/>
            </a:pPr>
            <a:r>
              <a:rPr lang="en-US" dirty="0">
                <a:latin typeface="Arial" pitchFamily="34" charset="0"/>
                <a:cs typeface="Arial" pitchFamily="34" charset="0"/>
              </a:rPr>
              <a:t>Modernized</a:t>
            </a:r>
          </a:p>
          <a:p>
            <a:pPr>
              <a:buFont typeface="Arial" pitchFamily="34" charset="0"/>
              <a:buChar char="•"/>
            </a:pPr>
            <a:r>
              <a:rPr lang="en-US" dirty="0">
                <a:latin typeface="Arial" pitchFamily="34" charset="0"/>
                <a:cs typeface="Arial" pitchFamily="34" charset="0"/>
              </a:rPr>
              <a:t>Organized</a:t>
            </a:r>
          </a:p>
          <a:p>
            <a:pPr>
              <a:buFont typeface="Arial" pitchFamily="34" charset="0"/>
              <a:buChar char="•"/>
            </a:pPr>
            <a:r>
              <a:rPr lang="en-US" dirty="0">
                <a:latin typeface="Arial" pitchFamily="34" charset="0"/>
                <a:cs typeface="Arial" pitchFamily="34" charset="0"/>
              </a:rPr>
              <a:t>Professionalized</a:t>
            </a:r>
          </a:p>
          <a:p>
            <a:pPr>
              <a:buFont typeface="Arial" pitchFamily="34" charset="0"/>
              <a:buChar char="•"/>
            </a:pPr>
            <a:r>
              <a:rPr lang="en-US" dirty="0">
                <a:latin typeface="Arial" pitchFamily="34" charset="0"/>
                <a:cs typeface="Arial" pitchFamily="34" charset="0"/>
              </a:rPr>
              <a:t>Disciplined </a:t>
            </a:r>
          </a:p>
          <a:p>
            <a:pPr>
              <a:buFont typeface="Arial" pitchFamily="34" charset="0"/>
              <a:buChar char="•"/>
            </a:pPr>
            <a:r>
              <a:rPr lang="en-US" dirty="0">
                <a:latin typeface="Arial" pitchFamily="34" charset="0"/>
                <a:cs typeface="Arial" pitchFamily="34" charset="0"/>
              </a:rPr>
              <a:t>Morale</a:t>
            </a:r>
          </a:p>
          <a:p>
            <a:endParaRPr lang="en-US" dirty="0">
              <a:latin typeface="Arial" pitchFamily="34" charset="0"/>
              <a:cs typeface="Arial" pitchFamily="34" charset="0"/>
            </a:endParaRPr>
          </a:p>
        </p:txBody>
      </p:sp>
    </p:spTree>
    <p:extLst>
      <p:ext uri="{BB962C8B-B14F-4D97-AF65-F5344CB8AC3E}">
        <p14:creationId xmlns:p14="http://schemas.microsoft.com/office/powerpoint/2010/main" val="21637659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D8689-3424-4B88-B1E6-DE5238BD072B}"/>
              </a:ext>
            </a:extLst>
          </p:cNvPr>
          <p:cNvSpPr>
            <a:spLocks noGrp="1"/>
          </p:cNvSpPr>
          <p:nvPr>
            <p:ph type="title"/>
          </p:nvPr>
        </p:nvSpPr>
        <p:spPr/>
        <p:txBody>
          <a:bodyPr/>
          <a:lstStyle/>
          <a:p>
            <a:pPr>
              <a:defRPr/>
            </a:pPr>
            <a:r>
              <a:rPr lang="en-US" dirty="0">
                <a:solidFill>
                  <a:schemeClr val="bg1"/>
                </a:solidFill>
                <a:effectLst/>
              </a:rPr>
              <a:t>Louis: Absolute Belligerent </a:t>
            </a:r>
          </a:p>
        </p:txBody>
      </p:sp>
      <p:sp>
        <p:nvSpPr>
          <p:cNvPr id="3" name="Content Placeholder 2">
            <a:extLst>
              <a:ext uri="{FF2B5EF4-FFF2-40B4-BE49-F238E27FC236}">
                <a16:creationId xmlns:a16="http://schemas.microsoft.com/office/drawing/2014/main" id="{1AA77829-3C03-4373-A572-41CE36ED649D}"/>
              </a:ext>
            </a:extLst>
          </p:cNvPr>
          <p:cNvSpPr>
            <a:spLocks noGrp="1"/>
          </p:cNvSpPr>
          <p:nvPr>
            <p:ph idx="1"/>
          </p:nvPr>
        </p:nvSpPr>
        <p:spPr/>
        <p:txBody>
          <a:bodyPr>
            <a:normAutofit fontScale="92500" lnSpcReduction="10000"/>
          </a:bodyPr>
          <a:lstStyle/>
          <a:p>
            <a:pPr>
              <a:buFont typeface="Arial" panose="020B0604020202020204" pitchFamily="34" charset="0"/>
              <a:buChar char="•"/>
              <a:defRPr/>
            </a:pPr>
            <a:r>
              <a:rPr lang="en-US" b="1" dirty="0">
                <a:latin typeface="+mj-lt"/>
              </a:rPr>
              <a:t>War of Devolution </a:t>
            </a:r>
            <a:r>
              <a:rPr lang="en-US" dirty="0">
                <a:latin typeface="+mj-lt"/>
              </a:rPr>
              <a:t>(1667–1668): against England, Sweden, Dutch</a:t>
            </a:r>
          </a:p>
          <a:p>
            <a:pPr>
              <a:buFont typeface="Arial" panose="020B0604020202020204" pitchFamily="34" charset="0"/>
              <a:buChar char="•"/>
              <a:defRPr/>
            </a:pPr>
            <a:r>
              <a:rPr lang="en-US" b="1" dirty="0">
                <a:latin typeface="+mj-lt"/>
              </a:rPr>
              <a:t>Dutch War</a:t>
            </a:r>
            <a:r>
              <a:rPr lang="en-US" dirty="0">
                <a:latin typeface="+mj-lt"/>
              </a:rPr>
              <a:t> (1672–1678): with Sweden and England against Dutch, Spain, Austria</a:t>
            </a:r>
          </a:p>
          <a:p>
            <a:pPr>
              <a:buFont typeface="Arial" panose="020B0604020202020204" pitchFamily="34" charset="0"/>
              <a:buChar char="•"/>
              <a:defRPr/>
            </a:pPr>
            <a:r>
              <a:rPr lang="en-US" b="1" dirty="0">
                <a:latin typeface="+mj-lt"/>
              </a:rPr>
              <a:t>War of the Grand Alliance</a:t>
            </a:r>
            <a:r>
              <a:rPr lang="en-US" dirty="0">
                <a:latin typeface="+mj-lt"/>
              </a:rPr>
              <a:t> (1688–97): against English, Dutch, Spain, Austria, Germanic princes; also fought in Ireland and Americas</a:t>
            </a:r>
          </a:p>
          <a:p>
            <a:pPr>
              <a:buFont typeface="Arial" panose="020B0604020202020204" pitchFamily="34" charset="0"/>
              <a:buChar char="•"/>
              <a:defRPr/>
            </a:pPr>
            <a:r>
              <a:rPr lang="en-US" b="1" dirty="0">
                <a:latin typeface="+mj-lt"/>
              </a:rPr>
              <a:t>War of the Spanish Succession</a:t>
            </a:r>
            <a:r>
              <a:rPr lang="en-US" dirty="0">
                <a:latin typeface="+mj-lt"/>
              </a:rPr>
              <a:t> (1701–1714): with Spain and Germanic princes against Great Britain, Dutch, Austria, Portugal. </a:t>
            </a:r>
            <a:r>
              <a:rPr lang="en-US" dirty="0">
                <a:latin typeface="Arial" pitchFamily="34" charset="0"/>
                <a:cs typeface="Arial" pitchFamily="34" charset="0"/>
              </a:rPr>
              <a:t>Bankrupted France. </a:t>
            </a:r>
          </a:p>
          <a:p>
            <a:pPr>
              <a:buFont typeface="Arial" panose="020B0604020202020204" pitchFamily="34" charset="0"/>
              <a:buChar char="•"/>
              <a:defRPr/>
            </a:pPr>
            <a:r>
              <a:rPr lang="en-US" dirty="0">
                <a:latin typeface="Arial" pitchFamily="34" charset="0"/>
                <a:cs typeface="Arial" pitchFamily="34" charset="0"/>
              </a:rPr>
              <a:t>Death and Destruction harmed his popularity, his economy, his legacy </a:t>
            </a:r>
          </a:p>
          <a:p>
            <a:pPr>
              <a:buFont typeface="Arial" panose="020B0604020202020204" pitchFamily="34" charset="0"/>
              <a:buChar char="•"/>
              <a:defRPr/>
            </a:pPr>
            <a:endParaRPr lang="en-US" dirty="0">
              <a:latin typeface="Arial" pitchFamily="34" charset="0"/>
              <a:cs typeface="Arial" pitchFamily="34" charset="0"/>
            </a:endParaRPr>
          </a:p>
          <a:p>
            <a:pPr>
              <a:buFont typeface="Arial" panose="020B0604020202020204" pitchFamily="34" charset="0"/>
              <a:buChar char="•"/>
              <a:defRPr/>
            </a:pPr>
            <a:endParaRPr lang="en-US" dirty="0">
              <a:latin typeface="+mj-l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effectLst/>
              </a:rPr>
              <a:t>Louis: Absolute Belligerent </a:t>
            </a:r>
            <a:endParaRPr lang="en-US" dirty="0">
              <a:solidFill>
                <a:schemeClr val="bg1"/>
              </a:solidFill>
              <a:effectLst/>
              <a:latin typeface="Arial" pitchFamily="34" charset="0"/>
              <a:cs typeface="Arial" pitchFamily="34" charset="0"/>
            </a:endParaRPr>
          </a:p>
        </p:txBody>
      </p:sp>
      <p:pic>
        <p:nvPicPr>
          <p:cNvPr id="4" name="Content Placeholder 3" descr="KISH373.jpg"/>
          <p:cNvPicPr>
            <a:picLocks noGrp="1" noChangeAspect="1"/>
          </p:cNvPicPr>
          <p:nvPr>
            <p:ph idx="1"/>
          </p:nvPr>
        </p:nvPicPr>
        <p:blipFill>
          <a:blip r:embed="rId2" cstate="print"/>
          <a:stretch>
            <a:fillRect/>
          </a:stretch>
        </p:blipFill>
        <p:spPr>
          <a:xfrm>
            <a:off x="767408" y="1196752"/>
            <a:ext cx="4068043" cy="5481936"/>
          </a:xfrm>
        </p:spPr>
      </p:pic>
      <p:pic>
        <p:nvPicPr>
          <p:cNvPr id="3" name="Picture 2">
            <a:extLst>
              <a:ext uri="{FF2B5EF4-FFF2-40B4-BE49-F238E27FC236}">
                <a16:creationId xmlns:a16="http://schemas.microsoft.com/office/drawing/2014/main" id="{050C9E0C-F60E-40AB-B769-7BBC1F78AFE2}"/>
              </a:ext>
            </a:extLst>
          </p:cNvPr>
          <p:cNvPicPr>
            <a:picLocks noChangeAspect="1"/>
          </p:cNvPicPr>
          <p:nvPr/>
        </p:nvPicPr>
        <p:blipFill>
          <a:blip r:embed="rId3"/>
          <a:stretch>
            <a:fillRect/>
          </a:stretch>
        </p:blipFill>
        <p:spPr>
          <a:xfrm>
            <a:off x="5663952" y="1700808"/>
            <a:ext cx="6026089" cy="4293096"/>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2060"/>
                </a:solidFill>
                <a:effectLst/>
                <a:latin typeface="Arial" pitchFamily="34" charset="0"/>
                <a:cs typeface="Arial" pitchFamily="34" charset="0"/>
              </a:rPr>
              <a:t>Discussion Questions</a:t>
            </a:r>
          </a:p>
        </p:txBody>
      </p:sp>
      <p:sp>
        <p:nvSpPr>
          <p:cNvPr id="3" name="Content Placeholder 2"/>
          <p:cNvSpPr>
            <a:spLocks noGrp="1"/>
          </p:cNvSpPr>
          <p:nvPr>
            <p:ph idx="1"/>
          </p:nvPr>
        </p:nvSpPr>
        <p:spPr/>
        <p:txBody>
          <a:bodyPr>
            <a:normAutofit fontScale="92500" lnSpcReduction="10000"/>
          </a:bodyPr>
          <a:lstStyle/>
          <a:p>
            <a:pPr>
              <a:buFont typeface="Arial" pitchFamily="34" charset="0"/>
              <a:buChar char="•"/>
            </a:pPr>
            <a:r>
              <a:rPr lang="en-US" sz="4000" dirty="0">
                <a:latin typeface="Arial" pitchFamily="34" charset="0"/>
                <a:cs typeface="Arial" pitchFamily="34" charset="0"/>
              </a:rPr>
              <a:t>Why did Louis XIV seek to consolidate his rule?</a:t>
            </a:r>
          </a:p>
          <a:p>
            <a:pPr>
              <a:buFont typeface="Arial" pitchFamily="34" charset="0"/>
              <a:buChar char="•"/>
            </a:pPr>
            <a:r>
              <a:rPr lang="en-US" sz="4000" dirty="0">
                <a:latin typeface="Arial" pitchFamily="34" charset="0"/>
                <a:cs typeface="Arial" pitchFamily="34" charset="0"/>
              </a:rPr>
              <a:t>What methods did Louis XIV use to consolidate his rule?</a:t>
            </a:r>
          </a:p>
          <a:p>
            <a:pPr>
              <a:buFont typeface="Arial" pitchFamily="34" charset="0"/>
              <a:buChar char="•"/>
            </a:pPr>
            <a:r>
              <a:rPr lang="en-US" sz="4000" dirty="0">
                <a:latin typeface="Arial" pitchFamily="34" charset="0"/>
                <a:cs typeface="Arial" pitchFamily="34" charset="0"/>
              </a:rPr>
              <a:t>Describe the Sun King’s successes.</a:t>
            </a:r>
          </a:p>
          <a:p>
            <a:pPr>
              <a:buFont typeface="Arial" pitchFamily="34" charset="0"/>
              <a:buChar char="•"/>
            </a:pPr>
            <a:r>
              <a:rPr lang="en-US" sz="4000" dirty="0">
                <a:latin typeface="Arial" pitchFamily="34" charset="0"/>
                <a:cs typeface="Arial" pitchFamily="34" charset="0"/>
              </a:rPr>
              <a:t>Describe the Sun King’s excesses.</a:t>
            </a:r>
          </a:p>
          <a:p>
            <a:pPr>
              <a:buFont typeface="Arial" pitchFamily="34" charset="0"/>
              <a:buChar char="•"/>
            </a:pPr>
            <a:r>
              <a:rPr lang="en-US" sz="4000" dirty="0">
                <a:latin typeface="Arial" pitchFamily="34" charset="0"/>
                <a:cs typeface="Arial" pitchFamily="34" charset="0"/>
              </a:rPr>
              <a:t>"One King, One Law, One Faith”. Mission accomplished? To what extent did Louis XIV achieve Absolute Power?</a:t>
            </a:r>
          </a:p>
          <a:p>
            <a:pPr>
              <a:buFont typeface="Arial" pitchFamily="34" charset="0"/>
              <a:buChar char="•"/>
            </a:pPr>
            <a:endParaRPr lang="en-US" sz="4000" dirty="0">
              <a:latin typeface="Arial" pitchFamily="34" charset="0"/>
              <a:cs typeface="Arial" pitchFamily="34" charset="0"/>
            </a:endParaRPr>
          </a:p>
          <a:p>
            <a:pPr>
              <a:buFont typeface="Arial" pitchFamily="34" charset="0"/>
              <a:buChar char="•"/>
            </a:pPr>
            <a:endParaRPr lang="en-US" sz="4000" dirty="0">
              <a:latin typeface="Arial" pitchFamily="34" charset="0"/>
              <a:cs typeface="Arial" pitchFamily="34" charset="0"/>
            </a:endParaRPr>
          </a:p>
          <a:p>
            <a:pPr>
              <a:buFont typeface="Arial" pitchFamily="34" charset="0"/>
              <a:buChar char="•"/>
            </a:pPr>
            <a:endParaRPr lang="en-US" sz="4000" dirty="0">
              <a:latin typeface="Arial" pitchFamily="34" charset="0"/>
              <a:cs typeface="Arial" pitchFamily="34" charset="0"/>
            </a:endParaRPr>
          </a:p>
          <a:p>
            <a:pPr>
              <a:buNone/>
            </a:pPr>
            <a:endParaRPr lang="en-US" dirty="0">
              <a:latin typeface="Arial" pitchFamily="34" charset="0"/>
              <a:cs typeface="Arial"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7787208" cy="1143000"/>
          </a:xfrm>
        </p:spPr>
        <p:txBody>
          <a:bodyPr/>
          <a:lstStyle/>
          <a:p>
            <a:r>
              <a:rPr lang="en-US" dirty="0">
                <a:solidFill>
                  <a:srgbClr val="002060"/>
                </a:solidFill>
                <a:effectLst/>
                <a:latin typeface="Arial" pitchFamily="34" charset="0"/>
                <a:cs typeface="Arial" pitchFamily="34" charset="0"/>
              </a:rPr>
              <a:t>Thesis</a:t>
            </a:r>
          </a:p>
        </p:txBody>
      </p:sp>
      <p:sp>
        <p:nvSpPr>
          <p:cNvPr id="3" name="Content Placeholder 2"/>
          <p:cNvSpPr>
            <a:spLocks noGrp="1"/>
          </p:cNvSpPr>
          <p:nvPr>
            <p:ph idx="1"/>
          </p:nvPr>
        </p:nvSpPr>
        <p:spPr/>
        <p:txBody>
          <a:bodyPr>
            <a:normAutofit/>
          </a:bodyPr>
          <a:lstStyle/>
          <a:p>
            <a:pPr algn="ctr">
              <a:buNone/>
            </a:pPr>
            <a:r>
              <a:rPr lang="en-US" sz="3600" dirty="0">
                <a:latin typeface="Arial" pitchFamily="34" charset="0"/>
                <a:cs typeface="Arial" pitchFamily="34" charset="0"/>
              </a:rPr>
              <a:t>   Through his ambitious political, economic, cultural, and religious pursuits, Louis XIV brought built on the legacy of his Capetian predecessors to centralize political and cultural power, expand French influence in Europe and around the world, and achieve Absolute power. While his legacy is robust and complicated, his powers were profound.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2060"/>
                </a:solidFill>
                <a:effectLst/>
                <a:latin typeface="Arial" pitchFamily="34" charset="0"/>
                <a:cs typeface="Arial" pitchFamily="34" charset="0"/>
              </a:rPr>
              <a:t>Brief Timeline</a:t>
            </a:r>
          </a:p>
        </p:txBody>
      </p:sp>
      <p:sp>
        <p:nvSpPr>
          <p:cNvPr id="3" name="Content Placeholder 2"/>
          <p:cNvSpPr>
            <a:spLocks noGrp="1"/>
          </p:cNvSpPr>
          <p:nvPr>
            <p:ph idx="1"/>
          </p:nvPr>
        </p:nvSpPr>
        <p:spPr/>
        <p:txBody>
          <a:bodyPr>
            <a:noAutofit/>
          </a:bodyPr>
          <a:lstStyle/>
          <a:p>
            <a:pPr>
              <a:buFont typeface="Arial" pitchFamily="34" charset="0"/>
              <a:buChar char="•"/>
            </a:pPr>
            <a:r>
              <a:rPr lang="en-US" sz="3600" dirty="0">
                <a:solidFill>
                  <a:srgbClr val="05015F"/>
                </a:solidFill>
                <a:latin typeface="Arial" pitchFamily="34" charset="0"/>
                <a:cs typeface="Arial" pitchFamily="34" charset="0"/>
              </a:rPr>
              <a:t>1638: Louis born to Louis XIII and Anne of Austria</a:t>
            </a:r>
          </a:p>
          <a:p>
            <a:pPr>
              <a:buFont typeface="Arial" pitchFamily="34" charset="0"/>
              <a:buChar char="•"/>
            </a:pPr>
            <a:r>
              <a:rPr lang="en-US" sz="3600" dirty="0">
                <a:solidFill>
                  <a:srgbClr val="05015F"/>
                </a:solidFill>
                <a:latin typeface="Arial" pitchFamily="34" charset="0"/>
                <a:cs typeface="Arial" pitchFamily="34" charset="0"/>
              </a:rPr>
              <a:t>1643: Louis XIII died, Anne and Cardinal Mazarin took the regency for the four-year-old Louis</a:t>
            </a:r>
          </a:p>
          <a:p>
            <a:pPr>
              <a:buFont typeface="Arial" pitchFamily="34" charset="0"/>
              <a:buChar char="•"/>
            </a:pPr>
            <a:r>
              <a:rPr lang="en-US" sz="3600" dirty="0">
                <a:solidFill>
                  <a:srgbClr val="05015F"/>
                </a:solidFill>
                <a:latin typeface="Arial" pitchFamily="34" charset="0"/>
                <a:cs typeface="Arial" pitchFamily="34" charset="0"/>
              </a:rPr>
              <a:t>1648-1653 Wars of the </a:t>
            </a:r>
            <a:r>
              <a:rPr lang="en-US" sz="3600" dirty="0" err="1">
                <a:solidFill>
                  <a:srgbClr val="05015F"/>
                </a:solidFill>
                <a:latin typeface="Arial" pitchFamily="34" charset="0"/>
                <a:cs typeface="Arial" pitchFamily="34" charset="0"/>
              </a:rPr>
              <a:t>Fronde</a:t>
            </a:r>
            <a:endParaRPr lang="en-US" sz="3600" dirty="0">
              <a:solidFill>
                <a:srgbClr val="05015F"/>
              </a:solidFill>
              <a:latin typeface="Arial" pitchFamily="34" charset="0"/>
              <a:cs typeface="Arial" pitchFamily="34" charset="0"/>
            </a:endParaRPr>
          </a:p>
          <a:p>
            <a:pPr>
              <a:buFont typeface="Arial" pitchFamily="34" charset="0"/>
              <a:buChar char="•"/>
            </a:pPr>
            <a:r>
              <a:rPr lang="en-US" sz="3600" dirty="0">
                <a:solidFill>
                  <a:srgbClr val="05015F"/>
                </a:solidFill>
                <a:latin typeface="Arial" pitchFamily="34" charset="0"/>
                <a:cs typeface="Arial" pitchFamily="34" charset="0"/>
              </a:rPr>
              <a:t>1654: At 18, crowned as Louis XIV</a:t>
            </a:r>
          </a:p>
          <a:p>
            <a:pPr>
              <a:buFont typeface="Arial" pitchFamily="34" charset="0"/>
              <a:buChar char="•"/>
            </a:pPr>
            <a:r>
              <a:rPr lang="en-US" sz="3600" dirty="0">
                <a:solidFill>
                  <a:srgbClr val="05015F"/>
                </a:solidFill>
                <a:latin typeface="Arial" pitchFamily="34" charset="0"/>
                <a:cs typeface="Arial" pitchFamily="34" charset="0"/>
              </a:rPr>
              <a:t>1661: Mazarin dies; at 23 Louis controls France</a:t>
            </a:r>
          </a:p>
          <a:p>
            <a:pPr>
              <a:buFont typeface="Arial" pitchFamily="34" charset="0"/>
              <a:buChar char="•"/>
            </a:pPr>
            <a:r>
              <a:rPr lang="en-US" sz="3600" dirty="0">
                <a:solidFill>
                  <a:srgbClr val="05015F"/>
                </a:solidFill>
                <a:latin typeface="Arial" pitchFamily="34" charset="0"/>
                <a:cs typeface="Arial" pitchFamily="34" charset="0"/>
              </a:rPr>
              <a:t>1661-1715: Develops absolute authority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effectLst/>
                <a:latin typeface="Arial" pitchFamily="34" charset="0"/>
                <a:cs typeface="Arial" pitchFamily="34" charset="0"/>
              </a:rPr>
              <a:t>Louis XIII and Anne of Austria</a:t>
            </a:r>
          </a:p>
        </p:txBody>
      </p:sp>
      <p:pic>
        <p:nvPicPr>
          <p:cNvPr id="4" name="Content Placeholder 3" descr="220px-Louis_XIII_(de_Champaigne).jpg"/>
          <p:cNvPicPr>
            <a:picLocks noGrp="1" noChangeAspect="1"/>
          </p:cNvPicPr>
          <p:nvPr>
            <p:ph idx="1"/>
          </p:nvPr>
        </p:nvPicPr>
        <p:blipFill>
          <a:blip r:embed="rId2" cstate="print"/>
          <a:stretch>
            <a:fillRect/>
          </a:stretch>
        </p:blipFill>
        <p:spPr>
          <a:xfrm>
            <a:off x="2063552" y="1340768"/>
            <a:ext cx="3769322" cy="5002918"/>
          </a:xfrm>
        </p:spPr>
      </p:pic>
      <p:pic>
        <p:nvPicPr>
          <p:cNvPr id="5" name="Picture 4" descr="Peter_Paul_Rubens_-_Portrait_of_Anne_of_Austria_-_WGA20365.jpg"/>
          <p:cNvPicPr>
            <a:picLocks noChangeAspect="1"/>
          </p:cNvPicPr>
          <p:nvPr/>
        </p:nvPicPr>
        <p:blipFill>
          <a:blip r:embed="rId3" cstate="print"/>
          <a:stretch>
            <a:fillRect/>
          </a:stretch>
        </p:blipFill>
        <p:spPr>
          <a:xfrm>
            <a:off x="6168008" y="1340768"/>
            <a:ext cx="3968026" cy="495374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002060"/>
                </a:solidFill>
                <a:effectLst/>
                <a:latin typeface="Arial" pitchFamily="34" charset="0"/>
                <a:cs typeface="Arial" pitchFamily="34" charset="0"/>
              </a:rPr>
              <a:t>The </a:t>
            </a:r>
            <a:r>
              <a:rPr lang="en-US" i="1" dirty="0" err="1">
                <a:solidFill>
                  <a:srgbClr val="002060"/>
                </a:solidFill>
                <a:effectLst/>
                <a:latin typeface="Arial" pitchFamily="34" charset="0"/>
                <a:cs typeface="Arial" pitchFamily="34" charset="0"/>
              </a:rPr>
              <a:t>Fronde</a:t>
            </a:r>
            <a:r>
              <a:rPr lang="en-US" dirty="0">
                <a:solidFill>
                  <a:srgbClr val="002060"/>
                </a:solidFill>
                <a:effectLst/>
                <a:latin typeface="Arial" pitchFamily="34" charset="0"/>
                <a:cs typeface="Arial" pitchFamily="34" charset="0"/>
              </a:rPr>
              <a:t> </a:t>
            </a:r>
          </a:p>
        </p:txBody>
      </p:sp>
      <p:sp>
        <p:nvSpPr>
          <p:cNvPr id="3" name="Content Placeholder 2"/>
          <p:cNvSpPr>
            <a:spLocks noGrp="1"/>
          </p:cNvSpPr>
          <p:nvPr>
            <p:ph idx="1"/>
          </p:nvPr>
        </p:nvSpPr>
        <p:spPr/>
        <p:txBody>
          <a:bodyPr>
            <a:normAutofit lnSpcReduction="10000"/>
          </a:bodyPr>
          <a:lstStyle/>
          <a:p>
            <a:pPr>
              <a:buFont typeface="Arial" pitchFamily="34" charset="0"/>
              <a:buChar char="•"/>
            </a:pPr>
            <a:r>
              <a:rPr lang="en-US" sz="3200" dirty="0">
                <a:latin typeface="Arial" pitchFamily="34" charset="0"/>
                <a:cs typeface="Arial" pitchFamily="34" charset="0"/>
              </a:rPr>
              <a:t>Fronde was a civil war in France 1648-53 caused by: </a:t>
            </a:r>
          </a:p>
          <a:p>
            <a:pPr lvl="1">
              <a:buFont typeface="Arial" pitchFamily="34" charset="0"/>
              <a:buChar char="•"/>
            </a:pPr>
            <a:r>
              <a:rPr lang="en-US" sz="2800" dirty="0" err="1">
                <a:latin typeface="Arial" pitchFamily="34" charset="0"/>
                <a:cs typeface="Arial" pitchFamily="34" charset="0"/>
              </a:rPr>
              <a:t>Parlement</a:t>
            </a:r>
            <a:r>
              <a:rPr lang="en-US" sz="2800" dirty="0">
                <a:latin typeface="Arial" pitchFamily="34" charset="0"/>
                <a:cs typeface="Arial" pitchFamily="34" charset="0"/>
              </a:rPr>
              <a:t> sought more power. Mazarin taxed members </a:t>
            </a:r>
            <a:r>
              <a:rPr lang="en-US" sz="2800" i="1" dirty="0" err="1">
                <a:latin typeface="Arial" pitchFamily="34" charset="0"/>
                <a:cs typeface="Arial" pitchFamily="34" charset="0"/>
              </a:rPr>
              <a:t>Parlement</a:t>
            </a:r>
            <a:r>
              <a:rPr lang="en-US" sz="2800" i="1" dirty="0">
                <a:latin typeface="Arial" pitchFamily="34" charset="0"/>
                <a:cs typeface="Arial" pitchFamily="34" charset="0"/>
              </a:rPr>
              <a:t>. </a:t>
            </a:r>
            <a:r>
              <a:rPr lang="en-US" sz="2800" dirty="0">
                <a:latin typeface="Arial" pitchFamily="34" charset="0"/>
                <a:cs typeface="Arial" pitchFamily="34" charset="0"/>
              </a:rPr>
              <a:t>They rebelled. Mazarin arrested lead rebels in </a:t>
            </a:r>
            <a:r>
              <a:rPr lang="en-US" sz="2800" dirty="0" err="1">
                <a:latin typeface="Arial" pitchFamily="34" charset="0"/>
                <a:cs typeface="Arial" pitchFamily="34" charset="0"/>
              </a:rPr>
              <a:t>Parlement</a:t>
            </a:r>
            <a:r>
              <a:rPr lang="en-US" sz="2800" dirty="0">
                <a:latin typeface="Arial" pitchFamily="34" charset="0"/>
                <a:cs typeface="Arial" pitchFamily="34" charset="0"/>
              </a:rPr>
              <a:t>. Parisian chaos ensued.</a:t>
            </a:r>
          </a:p>
          <a:p>
            <a:pPr lvl="1">
              <a:buFont typeface="Arial" pitchFamily="34" charset="0"/>
              <a:buChar char="•"/>
            </a:pPr>
            <a:r>
              <a:rPr lang="en-US" sz="2800" dirty="0">
                <a:latin typeface="Arial" pitchFamily="34" charset="0"/>
                <a:cs typeface="Arial" pitchFamily="34" charset="0"/>
              </a:rPr>
              <a:t>Feudal Nobility was threatened by </a:t>
            </a:r>
            <a:r>
              <a:rPr lang="en-US" sz="2800" dirty="0">
                <a:solidFill>
                  <a:srgbClr val="FF0000"/>
                </a:solidFill>
                <a:latin typeface="Arial" pitchFamily="34" charset="0"/>
                <a:cs typeface="Arial" pitchFamily="34" charset="0"/>
              </a:rPr>
              <a:t>Mazarin</a:t>
            </a:r>
            <a:r>
              <a:rPr lang="en-US" sz="2800" dirty="0">
                <a:latin typeface="Arial" pitchFamily="34" charset="0"/>
                <a:cs typeface="Arial" pitchFamily="34" charset="0"/>
              </a:rPr>
              <a:t> and wanted more of a </a:t>
            </a:r>
            <a:r>
              <a:rPr lang="en-US" sz="2800" dirty="0">
                <a:solidFill>
                  <a:srgbClr val="FF0000"/>
                </a:solidFill>
                <a:latin typeface="Arial" pitchFamily="34" charset="0"/>
                <a:cs typeface="Arial" pitchFamily="34" charset="0"/>
              </a:rPr>
              <a:t>voice </a:t>
            </a:r>
            <a:r>
              <a:rPr lang="en-US" sz="2800" dirty="0">
                <a:latin typeface="Arial" pitchFamily="34" charset="0"/>
                <a:cs typeface="Arial" pitchFamily="34" charset="0"/>
              </a:rPr>
              <a:t>in government. </a:t>
            </a:r>
          </a:p>
          <a:p>
            <a:pPr lvl="2">
              <a:buFont typeface="Arial" pitchFamily="34" charset="0"/>
              <a:buChar char="•"/>
            </a:pPr>
            <a:r>
              <a:rPr lang="en-US" sz="2400" dirty="0">
                <a:latin typeface="Arial" pitchFamily="34" charset="0"/>
                <a:cs typeface="Arial" pitchFamily="34" charset="0"/>
              </a:rPr>
              <a:t>Fear of centralized </a:t>
            </a:r>
            <a:r>
              <a:rPr lang="en-US" sz="2400" dirty="0" err="1">
                <a:latin typeface="Arial" pitchFamily="34" charset="0"/>
                <a:cs typeface="Arial" pitchFamily="34" charset="0"/>
              </a:rPr>
              <a:t>gov</a:t>
            </a:r>
            <a:endParaRPr lang="en-US" sz="2400" dirty="0">
              <a:latin typeface="Arial" pitchFamily="34" charset="0"/>
              <a:cs typeface="Arial" pitchFamily="34" charset="0"/>
            </a:endParaRPr>
          </a:p>
          <a:p>
            <a:pPr lvl="2">
              <a:buFont typeface="Arial" pitchFamily="34" charset="0"/>
              <a:buChar char="•"/>
            </a:pPr>
            <a:r>
              <a:rPr lang="en-US" sz="2400" dirty="0">
                <a:latin typeface="Arial" pitchFamily="34" charset="0"/>
                <a:cs typeface="Arial" pitchFamily="34" charset="0"/>
              </a:rPr>
              <a:t>Disrespect for bureaucracy (</a:t>
            </a:r>
            <a:r>
              <a:rPr lang="en-US" sz="2400" i="1" dirty="0">
                <a:latin typeface="Arial" pitchFamily="34" charset="0"/>
                <a:cs typeface="Arial" pitchFamily="34" charset="0"/>
              </a:rPr>
              <a:t>Noblesse de Robe</a:t>
            </a:r>
            <a:r>
              <a:rPr lang="en-US" sz="2400" dirty="0">
                <a:latin typeface="Arial" pitchFamily="34" charset="0"/>
                <a:cs typeface="Arial" pitchFamily="34" charset="0"/>
              </a:rPr>
              <a:t>)</a:t>
            </a:r>
          </a:p>
          <a:p>
            <a:pPr>
              <a:buFont typeface="Arial" pitchFamily="34" charset="0"/>
              <a:buChar char="•"/>
            </a:pPr>
            <a:r>
              <a:rPr lang="en-US" sz="3200" dirty="0">
                <a:latin typeface="Arial" pitchFamily="34" charset="0"/>
                <a:cs typeface="Arial" pitchFamily="34" charset="0"/>
              </a:rPr>
              <a:t>Fun Fact: A </a:t>
            </a:r>
            <a:r>
              <a:rPr lang="en-US" sz="3200" i="1" dirty="0" err="1">
                <a:latin typeface="Arial" pitchFamily="34" charset="0"/>
                <a:cs typeface="Arial" pitchFamily="34" charset="0"/>
              </a:rPr>
              <a:t>fronde</a:t>
            </a:r>
            <a:r>
              <a:rPr lang="en-US" sz="3200" dirty="0">
                <a:latin typeface="Arial" pitchFamily="34" charset="0"/>
                <a:cs typeface="Arial" pitchFamily="34" charset="0"/>
              </a:rPr>
              <a:t> is a sling, used to break Mazarin’s windows. </a:t>
            </a:r>
          </a:p>
          <a:p>
            <a:pPr>
              <a:buFont typeface="Arial" pitchFamily="34" charset="0"/>
              <a:buChar char="•"/>
            </a:pPr>
            <a:endParaRPr lang="en-US" sz="3200" dirty="0">
              <a:latin typeface="Arial" pitchFamily="34" charset="0"/>
              <a:cs typeface="Arial" pitchFamily="34" charset="0"/>
            </a:endParaRPr>
          </a:p>
          <a:p>
            <a:pPr marL="137160" indent="0">
              <a:buNone/>
            </a:pPr>
            <a:endParaRPr lang="en-US" sz="3200" dirty="0">
              <a:latin typeface="Arial" pitchFamily="34" charset="0"/>
              <a:cs typeface="Arial"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2060"/>
                </a:solidFill>
                <a:effectLst/>
                <a:latin typeface="Arial" pitchFamily="34" charset="0"/>
                <a:cs typeface="Arial" pitchFamily="34" charset="0"/>
              </a:rPr>
              <a:t>The </a:t>
            </a:r>
            <a:r>
              <a:rPr lang="en-US" i="1" dirty="0" err="1">
                <a:solidFill>
                  <a:srgbClr val="002060"/>
                </a:solidFill>
                <a:effectLst/>
                <a:latin typeface="Arial" pitchFamily="34" charset="0"/>
                <a:cs typeface="Arial" pitchFamily="34" charset="0"/>
              </a:rPr>
              <a:t>Fronde</a:t>
            </a:r>
            <a:r>
              <a:rPr lang="en-US" dirty="0">
                <a:solidFill>
                  <a:srgbClr val="002060"/>
                </a:solidFill>
                <a:effectLst/>
                <a:latin typeface="Arial" pitchFamily="34" charset="0"/>
                <a:cs typeface="Arial" pitchFamily="34" charset="0"/>
              </a:rPr>
              <a:t> </a:t>
            </a:r>
            <a:endParaRPr lang="en-US" dirty="0"/>
          </a:p>
        </p:txBody>
      </p:sp>
      <p:sp>
        <p:nvSpPr>
          <p:cNvPr id="3" name="Content Placeholder 2"/>
          <p:cNvSpPr>
            <a:spLocks noGrp="1"/>
          </p:cNvSpPr>
          <p:nvPr>
            <p:ph idx="1"/>
          </p:nvPr>
        </p:nvSpPr>
        <p:spPr/>
        <p:txBody>
          <a:bodyPr>
            <a:normAutofit/>
          </a:bodyPr>
          <a:lstStyle/>
          <a:p>
            <a:pPr marL="137160" indent="0">
              <a:buNone/>
            </a:pPr>
            <a:r>
              <a:rPr lang="en-US" sz="3200" dirty="0">
                <a:latin typeface="Arial" pitchFamily="34" charset="0"/>
                <a:cs typeface="Arial" pitchFamily="34" charset="0"/>
              </a:rPr>
              <a:t>Effects: </a:t>
            </a:r>
          </a:p>
          <a:p>
            <a:pPr>
              <a:buFont typeface="Arial" panose="020B0604020202020204" pitchFamily="34" charset="0"/>
              <a:buChar char="•"/>
            </a:pPr>
            <a:r>
              <a:rPr lang="en-US" sz="3200" dirty="0">
                <a:latin typeface="Arial" pitchFamily="34" charset="0"/>
                <a:cs typeface="Arial" pitchFamily="34" charset="0"/>
              </a:rPr>
              <a:t>Fronde was </a:t>
            </a:r>
            <a:r>
              <a:rPr lang="en-US" sz="3200" dirty="0">
                <a:solidFill>
                  <a:srgbClr val="FF0000"/>
                </a:solidFill>
                <a:latin typeface="Arial" pitchFamily="34" charset="0"/>
                <a:cs typeface="Arial" pitchFamily="34" charset="0"/>
              </a:rPr>
              <a:t>defeated</a:t>
            </a:r>
          </a:p>
          <a:p>
            <a:pPr>
              <a:buFont typeface="Arial" panose="020B0604020202020204" pitchFamily="34" charset="0"/>
              <a:buChar char="•"/>
            </a:pPr>
            <a:r>
              <a:rPr lang="en-US" sz="3200" dirty="0">
                <a:latin typeface="Arial" pitchFamily="34" charset="0"/>
                <a:cs typeface="Arial" pitchFamily="34" charset="0"/>
              </a:rPr>
              <a:t>Fronde chaos left </a:t>
            </a:r>
            <a:r>
              <a:rPr lang="en-US" sz="3200" dirty="0">
                <a:solidFill>
                  <a:srgbClr val="FF0000"/>
                </a:solidFill>
                <a:latin typeface="Arial" pitchFamily="34" charset="0"/>
                <a:cs typeface="Arial" pitchFamily="34" charset="0"/>
              </a:rPr>
              <a:t>peasants weary</a:t>
            </a:r>
            <a:r>
              <a:rPr lang="en-US" sz="3200" dirty="0">
                <a:latin typeface="Arial" pitchFamily="34" charset="0"/>
                <a:cs typeface="Arial" pitchFamily="34" charset="0"/>
              </a:rPr>
              <a:t> and more inclined to accept the iron rule of an absolute monarch</a:t>
            </a:r>
          </a:p>
          <a:p>
            <a:pPr marL="594360" lvl="1" indent="-457200">
              <a:buClr>
                <a:schemeClr val="tx1">
                  <a:shade val="95000"/>
                </a:schemeClr>
              </a:buClr>
              <a:buSzPct val="65000"/>
              <a:buFont typeface="Arial" panose="020B0604020202020204" pitchFamily="34" charset="0"/>
              <a:buChar char="•"/>
            </a:pPr>
            <a:r>
              <a:rPr lang="en-US" sz="3200" dirty="0">
                <a:latin typeface="Arial" pitchFamily="34" charset="0"/>
                <a:cs typeface="Arial" pitchFamily="34" charset="0"/>
              </a:rPr>
              <a:t>Left Louis XIV with distrust of nobles…</a:t>
            </a:r>
          </a:p>
          <a:p>
            <a:pPr marL="137160" indent="0">
              <a:buNone/>
            </a:pPr>
            <a:endParaRPr lang="en-US" sz="3200" dirty="0">
              <a:latin typeface="Arial" pitchFamily="34" charset="0"/>
              <a:cs typeface="Arial" pitchFamily="34" charset="0"/>
            </a:endParaRPr>
          </a:p>
        </p:txBody>
      </p:sp>
    </p:spTree>
    <p:extLst>
      <p:ext uri="{BB962C8B-B14F-4D97-AF65-F5344CB8AC3E}">
        <p14:creationId xmlns:p14="http://schemas.microsoft.com/office/powerpoint/2010/main" val="3902012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solidFill>
                <a:effectLst/>
                <a:latin typeface="Arial" pitchFamily="34" charset="0"/>
                <a:cs typeface="Arial" pitchFamily="34" charset="0"/>
              </a:rPr>
              <a:t>Law &amp; Order</a:t>
            </a:r>
            <a:br>
              <a:rPr lang="en-US" dirty="0">
                <a:solidFill>
                  <a:schemeClr val="bg1"/>
                </a:solidFill>
                <a:effectLst/>
                <a:latin typeface="Arial" pitchFamily="34" charset="0"/>
                <a:cs typeface="Arial" pitchFamily="34" charset="0"/>
              </a:rPr>
            </a:br>
            <a:endParaRPr lang="en-US" dirty="0">
              <a:solidFill>
                <a:schemeClr val="bg1"/>
              </a:solidFill>
              <a:effectLst/>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pPr>
              <a:buFont typeface="Arial" pitchFamily="34" charset="0"/>
              <a:buChar char="•"/>
            </a:pPr>
            <a:r>
              <a:rPr lang="en-US" sz="3200" dirty="0">
                <a:solidFill>
                  <a:srgbClr val="FF0000"/>
                </a:solidFill>
                <a:latin typeface="Arial" pitchFamily="34" charset="0"/>
                <a:cs typeface="Arial" pitchFamily="34" charset="0"/>
              </a:rPr>
              <a:t>Intendants</a:t>
            </a:r>
            <a:r>
              <a:rPr lang="en-US" sz="3200" dirty="0">
                <a:latin typeface="Arial" pitchFamily="34" charset="0"/>
                <a:cs typeface="Arial" pitchFamily="34" charset="0"/>
              </a:rPr>
              <a:t> (like governors) administered 32 districts</a:t>
            </a:r>
          </a:p>
          <a:p>
            <a:pPr lvl="1">
              <a:buFont typeface="Arial" pitchFamily="34" charset="0"/>
              <a:buChar char="•"/>
            </a:pPr>
            <a:r>
              <a:rPr lang="en-US" sz="2800" dirty="0">
                <a:latin typeface="Arial" pitchFamily="34" charset="0"/>
                <a:cs typeface="Arial" pitchFamily="34" charset="0"/>
              </a:rPr>
              <a:t>Recruited army </a:t>
            </a:r>
          </a:p>
          <a:p>
            <a:pPr lvl="1">
              <a:buFont typeface="Arial" pitchFamily="34" charset="0"/>
              <a:buChar char="•"/>
            </a:pPr>
            <a:r>
              <a:rPr lang="en-US" sz="2800" dirty="0">
                <a:latin typeface="Arial" pitchFamily="34" charset="0"/>
                <a:cs typeface="Arial" pitchFamily="34" charset="0"/>
              </a:rPr>
              <a:t>Collected taxes</a:t>
            </a:r>
          </a:p>
          <a:p>
            <a:pPr lvl="1">
              <a:buFont typeface="Arial" pitchFamily="34" charset="0"/>
              <a:buChar char="•"/>
            </a:pPr>
            <a:r>
              <a:rPr lang="en-US" sz="2800" dirty="0">
                <a:latin typeface="Arial" pitchFamily="34" charset="0"/>
                <a:cs typeface="Arial" pitchFamily="34" charset="0"/>
              </a:rPr>
              <a:t>Enforced laws</a:t>
            </a:r>
          </a:p>
          <a:p>
            <a:pPr lvl="1">
              <a:buFont typeface="Arial" pitchFamily="34" charset="0"/>
              <a:buChar char="•"/>
            </a:pPr>
            <a:r>
              <a:rPr lang="en-US" sz="2800" dirty="0">
                <a:latin typeface="Arial" pitchFamily="34" charset="0"/>
                <a:cs typeface="Arial" pitchFamily="34" charset="0"/>
              </a:rPr>
              <a:t>Check on local nobility</a:t>
            </a:r>
          </a:p>
          <a:p>
            <a:pPr lvl="1">
              <a:buFont typeface="Arial" pitchFamily="34" charset="0"/>
              <a:buChar char="•"/>
            </a:pPr>
            <a:r>
              <a:rPr lang="en-US" sz="2800" dirty="0">
                <a:latin typeface="Arial" pitchFamily="34" charset="0"/>
                <a:cs typeface="Arial" pitchFamily="34" charset="0"/>
              </a:rPr>
              <a:t>Regulated economy </a:t>
            </a:r>
          </a:p>
          <a:p>
            <a:pPr lvl="1">
              <a:buFont typeface="Arial" pitchFamily="34" charset="0"/>
              <a:buChar char="•"/>
            </a:pPr>
            <a:r>
              <a:rPr lang="en-US" sz="2800" dirty="0">
                <a:latin typeface="Arial" pitchFamily="34" charset="0"/>
                <a:cs typeface="Arial" pitchFamily="34" charset="0"/>
              </a:rPr>
              <a:t>Enforced </a:t>
            </a:r>
            <a:r>
              <a:rPr lang="en-US" sz="2800" b="1" i="1" dirty="0" err="1">
                <a:solidFill>
                  <a:srgbClr val="FF0000"/>
                </a:solidFill>
                <a:latin typeface="Arial" pitchFamily="34" charset="0"/>
                <a:cs typeface="Arial" pitchFamily="34" charset="0"/>
              </a:rPr>
              <a:t>corv</a:t>
            </a:r>
            <a:r>
              <a:rPr lang="en-US" sz="2800" b="1" dirty="0" err="1">
                <a:solidFill>
                  <a:srgbClr val="FF0000"/>
                </a:solidFill>
                <a:latin typeface="Arial" pitchFamily="34" charset="0"/>
                <a:cs typeface="Arial" pitchFamily="34" charset="0"/>
              </a:rPr>
              <a:t>ée</a:t>
            </a:r>
            <a:r>
              <a:rPr lang="en-US" sz="2800" dirty="0">
                <a:latin typeface="Arial" pitchFamily="34" charset="0"/>
                <a:cs typeface="Arial" pitchFamily="34" charset="0"/>
              </a:rPr>
              <a:t>: forced labor that required peasants to work a month per year on public projects</a:t>
            </a:r>
            <a:endParaRPr lang="en-US" sz="2800" i="1" dirty="0">
              <a:latin typeface="Arial" pitchFamily="34" charset="0"/>
              <a:cs typeface="Arial" pitchFamily="34" charset="0"/>
            </a:endParaRPr>
          </a:p>
          <a:p>
            <a:pPr lvl="2">
              <a:buFont typeface="Arial" pitchFamily="34" charset="0"/>
              <a:buChar char="•"/>
            </a:pPr>
            <a:endParaRPr lang="en-US" sz="2400" dirty="0">
              <a:latin typeface="Arial" pitchFamily="34" charset="0"/>
              <a:cs typeface="Arial" pitchFamily="34" charset="0"/>
            </a:endParaRPr>
          </a:p>
          <a:p>
            <a:pPr>
              <a:buFont typeface="Arial" pitchFamily="34" charset="0"/>
              <a:buChar char="•"/>
            </a:pPr>
            <a:endParaRPr lang="en-US" sz="3200" dirty="0">
              <a:latin typeface="Arial" pitchFamily="34" charset="0"/>
              <a:cs typeface="Arial" pitchFamily="34" charset="0"/>
            </a:endParaRPr>
          </a:p>
          <a:p>
            <a:endParaRPr lang="en-US" sz="3200" dirty="0">
              <a:latin typeface="Arial" pitchFamily="34" charset="0"/>
              <a:cs typeface="Arial" pitchFamily="34" charset="0"/>
            </a:endParaRPr>
          </a:p>
        </p:txBody>
      </p:sp>
    </p:spTree>
    <p:extLst>
      <p:ext uri="{BB962C8B-B14F-4D97-AF65-F5344CB8AC3E}">
        <p14:creationId xmlns:p14="http://schemas.microsoft.com/office/powerpoint/2010/main" val="3675225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bg1"/>
                </a:solidFill>
                <a:effectLst/>
                <a:latin typeface="Arial" pitchFamily="34" charset="0"/>
                <a:cs typeface="Arial" pitchFamily="34" charset="0"/>
              </a:rPr>
              <a:t>Law &amp; Order</a:t>
            </a:r>
            <a:endParaRPr lang="en-US" dirty="0">
              <a:solidFill>
                <a:schemeClr val="bg1"/>
              </a:solidFill>
              <a:effectLst/>
              <a:latin typeface="Arial" pitchFamily="34" charset="0"/>
              <a:cs typeface="Arial" pitchFamily="34" charset="0"/>
            </a:endParaRPr>
          </a:p>
        </p:txBody>
      </p:sp>
      <p:sp>
        <p:nvSpPr>
          <p:cNvPr id="3" name="Content Placeholder 2"/>
          <p:cNvSpPr>
            <a:spLocks noGrp="1"/>
          </p:cNvSpPr>
          <p:nvPr>
            <p:ph sz="half" idx="1"/>
          </p:nvPr>
        </p:nvSpPr>
        <p:spPr/>
        <p:txBody>
          <a:bodyPr>
            <a:normAutofit/>
          </a:bodyPr>
          <a:lstStyle/>
          <a:p>
            <a:pPr>
              <a:buFont typeface="Arial" pitchFamily="34" charset="0"/>
              <a:buChar char="•"/>
            </a:pPr>
            <a:r>
              <a:rPr lang="en-US" dirty="0">
                <a:latin typeface="Arial" pitchFamily="34" charset="0"/>
                <a:cs typeface="Arial" pitchFamily="34" charset="0"/>
              </a:rPr>
              <a:t>Breaking with tradition, Louis relied on his advisors</a:t>
            </a:r>
          </a:p>
          <a:p>
            <a:pPr lvl="1">
              <a:buFont typeface="Arial" pitchFamily="34" charset="0"/>
              <a:buChar char="•"/>
            </a:pPr>
            <a:r>
              <a:rPr lang="en-US" dirty="0">
                <a:latin typeface="Arial" pitchFamily="34" charset="0"/>
                <a:cs typeface="Arial" pitchFamily="34" charset="0"/>
              </a:rPr>
              <a:t>Jean Baptiste Colbert - Finance &amp; Navy </a:t>
            </a:r>
          </a:p>
          <a:p>
            <a:pPr lvl="1">
              <a:buFont typeface="Arial" pitchFamily="34" charset="0"/>
              <a:buChar char="•"/>
            </a:pPr>
            <a:r>
              <a:rPr lang="en-US" dirty="0">
                <a:latin typeface="Arial" pitchFamily="34" charset="0"/>
                <a:cs typeface="Arial" pitchFamily="34" charset="0"/>
              </a:rPr>
              <a:t>Michel de </a:t>
            </a:r>
            <a:r>
              <a:rPr lang="en-US" dirty="0" err="1">
                <a:latin typeface="Arial" pitchFamily="34" charset="0"/>
                <a:cs typeface="Arial" pitchFamily="34" charset="0"/>
              </a:rPr>
              <a:t>Telier</a:t>
            </a:r>
            <a:r>
              <a:rPr lang="en-US" dirty="0">
                <a:latin typeface="Arial" pitchFamily="34" charset="0"/>
                <a:cs typeface="Arial" pitchFamily="34" charset="0"/>
              </a:rPr>
              <a:t> – Military </a:t>
            </a:r>
          </a:p>
          <a:p>
            <a:pPr lvl="1">
              <a:buFont typeface="Arial" pitchFamily="34" charset="0"/>
              <a:buChar char="•"/>
            </a:pPr>
            <a:r>
              <a:rPr lang="en-US" dirty="0">
                <a:latin typeface="Arial" pitchFamily="34" charset="0"/>
                <a:cs typeface="Arial" pitchFamily="34" charset="0"/>
              </a:rPr>
              <a:t>Hughes de </a:t>
            </a:r>
            <a:r>
              <a:rPr lang="en-US" dirty="0" err="1">
                <a:latin typeface="Arial" pitchFamily="34" charset="0"/>
                <a:cs typeface="Arial" pitchFamily="34" charset="0"/>
              </a:rPr>
              <a:t>Lionne</a:t>
            </a:r>
            <a:r>
              <a:rPr lang="en-US" dirty="0">
                <a:latin typeface="Arial" pitchFamily="34" charset="0"/>
                <a:cs typeface="Arial" pitchFamily="34" charset="0"/>
              </a:rPr>
              <a:t> – Foreign Affairs</a:t>
            </a:r>
          </a:p>
          <a:p>
            <a:endParaRPr lang="en-US" dirty="0">
              <a:latin typeface="Arial" pitchFamily="34" charset="0"/>
              <a:cs typeface="Arial" pitchFamily="34" charset="0"/>
            </a:endParaRPr>
          </a:p>
        </p:txBody>
      </p:sp>
      <p:pic>
        <p:nvPicPr>
          <p:cNvPr id="6" name="Content Placeholder 5">
            <a:extLst>
              <a:ext uri="{FF2B5EF4-FFF2-40B4-BE49-F238E27FC236}">
                <a16:creationId xmlns:a16="http://schemas.microsoft.com/office/drawing/2014/main" id="{21718F33-0FE4-4ACB-970E-750466E69B3C}"/>
              </a:ext>
            </a:extLst>
          </p:cNvPr>
          <p:cNvPicPr>
            <a:picLocks noGrp="1" noChangeAspect="1"/>
          </p:cNvPicPr>
          <p:nvPr>
            <p:ph sz="half" idx="2"/>
          </p:nvPr>
        </p:nvPicPr>
        <p:blipFill>
          <a:blip r:embed="rId2"/>
          <a:stretch>
            <a:fillRect/>
          </a:stretch>
        </p:blipFill>
        <p:spPr>
          <a:xfrm>
            <a:off x="6197600" y="1942712"/>
            <a:ext cx="5384800" cy="3840939"/>
          </a:xfrm>
        </p:spPr>
      </p:pic>
    </p:spTree>
    <p:extLst>
      <p:ext uri="{BB962C8B-B14F-4D97-AF65-F5344CB8AC3E}">
        <p14:creationId xmlns:p14="http://schemas.microsoft.com/office/powerpoint/2010/main" val="359453673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Custom 4">
      <a:dk1>
        <a:srgbClr val="002060"/>
      </a:dk1>
      <a:lt1>
        <a:srgbClr val="002060"/>
      </a:lt1>
      <a:dk2>
        <a:srgbClr val="CEB966"/>
      </a:dk2>
      <a:lt2>
        <a:srgbClr val="CEB966"/>
      </a:lt2>
      <a:accent1>
        <a:srgbClr val="CEB966"/>
      </a:accent1>
      <a:accent2>
        <a:srgbClr val="AE9638"/>
      </a:accent2>
      <a:accent3>
        <a:srgbClr val="CEB966"/>
      </a:accent3>
      <a:accent4>
        <a:srgbClr val="746425"/>
      </a:accent4>
      <a:accent5>
        <a:srgbClr val="CEB966"/>
      </a:accent5>
      <a:accent6>
        <a:srgbClr val="CEB966"/>
      </a:accent6>
      <a:hlink>
        <a:srgbClr val="E1D5A3"/>
      </a:hlink>
      <a:folHlink>
        <a:srgbClr val="AE963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884</TotalTime>
  <Words>1155</Words>
  <Application>Microsoft Office PowerPoint</Application>
  <PresentationFormat>Widescreen</PresentationFormat>
  <Paragraphs>169</Paragraphs>
  <Slides>26</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Arial</vt:lpstr>
      <vt:lpstr>Book Antiqua</vt:lpstr>
      <vt:lpstr>Calibri</vt:lpstr>
      <vt:lpstr>Courier New</vt:lpstr>
      <vt:lpstr>Lucida Sans</vt:lpstr>
      <vt:lpstr>Wingdings</vt:lpstr>
      <vt:lpstr>Wingdings 2</vt:lpstr>
      <vt:lpstr>Wingdings 3</vt:lpstr>
      <vt:lpstr>Apex</vt:lpstr>
      <vt:lpstr>LOUIS XIV The Sun King’s Path to Absolute Power      </vt:lpstr>
      <vt:lpstr>Lecture Outline Centralization of Absolute Power</vt:lpstr>
      <vt:lpstr>Thesis</vt:lpstr>
      <vt:lpstr>Brief Timeline</vt:lpstr>
      <vt:lpstr>Louis XIII and Anne of Austria</vt:lpstr>
      <vt:lpstr>The Fronde </vt:lpstr>
      <vt:lpstr>The Fronde </vt:lpstr>
      <vt:lpstr>Law &amp; Order </vt:lpstr>
      <vt:lpstr>Law &amp; Order</vt:lpstr>
      <vt:lpstr>Law &amp; Order</vt:lpstr>
      <vt:lpstr>Control the Nobility</vt:lpstr>
      <vt:lpstr>Economic Reform</vt:lpstr>
      <vt:lpstr>Mercantilism</vt:lpstr>
      <vt:lpstr>Patron of the Arts</vt:lpstr>
      <vt:lpstr>Academies</vt:lpstr>
      <vt:lpstr>Versailles </vt:lpstr>
      <vt:lpstr>Versailles </vt:lpstr>
      <vt:lpstr>Versailles</vt:lpstr>
      <vt:lpstr>Versailles </vt:lpstr>
      <vt:lpstr>Versailles </vt:lpstr>
      <vt:lpstr>Religion: One Faith</vt:lpstr>
      <vt:lpstr>Religion: One Faith</vt:lpstr>
      <vt:lpstr>Louis: Absolute Belligerent  </vt:lpstr>
      <vt:lpstr>Louis: Absolute Belligerent </vt:lpstr>
      <vt:lpstr>Louis: Absolute Belligerent </vt:lpstr>
      <vt:lpstr>Discussion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LOUIS XIV “The sun KING” Presentation</dc:title>
  <dc:creator>Daniel Lazar</dc:creator>
  <cp:lastModifiedBy>Daniel Lazar</cp:lastModifiedBy>
  <cp:revision>95</cp:revision>
  <cp:lastPrinted>2012-03-09T15:45:58Z</cp:lastPrinted>
  <dcterms:created xsi:type="dcterms:W3CDTF">2012-03-01T22:31:52Z</dcterms:created>
  <dcterms:modified xsi:type="dcterms:W3CDTF">2020-09-07T17:21:02Z</dcterms:modified>
</cp:coreProperties>
</file>