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402" r:id="rId3"/>
    <p:sldId id="267" r:id="rId4"/>
    <p:sldId id="273" r:id="rId5"/>
    <p:sldId id="349" r:id="rId6"/>
    <p:sldId id="261" r:id="rId7"/>
    <p:sldId id="260" r:id="rId8"/>
    <p:sldId id="268" r:id="rId9"/>
    <p:sldId id="269" r:id="rId10"/>
    <p:sldId id="350" r:id="rId11"/>
    <p:sldId id="351" r:id="rId12"/>
    <p:sldId id="352" r:id="rId13"/>
    <p:sldId id="274" r:id="rId14"/>
    <p:sldId id="276" r:id="rId15"/>
    <p:sldId id="392" r:id="rId16"/>
    <p:sldId id="353" r:id="rId17"/>
    <p:sldId id="359" r:id="rId18"/>
    <p:sldId id="388" r:id="rId19"/>
    <p:sldId id="264" r:id="rId20"/>
    <p:sldId id="354" r:id="rId21"/>
    <p:sldId id="333" r:id="rId22"/>
    <p:sldId id="361" r:id="rId23"/>
    <p:sldId id="334" r:id="rId24"/>
    <p:sldId id="335" r:id="rId25"/>
    <p:sldId id="323" r:id="rId26"/>
    <p:sldId id="336" r:id="rId27"/>
    <p:sldId id="266" r:id="rId28"/>
    <p:sldId id="391" r:id="rId29"/>
    <p:sldId id="399" r:id="rId30"/>
    <p:sldId id="396" r:id="rId31"/>
    <p:sldId id="376" r:id="rId32"/>
    <p:sldId id="377" r:id="rId33"/>
    <p:sldId id="290" r:id="rId34"/>
    <p:sldId id="291" r:id="rId35"/>
    <p:sldId id="292" r:id="rId36"/>
    <p:sldId id="293" r:id="rId37"/>
    <p:sldId id="393" r:id="rId38"/>
    <p:sldId id="379" r:id="rId39"/>
    <p:sldId id="400" r:id="rId40"/>
    <p:sldId id="294" r:id="rId41"/>
    <p:sldId id="295" r:id="rId42"/>
    <p:sldId id="297" r:id="rId43"/>
    <p:sldId id="298" r:id="rId44"/>
    <p:sldId id="299" r:id="rId45"/>
    <p:sldId id="300" r:id="rId46"/>
    <p:sldId id="302" r:id="rId47"/>
    <p:sldId id="303" r:id="rId48"/>
    <p:sldId id="381" r:id="rId49"/>
    <p:sldId id="382" r:id="rId50"/>
    <p:sldId id="383" r:id="rId51"/>
    <p:sldId id="384" r:id="rId52"/>
    <p:sldId id="380" r:id="rId53"/>
    <p:sldId id="304" r:id="rId54"/>
    <p:sldId id="305" r:id="rId55"/>
    <p:sldId id="312" r:id="rId56"/>
    <p:sldId id="324" r:id="rId57"/>
    <p:sldId id="330" r:id="rId58"/>
    <p:sldId id="331" r:id="rId59"/>
    <p:sldId id="347" r:id="rId60"/>
    <p:sldId id="328" r:id="rId61"/>
    <p:sldId id="325" r:id="rId62"/>
    <p:sldId id="326" r:id="rId63"/>
    <p:sldId id="363" r:id="rId64"/>
    <p:sldId id="364" r:id="rId65"/>
    <p:sldId id="365" r:id="rId66"/>
    <p:sldId id="337" r:id="rId67"/>
    <p:sldId id="366" r:id="rId68"/>
    <p:sldId id="368" r:id="rId69"/>
    <p:sldId id="390" r:id="rId70"/>
    <p:sldId id="369" r:id="rId71"/>
    <p:sldId id="370" r:id="rId72"/>
    <p:sldId id="367" r:id="rId73"/>
    <p:sldId id="394" r:id="rId74"/>
    <p:sldId id="389" r:id="rId75"/>
    <p:sldId id="398" r:id="rId76"/>
    <p:sldId id="401" r:id="rId77"/>
    <p:sldId id="397" r:id="rId78"/>
    <p:sldId id="372" r:id="rId79"/>
    <p:sldId id="371" r:id="rId80"/>
    <p:sldId id="374" r:id="rId81"/>
    <p:sldId id="385" r:id="rId82"/>
    <p:sldId id="343" r:id="rId83"/>
    <p:sldId id="386" r:id="rId84"/>
    <p:sldId id="38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6983D-CEC8-46E2-8D53-90D52771E668}" type="datetimeFigureOut">
              <a:rPr lang="en-US" smtClean="0"/>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0DAEE-55E6-42D5-879A-BCAE1926BE74}" type="slidenum">
              <a:rPr lang="en-US" smtClean="0"/>
              <a:t>‹#›</a:t>
            </a:fld>
            <a:endParaRPr lang="en-US"/>
          </a:p>
        </p:txBody>
      </p:sp>
    </p:spTree>
    <p:extLst>
      <p:ext uri="{BB962C8B-B14F-4D97-AF65-F5344CB8AC3E}">
        <p14:creationId xmlns:p14="http://schemas.microsoft.com/office/powerpoint/2010/main" val="134693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43465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73927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29072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60261F87-B108-4F16-9FEF-08E5C7E8F729}"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29077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D9AD23-1314-4BC3-BF18-26D69F68E2FF}" type="slidenum">
              <a:rPr lang="en-US"/>
              <a:pPr/>
              <a:t>‹#›</a:t>
            </a:fld>
            <a:endParaRPr lang="en-US"/>
          </a:p>
        </p:txBody>
      </p:sp>
    </p:spTree>
    <p:extLst>
      <p:ext uri="{BB962C8B-B14F-4D97-AF65-F5344CB8AC3E}">
        <p14:creationId xmlns:p14="http://schemas.microsoft.com/office/powerpoint/2010/main" val="206899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68485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0C6E1-17BD-45FE-BCB1-6C382F8A6D99}"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15792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0C6E1-17BD-45FE-BCB1-6C382F8A6D99}"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230445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0C6E1-17BD-45FE-BCB1-6C382F8A6D99}" type="datetimeFigureOut">
              <a:rPr lang="en-US" smtClean="0"/>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252690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0C6E1-17BD-45FE-BCB1-6C382F8A6D99}" type="datetimeFigureOut">
              <a:rPr lang="en-US" smtClean="0"/>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54991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0C6E1-17BD-45FE-BCB1-6C382F8A6D99}" type="datetimeFigureOut">
              <a:rPr lang="en-US" smtClean="0"/>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78870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0C6E1-17BD-45FE-BCB1-6C382F8A6D99}"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04103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0C6E1-17BD-45FE-BCB1-6C382F8A6D99}"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03265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0C6E1-17BD-45FE-BCB1-6C382F8A6D99}" type="datetimeFigureOut">
              <a:rPr lang="en-US" smtClean="0"/>
              <a:t>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A18DB-F3E7-452D-8542-111B44294DC9}" type="slidenum">
              <a:rPr lang="en-US" smtClean="0"/>
              <a:t>‹#›</a:t>
            </a:fld>
            <a:endParaRPr lang="en-US"/>
          </a:p>
        </p:txBody>
      </p:sp>
    </p:spTree>
    <p:extLst>
      <p:ext uri="{BB962C8B-B14F-4D97-AF65-F5344CB8AC3E}">
        <p14:creationId xmlns:p14="http://schemas.microsoft.com/office/powerpoint/2010/main" val="241980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Image:HMS_Dreadnought_1906_H63367.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solidFill>
                  <a:schemeClr val="tx2">
                    <a:lumMod val="50000"/>
                  </a:schemeClr>
                </a:solidFill>
                <a:latin typeface="Arial" pitchFamily="34" charset="0"/>
                <a:cs typeface="Arial" pitchFamily="34" charset="0"/>
              </a:rPr>
              <a:t>World War One</a:t>
            </a:r>
            <a:endParaRPr lang="en-US" sz="8000" b="1" dirty="0">
              <a:solidFill>
                <a:schemeClr val="tx2">
                  <a:lumMod val="50000"/>
                </a:schemeClr>
              </a:solidFill>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smtClean="0">
                <a:solidFill>
                  <a:schemeClr val="accent6">
                    <a:lumMod val="50000"/>
                  </a:schemeClr>
                </a:solidFill>
                <a:latin typeface="Arial" pitchFamily="34" charset="0"/>
                <a:cs typeface="Arial" pitchFamily="34" charset="0"/>
              </a:rPr>
              <a:t>The War to End All Wars</a:t>
            </a:r>
          </a:p>
          <a:p>
            <a:endParaRPr lang="en-US" dirty="0">
              <a:solidFill>
                <a:schemeClr val="accent6">
                  <a:lumMod val="50000"/>
                </a:schemeClr>
              </a:solidFill>
              <a:latin typeface="Arial" pitchFamily="34" charset="0"/>
              <a:cs typeface="Arial" pitchFamily="34" charset="0"/>
            </a:endParaRPr>
          </a:p>
          <a:p>
            <a:r>
              <a:rPr lang="en-US" dirty="0" smtClean="0">
                <a:solidFill>
                  <a:schemeClr val="accent6">
                    <a:lumMod val="50000"/>
                  </a:schemeClr>
                </a:solidFill>
                <a:latin typeface="Arial" pitchFamily="34" charset="0"/>
                <a:cs typeface="Arial" pitchFamily="34" charset="0"/>
              </a:rPr>
              <a:t>Mr. Daniel Lazar</a:t>
            </a:r>
            <a:endParaRPr lang="en-US"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035580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0" indent="0"/>
            <a:r>
              <a:rPr lang="en-US" dirty="0" smtClean="0"/>
              <a:t>The Age Of Nationalism</a:t>
            </a:r>
            <a:br>
              <a:rPr lang="en-US" dirty="0" smtClean="0"/>
            </a:br>
            <a:endParaRPr lang="en-US" dirty="0"/>
          </a:p>
        </p:txBody>
      </p:sp>
      <p:sp>
        <p:nvSpPr>
          <p:cNvPr id="4" name="Content Placeholder 3"/>
          <p:cNvSpPr>
            <a:spLocks noGrp="1"/>
          </p:cNvSpPr>
          <p:nvPr>
            <p:ph idx="1"/>
          </p:nvPr>
        </p:nvSpPr>
        <p:spPr/>
        <p:txBody>
          <a:bodyPr>
            <a:normAutofit/>
          </a:bodyPr>
          <a:lstStyle/>
          <a:p>
            <a:r>
              <a:rPr lang="en-US" dirty="0" smtClean="0"/>
              <a:t>What is a nation?</a:t>
            </a:r>
          </a:p>
          <a:p>
            <a:pPr lvl="1"/>
            <a:r>
              <a:rPr lang="en-US" i="1" dirty="0" smtClean="0">
                <a:solidFill>
                  <a:srgbClr val="FF0000"/>
                </a:solidFill>
              </a:rPr>
              <a:t>attitudes</a:t>
            </a:r>
            <a:r>
              <a:rPr lang="en-US" dirty="0" smtClean="0">
                <a:solidFill>
                  <a:srgbClr val="FF0000"/>
                </a:solidFill>
              </a:rPr>
              <a:t> </a:t>
            </a:r>
            <a:r>
              <a:rPr lang="en-US" dirty="0"/>
              <a:t>that the members of a nation </a:t>
            </a:r>
            <a:endParaRPr lang="en-US" dirty="0" smtClean="0"/>
          </a:p>
          <a:p>
            <a:pPr lvl="1"/>
            <a:r>
              <a:rPr lang="en-US" i="1" dirty="0" smtClean="0">
                <a:solidFill>
                  <a:srgbClr val="FF0000"/>
                </a:solidFill>
              </a:rPr>
              <a:t>actions</a:t>
            </a:r>
            <a:r>
              <a:rPr lang="en-US" dirty="0" smtClean="0">
                <a:solidFill>
                  <a:srgbClr val="FF0000"/>
                </a:solidFill>
              </a:rPr>
              <a:t> </a:t>
            </a:r>
            <a:r>
              <a:rPr lang="en-US" dirty="0"/>
              <a:t>that the members of a nation take in seeking to achieve (or sustain) some form of political sovereignty. </a:t>
            </a:r>
            <a:endParaRPr lang="en-US" dirty="0" smtClean="0"/>
          </a:p>
          <a:p>
            <a:r>
              <a:rPr lang="en-US" dirty="0" smtClean="0"/>
              <a:t>Nation vs. Nation-State (Country)</a:t>
            </a:r>
          </a:p>
          <a:p>
            <a:endParaRPr lang="en-US" dirty="0"/>
          </a:p>
        </p:txBody>
      </p:sp>
    </p:spTree>
    <p:extLst>
      <p:ext uri="{BB962C8B-B14F-4D97-AF65-F5344CB8AC3E}">
        <p14:creationId xmlns:p14="http://schemas.microsoft.com/office/powerpoint/2010/main" val="427197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Nationalism</a:t>
            </a:r>
            <a:endParaRPr lang="en-US" dirty="0"/>
          </a:p>
        </p:txBody>
      </p:sp>
      <p:sp>
        <p:nvSpPr>
          <p:cNvPr id="3" name="Content Placeholder 2"/>
          <p:cNvSpPr>
            <a:spLocks noGrp="1"/>
          </p:cNvSpPr>
          <p:nvPr>
            <p:ph idx="1"/>
          </p:nvPr>
        </p:nvSpPr>
        <p:spPr/>
        <p:txBody>
          <a:bodyPr>
            <a:normAutofit fontScale="92500"/>
          </a:bodyPr>
          <a:lstStyle/>
          <a:p>
            <a:pPr lvl="0"/>
            <a:r>
              <a:rPr lang="en-US" dirty="0" smtClean="0"/>
              <a:t>When did nations first appear? </a:t>
            </a:r>
          </a:p>
          <a:p>
            <a:pPr lvl="1"/>
            <a:r>
              <a:rPr lang="en-US" i="1" dirty="0" smtClean="0">
                <a:solidFill>
                  <a:srgbClr val="FF0000"/>
                </a:solidFill>
              </a:rPr>
              <a:t>Nationalists</a:t>
            </a:r>
            <a:r>
              <a:rPr lang="en-US" dirty="0" smtClean="0"/>
              <a:t> argue that nations are timeless and organic phenomena. When man climbed out of the primordial slime, he immediately set about creating nations. </a:t>
            </a:r>
            <a:endParaRPr lang="en-US" dirty="0"/>
          </a:p>
          <a:p>
            <a:pPr lvl="1"/>
            <a:r>
              <a:rPr lang="en-US" i="1" dirty="0" err="1" smtClean="0">
                <a:solidFill>
                  <a:srgbClr val="FF0000"/>
                </a:solidFill>
              </a:rPr>
              <a:t>Perennialists</a:t>
            </a:r>
            <a:r>
              <a:rPr lang="en-US" dirty="0" smtClean="0"/>
              <a:t> argue that nations have been around for a very long time, though not necessarily forever</a:t>
            </a:r>
          </a:p>
          <a:p>
            <a:pPr lvl="1"/>
            <a:r>
              <a:rPr lang="en-US" i="1" dirty="0" smtClean="0">
                <a:solidFill>
                  <a:srgbClr val="FF0000"/>
                </a:solidFill>
              </a:rPr>
              <a:t>Postmodernists</a:t>
            </a:r>
            <a:r>
              <a:rPr lang="en-US" dirty="0" smtClean="0">
                <a:solidFill>
                  <a:srgbClr val="FF0000"/>
                </a:solidFill>
              </a:rPr>
              <a:t> </a:t>
            </a:r>
            <a:r>
              <a:rPr lang="en-US" dirty="0" smtClean="0"/>
              <a:t>(including Marxists) see nations as modern and synthetic</a:t>
            </a:r>
          </a:p>
          <a:p>
            <a:r>
              <a:rPr lang="en-US" dirty="0" smtClean="0"/>
              <a:t>What nations deserve a state?</a:t>
            </a:r>
          </a:p>
          <a:p>
            <a:endParaRPr lang="en-US" dirty="0"/>
          </a:p>
        </p:txBody>
      </p:sp>
    </p:spTree>
    <p:extLst>
      <p:ext uri="{BB962C8B-B14F-4D97-AF65-F5344CB8AC3E}">
        <p14:creationId xmlns:p14="http://schemas.microsoft.com/office/powerpoint/2010/main" val="416483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Nationalism</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2000" b="1" dirty="0" smtClean="0"/>
              <a:t>From </a:t>
            </a:r>
            <a:r>
              <a:rPr lang="en-US" sz="2000" b="1" i="1" dirty="0" smtClean="0"/>
              <a:t>Genocide</a:t>
            </a:r>
            <a:r>
              <a:rPr lang="en-US" sz="2000" b="1" i="1" dirty="0"/>
              <a:t>, World Order, and State </a:t>
            </a:r>
            <a:r>
              <a:rPr lang="en-US" sz="2000" b="1" i="1" dirty="0" smtClean="0"/>
              <a:t>Formation</a:t>
            </a:r>
            <a:r>
              <a:rPr lang="en-US" sz="2000" b="1" dirty="0"/>
              <a:t>:</a:t>
            </a:r>
          </a:p>
          <a:p>
            <a:r>
              <a:rPr lang="en-US" sz="2000" b="1" dirty="0" smtClean="0"/>
              <a:t>Nations </a:t>
            </a:r>
            <a:r>
              <a:rPr lang="en-US" sz="2000" b="1" dirty="0"/>
              <a:t>together include </a:t>
            </a:r>
            <a:r>
              <a:rPr lang="en-US" sz="2000" b="1" dirty="0">
                <a:solidFill>
                  <a:srgbClr val="FF0000"/>
                </a:solidFill>
              </a:rPr>
              <a:t>all humans. </a:t>
            </a:r>
            <a:r>
              <a:rPr lang="en-US" sz="2000" b="1" dirty="0"/>
              <a:t>There is no human who </a:t>
            </a:r>
            <a:r>
              <a:rPr lang="en-US" sz="2000" b="1" dirty="0" smtClean="0"/>
              <a:t>does not </a:t>
            </a:r>
            <a:r>
              <a:rPr lang="en-US" sz="2000" b="1" dirty="0"/>
              <a:t>belong to a nation. </a:t>
            </a:r>
            <a:endParaRPr lang="en-US" sz="2000" b="1" dirty="0" smtClean="0"/>
          </a:p>
          <a:p>
            <a:r>
              <a:rPr lang="en-US" sz="2000" b="1" dirty="0" smtClean="0"/>
              <a:t>Nations </a:t>
            </a:r>
            <a:r>
              <a:rPr lang="en-US" sz="2000" b="1" dirty="0"/>
              <a:t>are </a:t>
            </a:r>
            <a:r>
              <a:rPr lang="en-US" sz="2000" b="1" dirty="0" smtClean="0">
                <a:solidFill>
                  <a:srgbClr val="FF0000"/>
                </a:solidFill>
              </a:rPr>
              <a:t>natural </a:t>
            </a:r>
            <a:r>
              <a:rPr lang="en-US" sz="2000" b="1" dirty="0">
                <a:solidFill>
                  <a:srgbClr val="FF0000"/>
                </a:solidFill>
              </a:rPr>
              <a:t>units </a:t>
            </a:r>
            <a:r>
              <a:rPr lang="en-US" sz="2000" b="1" dirty="0"/>
              <a:t>of humanity. </a:t>
            </a:r>
            <a:r>
              <a:rPr lang="en-US" sz="2000" b="1" dirty="0" smtClean="0"/>
              <a:t>Nations </a:t>
            </a:r>
            <a:r>
              <a:rPr lang="en-US" sz="2000" b="1" dirty="0"/>
              <a:t>and national identity are </a:t>
            </a:r>
            <a:r>
              <a:rPr lang="en-US" sz="2000" b="1" dirty="0">
                <a:solidFill>
                  <a:srgbClr val="FF0000"/>
                </a:solidFill>
              </a:rPr>
              <a:t>organic.</a:t>
            </a:r>
          </a:p>
          <a:p>
            <a:r>
              <a:rPr lang="en-US" sz="2000" b="1" dirty="0"/>
              <a:t>Nations exist, therefore </a:t>
            </a:r>
            <a:r>
              <a:rPr lang="en-US" sz="2000" b="1" dirty="0">
                <a:solidFill>
                  <a:srgbClr val="FF0000"/>
                </a:solidFill>
              </a:rPr>
              <a:t>they should. </a:t>
            </a:r>
          </a:p>
          <a:p>
            <a:pPr lvl="1"/>
            <a:r>
              <a:rPr lang="en-US" sz="2000" b="1" dirty="0"/>
              <a:t>Nations have a substantial </a:t>
            </a:r>
            <a:r>
              <a:rPr lang="en-US" sz="2000" b="1" dirty="0">
                <a:solidFill>
                  <a:srgbClr val="FF0000"/>
                </a:solidFill>
              </a:rPr>
              <a:t>historical continuity </a:t>
            </a:r>
            <a:r>
              <a:rPr lang="en-US" sz="2000" b="1" dirty="0"/>
              <a:t>and should be continued. </a:t>
            </a:r>
          </a:p>
          <a:p>
            <a:pPr lvl="1"/>
            <a:r>
              <a:rPr lang="en-US" sz="2000" b="1" dirty="0"/>
              <a:t>Because nations have </a:t>
            </a:r>
            <a:r>
              <a:rPr lang="en-US" sz="2000" b="1" dirty="0">
                <a:solidFill>
                  <a:srgbClr val="FF0000"/>
                </a:solidFill>
              </a:rPr>
              <a:t>shaped the lives </a:t>
            </a:r>
            <a:r>
              <a:rPr lang="en-US" sz="2000" b="1" dirty="0"/>
              <a:t>of those who now live in them, they should continue to exist. </a:t>
            </a:r>
          </a:p>
          <a:p>
            <a:pPr lvl="1"/>
            <a:r>
              <a:rPr lang="en-US" sz="2000" b="1" dirty="0"/>
              <a:t>National </a:t>
            </a:r>
            <a:r>
              <a:rPr lang="en-US" sz="2000" b="1" dirty="0">
                <a:solidFill>
                  <a:srgbClr val="FF0000"/>
                </a:solidFill>
              </a:rPr>
              <a:t>cultures have value; </a:t>
            </a:r>
            <a:r>
              <a:rPr lang="en-US" sz="2000" b="1" dirty="0"/>
              <a:t>therefore nations must exist to preserve them.</a:t>
            </a:r>
          </a:p>
          <a:p>
            <a:r>
              <a:rPr lang="en-US" sz="2000" b="1" dirty="0" smtClean="0"/>
              <a:t>Nations </a:t>
            </a:r>
            <a:r>
              <a:rPr lang="en-US" sz="2000" b="1" dirty="0"/>
              <a:t>are </a:t>
            </a:r>
            <a:r>
              <a:rPr lang="en-US" sz="2000" b="1" dirty="0" smtClean="0">
                <a:solidFill>
                  <a:srgbClr val="FF0000"/>
                </a:solidFill>
              </a:rPr>
              <a:t>sacred and unique </a:t>
            </a:r>
          </a:p>
          <a:p>
            <a:r>
              <a:rPr lang="en-US" sz="2000" b="1" dirty="0" smtClean="0"/>
              <a:t>Antiquity </a:t>
            </a:r>
            <a:r>
              <a:rPr lang="en-US" sz="2000" b="1" dirty="0"/>
              <a:t>confers special </a:t>
            </a:r>
            <a:r>
              <a:rPr lang="en-US" sz="2000" b="1" dirty="0" smtClean="0"/>
              <a:t>national status </a:t>
            </a:r>
            <a:r>
              <a:rPr lang="en-US" sz="2000" b="1" dirty="0"/>
              <a:t>(Egypt? Israel? China?)</a:t>
            </a:r>
          </a:p>
          <a:p>
            <a:r>
              <a:rPr lang="en-US" sz="2000" b="1" dirty="0"/>
              <a:t>Nations may not be ended, singly or collectively. </a:t>
            </a:r>
          </a:p>
          <a:p>
            <a:endParaRPr lang="en-US" sz="1600" dirty="0"/>
          </a:p>
        </p:txBody>
      </p:sp>
    </p:spTree>
    <p:extLst>
      <p:ext uri="{BB962C8B-B14F-4D97-AF65-F5344CB8AC3E}">
        <p14:creationId xmlns:p14="http://schemas.microsoft.com/office/powerpoint/2010/main" val="1630680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dirty="0"/>
          </a:p>
        </p:txBody>
      </p:sp>
      <p:sp>
        <p:nvSpPr>
          <p:cNvPr id="102403" name="Rectangle 3"/>
          <p:cNvSpPr>
            <a:spLocks noGrp="1" noChangeArrowheads="1"/>
          </p:cNvSpPr>
          <p:nvPr>
            <p:ph type="body" sz="half" idx="1"/>
          </p:nvPr>
        </p:nvSpPr>
        <p:spPr>
          <a:xfrm>
            <a:off x="304800" y="5867400"/>
            <a:ext cx="8382000" cy="838200"/>
          </a:xfrm>
          <a:ln>
            <a:solidFill>
              <a:schemeClr val="tx1"/>
            </a:solidFill>
            <a:miter lim="800000"/>
            <a:headEnd/>
            <a:tailEnd/>
          </a:ln>
        </p:spPr>
        <p:txBody>
          <a:bodyPr>
            <a:normAutofit/>
          </a:bodyPr>
          <a:lstStyle/>
          <a:p>
            <a:pPr>
              <a:lnSpc>
                <a:spcPct val="80000"/>
              </a:lnSpc>
            </a:pPr>
            <a:endParaRPr lang="en-US" sz="2400" dirty="0"/>
          </a:p>
        </p:txBody>
      </p:sp>
      <p:pic>
        <p:nvPicPr>
          <p:cNvPr id="53250" name="Picture 2" descr="http://www.authentichistory.com/1914-1920/1-overview/1-origins/MAP-Ethnic_Groups_of_Austria-Hungary_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38" y="228600"/>
            <a:ext cx="8788461" cy="648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7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sz="4000"/>
              <a:t>Nationalism: Assassination of Ferdinand</a:t>
            </a:r>
          </a:p>
        </p:txBody>
      </p:sp>
      <p:sp>
        <p:nvSpPr>
          <p:cNvPr id="104451" name="Rectangle 3"/>
          <p:cNvSpPr>
            <a:spLocks noGrp="1" noChangeArrowheads="1"/>
          </p:cNvSpPr>
          <p:nvPr>
            <p:ph type="body" sz="half" idx="1"/>
          </p:nvPr>
        </p:nvSpPr>
        <p:spPr>
          <a:xfrm>
            <a:off x="228600" y="1524000"/>
            <a:ext cx="4419600" cy="5029200"/>
          </a:xfrm>
          <a:ln>
            <a:solidFill>
              <a:schemeClr val="tx1"/>
            </a:solidFill>
            <a:miter lim="800000"/>
            <a:headEnd/>
            <a:tailEnd/>
          </a:ln>
        </p:spPr>
        <p:txBody>
          <a:bodyPr/>
          <a:lstStyle/>
          <a:p>
            <a:pPr>
              <a:lnSpc>
                <a:spcPct val="90000"/>
              </a:lnSpc>
            </a:pPr>
            <a:r>
              <a:rPr lang="en-US" sz="2400" dirty="0">
                <a:latin typeface="Arial" pitchFamily="34" charset="0"/>
                <a:cs typeface="Arial" pitchFamily="34" charset="0"/>
              </a:rPr>
              <a:t>Archduke </a:t>
            </a:r>
            <a:r>
              <a:rPr lang="en-US" sz="2400" dirty="0">
                <a:solidFill>
                  <a:srgbClr val="FF0000"/>
                </a:solidFill>
                <a:latin typeface="Arial" pitchFamily="34" charset="0"/>
                <a:cs typeface="Arial" pitchFamily="34" charset="0"/>
              </a:rPr>
              <a:t>Francis Ferdinand </a:t>
            </a:r>
            <a:r>
              <a:rPr lang="en-US" sz="2400" dirty="0">
                <a:latin typeface="Arial" pitchFamily="34" charset="0"/>
                <a:cs typeface="Arial" pitchFamily="34" charset="0"/>
              </a:rPr>
              <a:t>of </a:t>
            </a:r>
            <a:r>
              <a:rPr lang="en-US" sz="2400" dirty="0" smtClean="0">
                <a:latin typeface="Arial" pitchFamily="34" charset="0"/>
                <a:cs typeface="Arial" pitchFamily="34" charset="0"/>
              </a:rPr>
              <a:t>A-H visits Sarajevo</a:t>
            </a:r>
            <a:r>
              <a:rPr lang="en-US" sz="2400" dirty="0">
                <a:latin typeface="Arial" pitchFamily="34" charset="0"/>
                <a:cs typeface="Arial" pitchFamily="34" charset="0"/>
              </a:rPr>
              <a:t>, </a:t>
            </a:r>
            <a:r>
              <a:rPr lang="en-US" sz="2400" dirty="0" smtClean="0">
                <a:latin typeface="Arial" pitchFamily="34" charset="0"/>
                <a:cs typeface="Arial" pitchFamily="34" charset="0"/>
              </a:rPr>
              <a:t>Bosnia-Herzegovina which A-H </a:t>
            </a:r>
            <a:r>
              <a:rPr lang="en-US" sz="2400" dirty="0">
                <a:latin typeface="Arial" pitchFamily="34" charset="0"/>
                <a:cs typeface="Arial" pitchFamily="34" charset="0"/>
              </a:rPr>
              <a:t>annexed in 1908</a:t>
            </a:r>
          </a:p>
          <a:p>
            <a:pPr>
              <a:lnSpc>
                <a:spcPct val="90000"/>
              </a:lnSpc>
            </a:pPr>
            <a:r>
              <a:rPr lang="en-US" sz="2400" dirty="0">
                <a:latin typeface="Arial" pitchFamily="34" charset="0"/>
                <a:cs typeface="Arial" pitchFamily="34" charset="0"/>
              </a:rPr>
              <a:t>Sarajevo was a hotbed of pan-Serbian nationalism</a:t>
            </a:r>
          </a:p>
          <a:p>
            <a:pPr>
              <a:lnSpc>
                <a:spcPct val="90000"/>
              </a:lnSpc>
            </a:pPr>
            <a:r>
              <a:rPr lang="en-US" sz="2400" dirty="0" smtClean="0">
                <a:latin typeface="Arial" pitchFamily="34" charset="0"/>
                <a:cs typeface="Arial" pitchFamily="34" charset="0"/>
              </a:rPr>
              <a:t>June </a:t>
            </a:r>
            <a:r>
              <a:rPr lang="en-US" sz="2400" dirty="0">
                <a:latin typeface="Arial" pitchFamily="34" charset="0"/>
                <a:cs typeface="Arial" pitchFamily="34" charset="0"/>
              </a:rPr>
              <a:t>28, 1914, </a:t>
            </a:r>
            <a:r>
              <a:rPr lang="en-US" sz="2400" dirty="0" smtClean="0">
                <a:latin typeface="Arial" pitchFamily="34" charset="0"/>
                <a:cs typeface="Arial" pitchFamily="34" charset="0"/>
              </a:rPr>
              <a:t>7 </a:t>
            </a:r>
            <a:r>
              <a:rPr lang="en-US" sz="2400" dirty="0" smtClean="0">
                <a:solidFill>
                  <a:srgbClr val="FF0000"/>
                </a:solidFill>
                <a:latin typeface="Arial" pitchFamily="34" charset="0"/>
                <a:cs typeface="Arial" pitchFamily="34" charset="0"/>
              </a:rPr>
              <a:t>Black </a:t>
            </a:r>
            <a:r>
              <a:rPr lang="en-US" sz="2400" dirty="0">
                <a:solidFill>
                  <a:srgbClr val="FF0000"/>
                </a:solidFill>
                <a:latin typeface="Arial" pitchFamily="34" charset="0"/>
                <a:cs typeface="Arial" pitchFamily="34" charset="0"/>
              </a:rPr>
              <a:t>Hand</a:t>
            </a:r>
            <a:r>
              <a:rPr lang="en-US" sz="2400" dirty="0">
                <a:latin typeface="Arial" pitchFamily="34" charset="0"/>
                <a:cs typeface="Arial" pitchFamily="34" charset="0"/>
              </a:rPr>
              <a:t> </a:t>
            </a:r>
            <a:r>
              <a:rPr lang="en-US" sz="2400" dirty="0" smtClean="0">
                <a:latin typeface="Arial" pitchFamily="34" charset="0"/>
                <a:cs typeface="Arial" pitchFamily="34" charset="0"/>
              </a:rPr>
              <a:t>assassins…</a:t>
            </a:r>
          </a:p>
          <a:p>
            <a:pPr lvl="1">
              <a:lnSpc>
                <a:spcPct val="90000"/>
              </a:lnSpc>
            </a:pPr>
            <a:r>
              <a:rPr lang="en-US" sz="2400" dirty="0" smtClean="0">
                <a:latin typeface="Arial" pitchFamily="34" charset="0"/>
                <a:cs typeface="Arial" pitchFamily="34" charset="0"/>
              </a:rPr>
              <a:t>Nationalists</a:t>
            </a:r>
          </a:p>
          <a:p>
            <a:pPr lvl="1">
              <a:lnSpc>
                <a:spcPct val="90000"/>
              </a:lnSpc>
            </a:pPr>
            <a:r>
              <a:rPr lang="en-US" sz="2400" dirty="0" smtClean="0">
                <a:latin typeface="Arial" pitchFamily="34" charset="0"/>
                <a:cs typeface="Arial" pitchFamily="34" charset="0"/>
              </a:rPr>
              <a:t>Terrorists?</a:t>
            </a:r>
          </a:p>
          <a:p>
            <a:pPr marL="457200" lvl="1" indent="0">
              <a:lnSpc>
                <a:spcPct val="90000"/>
              </a:lnSpc>
              <a:buNone/>
            </a:pPr>
            <a:endParaRPr lang="en-US" sz="20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7166" y="1295400"/>
            <a:ext cx="2408634" cy="294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166" y="4343400"/>
            <a:ext cx="273248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48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p:txBody>
          <a:bodyPr/>
          <a:lstStyle/>
          <a:p>
            <a:pPr marL="0" indent="0">
              <a:buNone/>
            </a:pPr>
            <a:r>
              <a:rPr lang="en-US" i="1" dirty="0" smtClean="0"/>
              <a:t>I </a:t>
            </a:r>
            <a:r>
              <a:rPr lang="en-US" i="1" dirty="0"/>
              <a:t>look upon the People and the Nation as handed on to me as an responsibility conferred upon me by God, and I believe, as it is written in the Bible, that it is my duty to increase this heritage for which one day I shall be called upon to give an account. Whoever tries to interfere with my task I shall crush. </a:t>
            </a:r>
            <a:endParaRPr lang="en-US" dirty="0"/>
          </a:p>
          <a:p>
            <a:pPr marL="0" indent="0">
              <a:buNone/>
            </a:pPr>
            <a:r>
              <a:rPr lang="en-US" dirty="0" smtClean="0"/>
              <a:t>-German </a:t>
            </a:r>
            <a:r>
              <a:rPr lang="en-US" dirty="0"/>
              <a:t>Kaiser Wilhelm II, 1913 </a:t>
            </a:r>
          </a:p>
          <a:p>
            <a:endParaRPr lang="en-US" dirty="0"/>
          </a:p>
        </p:txBody>
      </p:sp>
    </p:spTree>
    <p:extLst>
      <p:ext uri="{BB962C8B-B14F-4D97-AF65-F5344CB8AC3E}">
        <p14:creationId xmlns:p14="http://schemas.microsoft.com/office/powerpoint/2010/main" val="311884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r>
              <a:rPr lang="en-US" sz="8800" dirty="0" smtClean="0"/>
              <a:t>The Age </a:t>
            </a:r>
          </a:p>
          <a:p>
            <a:pPr marL="0" indent="0" algn="ctr">
              <a:buNone/>
            </a:pPr>
            <a:r>
              <a:rPr lang="en-US" sz="8800" dirty="0" smtClean="0"/>
              <a:t>Of </a:t>
            </a:r>
          </a:p>
          <a:p>
            <a:pPr marL="0" indent="0" algn="ctr">
              <a:buNone/>
            </a:pPr>
            <a:r>
              <a:rPr lang="en-US" sz="8800" dirty="0" smtClean="0"/>
              <a:t>Militarism </a:t>
            </a:r>
          </a:p>
          <a:p>
            <a:pPr marL="0" indent="0" algn="ctr">
              <a:buNone/>
            </a:pPr>
            <a:r>
              <a:rPr lang="en-US" sz="2400" dirty="0" smtClean="0"/>
              <a:t>…Where might makes right</a:t>
            </a:r>
            <a:endParaRPr lang="en-US" sz="2400" dirty="0"/>
          </a:p>
        </p:txBody>
      </p:sp>
    </p:spTree>
    <p:extLst>
      <p:ext uri="{BB962C8B-B14F-4D97-AF65-F5344CB8AC3E}">
        <p14:creationId xmlns:p14="http://schemas.microsoft.com/office/powerpoint/2010/main" val="1438838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Comparative Figures of Army Increase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56637685"/>
              </p:ext>
            </p:extLst>
          </p:nvPr>
        </p:nvGraphicFramePr>
        <p:xfrm>
          <a:off x="685800" y="1752600"/>
          <a:ext cx="7698105" cy="4441270"/>
        </p:xfrm>
        <a:graphic>
          <a:graphicData uri="http://schemas.openxmlformats.org/drawingml/2006/table">
            <a:tbl>
              <a:tblPr firstRow="1" firstCol="1" bandRow="1">
                <a:tableStyleId>{5C22544A-7EE6-4342-B048-85BDC9FD1C3A}</a:tableStyleId>
              </a:tblPr>
              <a:tblGrid>
                <a:gridCol w="2566035"/>
                <a:gridCol w="2566035"/>
                <a:gridCol w="2566035"/>
              </a:tblGrid>
              <a:tr h="389977">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1870  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1914</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Russia</a:t>
                      </a:r>
                      <a:endParaRPr lang="en-US" sz="2800">
                        <a:effectLst/>
                        <a:latin typeface="Calibri"/>
                        <a:ea typeface="Calibri"/>
                        <a:cs typeface="Times New Roman"/>
                      </a:endParaRPr>
                    </a:p>
                  </a:txBody>
                  <a:tcPr marL="68580" marR="68580" marT="0" marB="0"/>
                </a:tc>
                <a:tc>
                  <a:txBody>
                    <a:bodyPr/>
                    <a:lstStyle/>
                    <a:p>
                      <a:pPr algn="ctr"/>
                      <a:r>
                        <a:rPr lang="en-US" sz="2800" dirty="0">
                          <a:effectLst/>
                        </a:rPr>
                        <a:t>700,000</a:t>
                      </a:r>
                      <a:endParaRPr lang="en-US" sz="2800" dirty="0">
                        <a:effectLst/>
                        <a:latin typeface="Calibri"/>
                      </a:endParaRPr>
                    </a:p>
                  </a:txBody>
                  <a:tcPr marL="68580" marR="68580" marT="0" marB="0"/>
                </a:tc>
                <a:tc>
                  <a:txBody>
                    <a:bodyPr/>
                    <a:lstStyle/>
                    <a:p>
                      <a:pPr marL="0" marR="0" algn="ctr">
                        <a:lnSpc>
                          <a:spcPct val="115000"/>
                        </a:lnSpc>
                        <a:spcBef>
                          <a:spcPts val="0"/>
                        </a:spcBef>
                        <a:spcAft>
                          <a:spcPts val="0"/>
                        </a:spcAft>
                      </a:pPr>
                      <a:r>
                        <a:rPr lang="en-US" sz="2800">
                          <a:effectLst/>
                        </a:rPr>
                        <a:t>1,300,000</a:t>
                      </a:r>
                      <a:endParaRPr lang="en-US" sz="2800">
                        <a:effectLst/>
                        <a:latin typeface="Calibri"/>
                        <a:ea typeface="Calibri"/>
                        <a:cs typeface="Times New Roman"/>
                      </a:endParaRPr>
                    </a:p>
                  </a:txBody>
                  <a:tcPr marL="68580" marR="68580" marT="0" marB="0"/>
                </a:tc>
              </a:tr>
              <a:tr h="515446">
                <a:tc>
                  <a:txBody>
                    <a:bodyPr/>
                    <a:lstStyle/>
                    <a:p>
                      <a:pPr marL="0" marR="0" algn="ctr">
                        <a:lnSpc>
                          <a:spcPct val="115000"/>
                        </a:lnSpc>
                        <a:spcBef>
                          <a:spcPts val="0"/>
                        </a:spcBef>
                        <a:spcAft>
                          <a:spcPts val="0"/>
                        </a:spcAft>
                      </a:pPr>
                      <a:r>
                        <a:rPr lang="en-US" sz="2800" dirty="0">
                          <a:effectLst/>
                        </a:rPr>
                        <a:t>France</a:t>
                      </a:r>
                      <a:endParaRPr lang="en-US" sz="2800" dirty="0">
                        <a:effectLst/>
                        <a:latin typeface="Calibri"/>
                        <a:ea typeface="Calibri"/>
                        <a:cs typeface="Times New Roman"/>
                      </a:endParaRPr>
                    </a:p>
                  </a:txBody>
                  <a:tcPr marL="68580" marR="68580" marT="0" marB="0"/>
                </a:tc>
                <a:tc>
                  <a:txBody>
                    <a:bodyPr/>
                    <a:lstStyle/>
                    <a:p>
                      <a:pPr marL="71755"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smtClean="0">
                          <a:effectLst/>
                        </a:rPr>
                        <a:t>380,000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846,000</a:t>
                      </a:r>
                      <a:endParaRPr lang="en-US" sz="2800" dirty="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Germany</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403,000</a:t>
                      </a:r>
                      <a:endParaRPr lang="en-US" sz="2800">
                        <a:effectLst/>
                        <a:latin typeface="Calibri"/>
                        <a:ea typeface="Calibri"/>
                        <a:cs typeface="Times New Roman"/>
                      </a:endParaRPr>
                    </a:p>
                  </a:txBody>
                  <a:tcPr marL="68580" marR="68580" marT="0" marB="0"/>
                </a:tc>
                <a:tc>
                  <a:txBody>
                    <a:bodyPr/>
                    <a:lstStyle/>
                    <a:p>
                      <a:pPr marL="228600" marR="0" algn="ctr">
                        <a:lnSpc>
                          <a:spcPct val="115000"/>
                        </a:lnSpc>
                        <a:spcBef>
                          <a:spcPts val="0"/>
                        </a:spcBef>
                        <a:spcAft>
                          <a:spcPts val="1000"/>
                        </a:spcAft>
                      </a:pPr>
                      <a:r>
                        <a:rPr lang="en-US" sz="2800" dirty="0">
                          <a:effectLst/>
                        </a:rPr>
                        <a:t>812,000</a:t>
                      </a:r>
                      <a:endParaRPr lang="en-US" sz="2800" dirty="0">
                        <a:effectLst/>
                        <a:latin typeface="Calibri"/>
                        <a:ea typeface="Calibri"/>
                        <a:cs typeface="Times New Roman"/>
                      </a:endParaRPr>
                    </a:p>
                  </a:txBody>
                  <a:tcPr marL="68580" marR="68580" marT="0" marB="0"/>
                </a:tc>
              </a:tr>
              <a:tr h="389977">
                <a:tc>
                  <a:txBody>
                    <a:bodyPr/>
                    <a:lstStyle/>
                    <a:p>
                      <a:pPr marL="228600" marR="0" algn="ctr">
                        <a:lnSpc>
                          <a:spcPct val="115000"/>
                        </a:lnSpc>
                        <a:spcBef>
                          <a:spcPts val="0"/>
                        </a:spcBef>
                        <a:spcAft>
                          <a:spcPts val="1000"/>
                        </a:spcAft>
                      </a:pPr>
                      <a:r>
                        <a:rPr lang="en-US" sz="2800" dirty="0" smtClean="0">
                          <a:effectLst/>
                        </a:rPr>
                        <a:t>A-H</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247,000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424,000</a:t>
                      </a:r>
                      <a:endParaRPr lang="en-US" sz="2800">
                        <a:effectLst/>
                        <a:latin typeface="Calibri"/>
                        <a:ea typeface="Calibri"/>
                        <a:cs typeface="Times New Roman"/>
                      </a:endParaRPr>
                    </a:p>
                  </a:txBody>
                  <a:tcPr marL="68580" marR="68580" marT="0" marB="0"/>
                </a:tc>
              </a:tr>
              <a:tr h="389977">
                <a:tc>
                  <a:txBody>
                    <a:bodyPr/>
                    <a:lstStyle/>
                    <a:p>
                      <a:pPr marL="228600" marR="0" algn="ctr">
                        <a:lnSpc>
                          <a:spcPct val="115000"/>
                        </a:lnSpc>
                        <a:spcBef>
                          <a:spcPts val="0"/>
                        </a:spcBef>
                        <a:spcAft>
                          <a:spcPts val="0"/>
                        </a:spcAft>
                      </a:pPr>
                      <a:r>
                        <a:rPr lang="en-US" sz="2800">
                          <a:effectLst/>
                        </a:rPr>
                        <a:t>UK</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302,000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381,000</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Italy</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334,000</a:t>
                      </a:r>
                      <a:endParaRPr lang="en-US" sz="2800">
                        <a:effectLst/>
                        <a:latin typeface="Calibri"/>
                        <a:ea typeface="Calibri"/>
                        <a:cs typeface="Times New Roman"/>
                      </a:endParaRPr>
                    </a:p>
                  </a:txBody>
                  <a:tcPr marL="68580" marR="68580" marT="0" marB="0"/>
                </a:tc>
                <a:tc>
                  <a:txBody>
                    <a:bodyPr/>
                    <a:lstStyle/>
                    <a:p>
                      <a:pPr marL="228600" marR="0" algn="ctr">
                        <a:lnSpc>
                          <a:spcPct val="115000"/>
                        </a:lnSpc>
                        <a:spcBef>
                          <a:spcPts val="0"/>
                        </a:spcBef>
                        <a:spcAft>
                          <a:spcPts val="1000"/>
                        </a:spcAft>
                      </a:pPr>
                      <a:r>
                        <a:rPr lang="en-US" sz="2800">
                          <a:effectLst/>
                        </a:rPr>
                        <a:t>305,000</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Japan</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70,000  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250,000  </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U.S.A.</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37,000  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98,000  </a:t>
                      </a:r>
                      <a:endParaRPr lang="en-US" sz="2800" dirty="0">
                        <a:effectLst/>
                        <a:latin typeface="Calibri"/>
                        <a:ea typeface="Calibri"/>
                        <a:cs typeface="Times New Roman"/>
                      </a:endParaRPr>
                    </a:p>
                  </a:txBody>
                  <a:tcPr marL="68580" marR="68580" marT="0" marB="0"/>
                </a:tc>
              </a:tr>
            </a:tbl>
          </a:graphicData>
        </a:graphic>
      </p:graphicFrame>
      <p:sp>
        <p:nvSpPr>
          <p:cNvPr id="10" name="Rectangle 2"/>
          <p:cNvSpPr>
            <a:spLocks noChangeArrowheads="1"/>
          </p:cNvSpPr>
          <p:nvPr/>
        </p:nvSpPr>
        <p:spPr bwMode="auto">
          <a:xfrm>
            <a:off x="1636713" y="2636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15"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9573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“You </a:t>
            </a:r>
            <a:r>
              <a:rPr lang="en-US" dirty="0"/>
              <a:t>cannot simultaneously prevent and prepare for war</a:t>
            </a:r>
            <a:r>
              <a:rPr lang="en-US" dirty="0" smtClean="0"/>
              <a:t>.” </a:t>
            </a:r>
            <a:r>
              <a:rPr lang="en-US" b="1" dirty="0" smtClean="0"/>
              <a:t>-</a:t>
            </a:r>
            <a:r>
              <a:rPr lang="en-US" dirty="0" smtClean="0"/>
              <a:t>Albert </a:t>
            </a:r>
            <a:r>
              <a:rPr lang="en-US" dirty="0"/>
              <a:t>Einstein</a:t>
            </a:r>
          </a:p>
        </p:txBody>
      </p:sp>
    </p:spTree>
    <p:extLst>
      <p:ext uri="{BB962C8B-B14F-4D97-AF65-F5344CB8AC3E}">
        <p14:creationId xmlns:p14="http://schemas.microsoft.com/office/powerpoint/2010/main" val="372080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t>Arms Race</a:t>
            </a:r>
          </a:p>
        </p:txBody>
      </p:sp>
      <p:pic>
        <p:nvPicPr>
          <p:cNvPr id="33797" name="Picture 5" descr="HMS Dreadnought">
            <a:hlinkClick r:id="rId2" tooltip="HMS Dreadnough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708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1524000" y="60198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        </a:t>
            </a:r>
            <a:r>
              <a:rPr lang="en-US" sz="3200" dirty="0" smtClean="0"/>
              <a:t>     HMS </a:t>
            </a:r>
            <a:r>
              <a:rPr lang="en-US" sz="3200" dirty="0"/>
              <a:t>DREADNOUGHT</a:t>
            </a:r>
          </a:p>
        </p:txBody>
      </p:sp>
    </p:spTree>
    <p:extLst>
      <p:ext uri="{BB962C8B-B14F-4D97-AF65-F5344CB8AC3E}">
        <p14:creationId xmlns:p14="http://schemas.microsoft.com/office/powerpoint/2010/main" val="290136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p:txBody>
          <a:bodyPr/>
          <a:lstStyle/>
          <a:p>
            <a:r>
              <a:rPr lang="en-US" dirty="0" smtClean="0"/>
              <a:t>Causes of WWI</a:t>
            </a:r>
          </a:p>
          <a:p>
            <a:r>
              <a:rPr lang="en-US" dirty="0" smtClean="0"/>
              <a:t>The War (in brief)</a:t>
            </a:r>
          </a:p>
          <a:p>
            <a:r>
              <a:rPr lang="en-US" dirty="0" smtClean="0"/>
              <a:t>Casualty Analysis</a:t>
            </a:r>
          </a:p>
          <a:p>
            <a:r>
              <a:rPr lang="en-US" dirty="0" smtClean="0"/>
              <a:t>Legacy of WWI</a:t>
            </a:r>
          </a:p>
          <a:p>
            <a:r>
              <a:rPr lang="en-US" dirty="0" smtClean="0"/>
              <a:t>Versailles &amp; League of Nations</a:t>
            </a:r>
          </a:p>
          <a:p>
            <a:endParaRPr lang="en-US" dirty="0"/>
          </a:p>
        </p:txBody>
      </p:sp>
    </p:spTree>
    <p:extLst>
      <p:ext uri="{BB962C8B-B14F-4D97-AF65-F5344CB8AC3E}">
        <p14:creationId xmlns:p14="http://schemas.microsoft.com/office/powerpoint/2010/main" val="3110642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endParaRPr lang="en-US" sz="7200" dirty="0" smtClean="0"/>
          </a:p>
          <a:p>
            <a:pPr marL="0" indent="0" algn="ctr">
              <a:buNone/>
            </a:pPr>
            <a:r>
              <a:rPr lang="en-US" sz="8800" dirty="0" smtClean="0"/>
              <a:t>Tangled Web: </a:t>
            </a:r>
          </a:p>
          <a:p>
            <a:pPr marL="0" indent="0" algn="ctr">
              <a:buNone/>
            </a:pPr>
            <a:endParaRPr lang="en-US" sz="7200" dirty="0" smtClean="0"/>
          </a:p>
          <a:p>
            <a:pPr marL="0" indent="0" algn="ctr">
              <a:buNone/>
            </a:pPr>
            <a:r>
              <a:rPr lang="en-US" sz="7200" dirty="0" smtClean="0"/>
              <a:t>The Alliance System</a:t>
            </a:r>
          </a:p>
        </p:txBody>
      </p:sp>
    </p:spTree>
    <p:extLst>
      <p:ext uri="{BB962C8B-B14F-4D97-AF65-F5344CB8AC3E}">
        <p14:creationId xmlns:p14="http://schemas.microsoft.com/office/powerpoint/2010/main" val="1438838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 t="-11507" r="389" b="11507"/>
          <a:stretch/>
        </p:blipFill>
        <p:spPr bwMode="auto">
          <a:xfrm>
            <a:off x="117763" y="-311727"/>
            <a:ext cx="8902379"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70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401638"/>
            <a:ext cx="7804150"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418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brokenworld.wikispaces.com/file/view/600px-Causesworldw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578475" cy="557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4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www.fasttrackteaching.com/burns/Unit_7_WW1/Alliances_WW_I_db_sa.gif"/>
          <p:cNvPicPr>
            <a:picLocks noChangeAspect="1" noChangeArrowheads="1"/>
          </p:cNvPicPr>
          <p:nvPr/>
        </p:nvPicPr>
        <p:blipFill rotWithShape="1">
          <a:blip r:embed="rId2">
            <a:extLst>
              <a:ext uri="{28A0092B-C50C-407E-A947-70E740481C1C}">
                <a14:useLocalDpi xmlns:a14="http://schemas.microsoft.com/office/drawing/2010/main" val="0"/>
              </a:ext>
            </a:extLst>
          </a:blip>
          <a:srcRect l="-1112" t="-15260" r="1112" b="15260"/>
          <a:stretch/>
        </p:blipFill>
        <p:spPr bwMode="auto">
          <a:xfrm>
            <a:off x="0" y="415636"/>
            <a:ext cx="9016000" cy="522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02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latin typeface="Arial" pitchFamily="34" charset="0"/>
                <a:cs typeface="Arial" pitchFamily="34" charset="0"/>
              </a:rPr>
              <a:t>Triple Alliance</a:t>
            </a:r>
          </a:p>
        </p:txBody>
      </p:sp>
      <p:sp>
        <p:nvSpPr>
          <p:cNvPr id="107523" name="Rectangle 3"/>
          <p:cNvSpPr>
            <a:spLocks noGrp="1" noChangeArrowheads="1"/>
          </p:cNvSpPr>
          <p:nvPr>
            <p:ph type="body" idx="1"/>
          </p:nvPr>
        </p:nvSpPr>
        <p:spPr/>
        <p:txBody>
          <a:bodyPr/>
          <a:lstStyle/>
          <a:p>
            <a:pPr>
              <a:lnSpc>
                <a:spcPct val="90000"/>
              </a:lnSpc>
            </a:pPr>
            <a:r>
              <a:rPr lang="en-US" dirty="0" smtClean="0">
                <a:solidFill>
                  <a:srgbClr val="FF0000"/>
                </a:solidFill>
                <a:latin typeface="Arial" pitchFamily="34" charset="0"/>
                <a:cs typeface="Arial" pitchFamily="34" charset="0"/>
              </a:rPr>
              <a:t>Dual Alliance</a:t>
            </a:r>
            <a:r>
              <a:rPr lang="en-US" dirty="0" smtClean="0">
                <a:latin typeface="Arial" pitchFamily="34" charset="0"/>
                <a:cs typeface="Arial" pitchFamily="34" charset="0"/>
              </a:rPr>
              <a:t>, 1879</a:t>
            </a:r>
          </a:p>
          <a:p>
            <a:pPr lvl="1">
              <a:lnSpc>
                <a:spcPct val="90000"/>
              </a:lnSpc>
            </a:pPr>
            <a:r>
              <a:rPr lang="en-US" dirty="0" smtClean="0">
                <a:latin typeface="Arial" pitchFamily="34" charset="0"/>
                <a:cs typeface="Arial" pitchFamily="34" charset="0"/>
              </a:rPr>
              <a:t>Germany </a:t>
            </a:r>
            <a:r>
              <a:rPr lang="en-US" dirty="0">
                <a:latin typeface="Arial" pitchFamily="34" charset="0"/>
                <a:cs typeface="Arial" pitchFamily="34" charset="0"/>
              </a:rPr>
              <a:t>and </a:t>
            </a:r>
            <a:r>
              <a:rPr lang="en-US" dirty="0" smtClean="0">
                <a:latin typeface="Arial" pitchFamily="34" charset="0"/>
                <a:cs typeface="Arial" pitchFamily="34" charset="0"/>
              </a:rPr>
              <a:t>A-H </a:t>
            </a:r>
          </a:p>
          <a:p>
            <a:pPr lvl="1">
              <a:lnSpc>
                <a:spcPct val="90000"/>
              </a:lnSpc>
            </a:pPr>
            <a:r>
              <a:rPr lang="en-US" dirty="0">
                <a:latin typeface="Arial" pitchFamily="34" charset="0"/>
                <a:cs typeface="Arial" pitchFamily="34" charset="0"/>
              </a:rPr>
              <a:t>I</a:t>
            </a:r>
            <a:r>
              <a:rPr lang="en-US" dirty="0" smtClean="0">
                <a:latin typeface="Arial" pitchFamily="34" charset="0"/>
                <a:cs typeface="Arial" pitchFamily="34" charset="0"/>
              </a:rPr>
              <a:t>n </a:t>
            </a:r>
            <a:r>
              <a:rPr lang="en-US" dirty="0">
                <a:latin typeface="Arial" pitchFamily="34" charset="0"/>
                <a:cs typeface="Arial" pitchFamily="34" charset="0"/>
              </a:rPr>
              <a:t>the event of attack by France or Russia. </a:t>
            </a:r>
          </a:p>
          <a:p>
            <a:pPr>
              <a:lnSpc>
                <a:spcPct val="90000"/>
              </a:lnSpc>
            </a:pPr>
            <a:r>
              <a:rPr lang="en-US" dirty="0" smtClean="0">
                <a:solidFill>
                  <a:srgbClr val="FF0000"/>
                </a:solidFill>
                <a:latin typeface="Arial" pitchFamily="34" charset="0"/>
                <a:cs typeface="Arial" pitchFamily="34" charset="0"/>
              </a:rPr>
              <a:t>Triple Alliance</a:t>
            </a:r>
            <a:r>
              <a:rPr lang="en-US" dirty="0" smtClean="0">
                <a:latin typeface="Arial" pitchFamily="34" charset="0"/>
                <a:cs typeface="Arial" pitchFamily="34" charset="0"/>
              </a:rPr>
              <a:t>,1882 </a:t>
            </a:r>
          </a:p>
          <a:p>
            <a:pPr lvl="1">
              <a:lnSpc>
                <a:spcPct val="90000"/>
              </a:lnSpc>
            </a:pPr>
            <a:r>
              <a:rPr lang="en-US" dirty="0" smtClean="0">
                <a:latin typeface="Arial" pitchFamily="34" charset="0"/>
                <a:cs typeface="Arial" pitchFamily="34" charset="0"/>
              </a:rPr>
              <a:t>Italy joined…then neutral…then joined </a:t>
            </a:r>
            <a:r>
              <a:rPr lang="en-US" dirty="0" err="1" smtClean="0">
                <a:latin typeface="Arial" pitchFamily="34" charset="0"/>
                <a:cs typeface="Arial" pitchFamily="34" charset="0"/>
              </a:rPr>
              <a:t>Alllies</a:t>
            </a:r>
            <a:endParaRPr lang="en-US" dirty="0">
              <a:latin typeface="Arial" pitchFamily="34" charset="0"/>
              <a:cs typeface="Arial" pitchFamily="34" charset="0"/>
            </a:endParaRPr>
          </a:p>
        </p:txBody>
      </p:sp>
    </p:spTree>
    <p:extLst>
      <p:ext uri="{BB962C8B-B14F-4D97-AF65-F5344CB8AC3E}">
        <p14:creationId xmlns:p14="http://schemas.microsoft.com/office/powerpoint/2010/main" val="2354503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0"/>
            <a:ext cx="8637588" cy="762000"/>
          </a:xfrm>
        </p:spPr>
        <p:txBody>
          <a:bodyPr/>
          <a:lstStyle/>
          <a:p>
            <a:pPr algn="ctr"/>
            <a:r>
              <a:rPr lang="en-US"/>
              <a:t>Leaders</a:t>
            </a:r>
          </a:p>
        </p:txBody>
      </p:sp>
      <p:sp>
        <p:nvSpPr>
          <p:cNvPr id="87043" name="Rectangle 3"/>
          <p:cNvSpPr>
            <a:spLocks noGrp="1" noChangeArrowheads="1"/>
          </p:cNvSpPr>
          <p:nvPr>
            <p:ph type="body" sz="half" idx="1"/>
          </p:nvPr>
        </p:nvSpPr>
        <p:spPr>
          <a:xfrm>
            <a:off x="304800" y="1143000"/>
            <a:ext cx="4024313" cy="4114800"/>
          </a:xfrm>
        </p:spPr>
        <p:txBody>
          <a:bodyPr>
            <a:noAutofit/>
          </a:bodyPr>
          <a:lstStyle/>
          <a:p>
            <a:pPr algn="ctr">
              <a:buFont typeface="Wingdings" pitchFamily="2" charset="2"/>
              <a:buNone/>
            </a:pPr>
            <a:r>
              <a:rPr lang="en-US" sz="3200" b="1" u="sng" dirty="0"/>
              <a:t>Triple Alliance</a:t>
            </a:r>
          </a:p>
          <a:p>
            <a:pPr algn="ctr">
              <a:buFont typeface="Wingdings" pitchFamily="2" charset="2"/>
              <a:buNone/>
            </a:pPr>
            <a:r>
              <a:rPr lang="en-US" sz="3200" dirty="0"/>
              <a:t>Kaiser Wilhelm II </a:t>
            </a:r>
            <a:r>
              <a:rPr lang="en-US" sz="3200" i="1" dirty="0"/>
              <a:t>(Germany)</a:t>
            </a:r>
          </a:p>
          <a:p>
            <a:pPr algn="ctr">
              <a:buFont typeface="Wingdings" pitchFamily="2" charset="2"/>
              <a:buNone/>
            </a:pPr>
            <a:endParaRPr lang="en-US" sz="3200" dirty="0" smtClean="0"/>
          </a:p>
          <a:p>
            <a:pPr algn="ctr">
              <a:buFont typeface="Wingdings" pitchFamily="2" charset="2"/>
              <a:buNone/>
            </a:pPr>
            <a:r>
              <a:rPr lang="en-US" sz="3200" dirty="0" smtClean="0"/>
              <a:t>Franz </a:t>
            </a:r>
            <a:r>
              <a:rPr lang="en-US" sz="3200" dirty="0"/>
              <a:t>Joseph I </a:t>
            </a:r>
          </a:p>
          <a:p>
            <a:pPr algn="ctr">
              <a:buFont typeface="Wingdings" pitchFamily="2" charset="2"/>
              <a:buNone/>
            </a:pPr>
            <a:r>
              <a:rPr lang="en-US" sz="3200" i="1" dirty="0"/>
              <a:t>(Austria-Hungary)</a:t>
            </a:r>
          </a:p>
          <a:p>
            <a:pPr algn="ctr">
              <a:buFont typeface="Wingdings" pitchFamily="2" charset="2"/>
              <a:buNone/>
            </a:pPr>
            <a:endParaRPr lang="en-US" sz="3200" dirty="0" smtClean="0"/>
          </a:p>
          <a:p>
            <a:pPr algn="ctr">
              <a:buFont typeface="Wingdings" pitchFamily="2" charset="2"/>
              <a:buNone/>
            </a:pPr>
            <a:r>
              <a:rPr lang="en-US" sz="3200" dirty="0" smtClean="0"/>
              <a:t>Vittorio </a:t>
            </a:r>
            <a:r>
              <a:rPr lang="en-US" sz="3200" dirty="0"/>
              <a:t>Orlando</a:t>
            </a:r>
          </a:p>
          <a:p>
            <a:pPr algn="ctr">
              <a:buFont typeface="Wingdings" pitchFamily="2" charset="2"/>
              <a:buNone/>
            </a:pPr>
            <a:r>
              <a:rPr lang="en-US" sz="3200" i="1" dirty="0"/>
              <a:t>(Italy)</a:t>
            </a:r>
          </a:p>
        </p:txBody>
      </p:sp>
      <p:sp>
        <p:nvSpPr>
          <p:cNvPr id="87044" name="Rectangle 4"/>
          <p:cNvSpPr>
            <a:spLocks noGrp="1" noChangeArrowheads="1"/>
          </p:cNvSpPr>
          <p:nvPr>
            <p:ph type="body" sz="half" idx="2"/>
          </p:nvPr>
        </p:nvSpPr>
        <p:spPr>
          <a:xfrm>
            <a:off x="4495800" y="1143000"/>
            <a:ext cx="4024313" cy="4114800"/>
          </a:xfrm>
        </p:spPr>
        <p:txBody>
          <a:bodyPr>
            <a:noAutofit/>
          </a:bodyPr>
          <a:lstStyle/>
          <a:p>
            <a:pPr algn="ctr">
              <a:buFont typeface="Wingdings" pitchFamily="2" charset="2"/>
              <a:buNone/>
            </a:pPr>
            <a:r>
              <a:rPr lang="en-US" sz="3200" b="1" u="sng" dirty="0"/>
              <a:t>Triple Entente</a:t>
            </a:r>
          </a:p>
          <a:p>
            <a:pPr algn="ctr">
              <a:buFont typeface="Wingdings" pitchFamily="2" charset="2"/>
              <a:buNone/>
            </a:pPr>
            <a:r>
              <a:rPr lang="en-US" sz="3200" dirty="0"/>
              <a:t>David Lloyd George </a:t>
            </a:r>
          </a:p>
          <a:p>
            <a:pPr algn="ctr">
              <a:buFont typeface="Wingdings" pitchFamily="2" charset="2"/>
              <a:buNone/>
            </a:pPr>
            <a:r>
              <a:rPr lang="en-US" sz="3200" i="1" dirty="0"/>
              <a:t>(England</a:t>
            </a:r>
            <a:r>
              <a:rPr lang="en-US" sz="3200" i="1" dirty="0" smtClean="0"/>
              <a:t>)</a:t>
            </a:r>
          </a:p>
          <a:p>
            <a:pPr algn="ctr">
              <a:buFont typeface="Wingdings" pitchFamily="2" charset="2"/>
              <a:buNone/>
            </a:pPr>
            <a:endParaRPr lang="en-US" sz="3200" dirty="0" smtClean="0"/>
          </a:p>
          <a:p>
            <a:pPr algn="ctr">
              <a:buFont typeface="Wingdings" pitchFamily="2" charset="2"/>
              <a:buNone/>
            </a:pPr>
            <a:r>
              <a:rPr lang="en-US" sz="3200" dirty="0" smtClean="0"/>
              <a:t>Raymond Poincare </a:t>
            </a:r>
            <a:endParaRPr lang="en-US" sz="3200" dirty="0"/>
          </a:p>
          <a:p>
            <a:pPr algn="ctr">
              <a:buFont typeface="Wingdings" pitchFamily="2" charset="2"/>
              <a:buNone/>
            </a:pPr>
            <a:r>
              <a:rPr lang="en-US" sz="3200" i="1" dirty="0"/>
              <a:t>(France)</a:t>
            </a:r>
          </a:p>
          <a:p>
            <a:pPr algn="ctr">
              <a:buFont typeface="Wingdings" pitchFamily="2" charset="2"/>
              <a:buNone/>
            </a:pPr>
            <a:endParaRPr lang="en-US" sz="3200" dirty="0"/>
          </a:p>
          <a:p>
            <a:pPr algn="ctr">
              <a:buFont typeface="Wingdings" pitchFamily="2" charset="2"/>
              <a:buNone/>
            </a:pPr>
            <a:r>
              <a:rPr lang="en-US" sz="3200" dirty="0" smtClean="0"/>
              <a:t>Czar </a:t>
            </a:r>
            <a:r>
              <a:rPr lang="en-US" sz="3200" dirty="0"/>
              <a:t>Nicholas II </a:t>
            </a:r>
            <a:endParaRPr lang="en-US" sz="3200" dirty="0" smtClean="0"/>
          </a:p>
          <a:p>
            <a:pPr algn="ctr">
              <a:buFont typeface="Wingdings" pitchFamily="2" charset="2"/>
              <a:buNone/>
            </a:pPr>
            <a:r>
              <a:rPr lang="en-US" sz="3200" i="1" dirty="0" smtClean="0"/>
              <a:t>(</a:t>
            </a:r>
            <a:r>
              <a:rPr lang="en-US" sz="3200" i="1" dirty="0"/>
              <a:t>Russia)</a:t>
            </a:r>
          </a:p>
          <a:p>
            <a:pPr algn="ctr">
              <a:buFont typeface="Wingdings" pitchFamily="2" charset="2"/>
              <a:buNone/>
            </a:pPr>
            <a:endParaRPr lang="en-US" sz="3200" i="1" dirty="0"/>
          </a:p>
        </p:txBody>
      </p:sp>
    </p:spTree>
    <p:extLst>
      <p:ext uri="{BB962C8B-B14F-4D97-AF65-F5344CB8AC3E}">
        <p14:creationId xmlns:p14="http://schemas.microsoft.com/office/powerpoint/2010/main" val="14770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81000" y="20782"/>
            <a:ext cx="8229600" cy="1143000"/>
          </a:xfrm>
        </p:spPr>
        <p:txBody>
          <a:bodyPr>
            <a:normAutofit/>
          </a:bodyPr>
          <a:lstStyle/>
          <a:p>
            <a:r>
              <a:rPr lang="en-US" sz="2800" dirty="0">
                <a:latin typeface="Arial" pitchFamily="34" charset="0"/>
                <a:cs typeface="Arial" pitchFamily="34" charset="0"/>
              </a:rPr>
              <a:t>Countdown to World </a:t>
            </a:r>
            <a:r>
              <a:rPr lang="en-US" sz="2800" dirty="0" smtClean="0">
                <a:latin typeface="Arial" pitchFamily="34" charset="0"/>
                <a:cs typeface="Arial" pitchFamily="34" charset="0"/>
              </a:rPr>
              <a:t>War: The Guns of August</a:t>
            </a:r>
            <a:endParaRPr lang="en-US" sz="2800" dirty="0">
              <a:latin typeface="Arial" pitchFamily="34" charset="0"/>
              <a:cs typeface="Arial" pitchFamily="34" charset="0"/>
            </a:endParaRPr>
          </a:p>
        </p:txBody>
      </p:sp>
      <p:sp>
        <p:nvSpPr>
          <p:cNvPr id="38915" name="Rectangle 3"/>
          <p:cNvSpPr>
            <a:spLocks noGrp="1" noChangeArrowheads="1"/>
          </p:cNvSpPr>
          <p:nvPr>
            <p:ph type="body" idx="1"/>
          </p:nvPr>
        </p:nvSpPr>
        <p:spPr>
          <a:xfrm>
            <a:off x="457200" y="1143000"/>
            <a:ext cx="8229600" cy="4983163"/>
          </a:xfrm>
        </p:spPr>
        <p:txBody>
          <a:bodyPr>
            <a:noAutofit/>
          </a:bodyPr>
          <a:lstStyle/>
          <a:p>
            <a:pPr>
              <a:lnSpc>
                <a:spcPct val="90000"/>
              </a:lnSpc>
            </a:pPr>
            <a:r>
              <a:rPr lang="en-US" sz="1800" dirty="0" smtClean="0">
                <a:latin typeface="Arial" pitchFamily="34" charset="0"/>
                <a:cs typeface="Arial" pitchFamily="34" charset="0"/>
              </a:rPr>
              <a:t>6/28 ADFF assassinated</a:t>
            </a:r>
            <a:endParaRPr lang="en-US" sz="1800" dirty="0">
              <a:latin typeface="Arial" pitchFamily="34" charset="0"/>
              <a:cs typeface="Arial" pitchFamily="34" charset="0"/>
            </a:endParaRPr>
          </a:p>
          <a:p>
            <a:pPr>
              <a:lnSpc>
                <a:spcPct val="90000"/>
              </a:lnSpc>
            </a:pPr>
            <a:r>
              <a:rPr lang="en-US" sz="1800" dirty="0" smtClean="0">
                <a:latin typeface="Arial" pitchFamily="34" charset="0"/>
                <a:cs typeface="Arial" pitchFamily="34" charset="0"/>
              </a:rPr>
              <a:t>7/23 A-H Presents Serbia with an ultimatum</a:t>
            </a:r>
          </a:p>
          <a:p>
            <a:pPr lvl="1">
              <a:lnSpc>
                <a:spcPct val="90000"/>
              </a:lnSpc>
            </a:pPr>
            <a:r>
              <a:rPr lang="en-US" sz="1800" dirty="0" smtClean="0">
                <a:latin typeface="Arial" pitchFamily="34" charset="0"/>
                <a:cs typeface="Arial" pitchFamily="34" charset="0"/>
              </a:rPr>
              <a:t>accept an A-H inquiry into the assassination</a:t>
            </a:r>
          </a:p>
          <a:p>
            <a:pPr lvl="1">
              <a:lnSpc>
                <a:spcPct val="90000"/>
              </a:lnSpc>
            </a:pPr>
            <a:r>
              <a:rPr lang="en-US" sz="1800" dirty="0" smtClean="0">
                <a:latin typeface="Arial" pitchFamily="34" charset="0"/>
                <a:cs typeface="Arial" pitchFamily="34" charset="0"/>
              </a:rPr>
              <a:t>suppress anti-Austrian propaganda</a:t>
            </a:r>
          </a:p>
          <a:p>
            <a:pPr lvl="1">
              <a:lnSpc>
                <a:spcPct val="90000"/>
              </a:lnSpc>
            </a:pPr>
            <a:r>
              <a:rPr lang="en-US" sz="1800" dirty="0" smtClean="0">
                <a:latin typeface="Arial" pitchFamily="34" charset="0"/>
                <a:cs typeface="Arial" pitchFamily="34" charset="0"/>
              </a:rPr>
              <a:t>root out and eliminate terrorist organizations</a:t>
            </a:r>
          </a:p>
          <a:p>
            <a:pPr lvl="1">
              <a:lnSpc>
                <a:spcPct val="90000"/>
              </a:lnSpc>
            </a:pPr>
            <a:r>
              <a:rPr lang="en-US" sz="1800" dirty="0" smtClean="0">
                <a:latin typeface="Arial" pitchFamily="34" charset="0"/>
                <a:cs typeface="Arial" pitchFamily="34" charset="0"/>
              </a:rPr>
              <a:t>demanded an answer to the note within 48 hours</a:t>
            </a:r>
          </a:p>
          <a:p>
            <a:pPr>
              <a:lnSpc>
                <a:spcPct val="90000"/>
              </a:lnSpc>
            </a:pPr>
            <a:r>
              <a:rPr lang="en-US" sz="1800" dirty="0" smtClean="0">
                <a:latin typeface="Arial" pitchFamily="34" charset="0"/>
                <a:cs typeface="Arial" pitchFamily="34" charset="0"/>
              </a:rPr>
              <a:t>7/28   A-H declares </a:t>
            </a:r>
            <a:r>
              <a:rPr lang="en-US" sz="1800" dirty="0">
                <a:latin typeface="Arial" pitchFamily="34" charset="0"/>
                <a:cs typeface="Arial" pitchFamily="34" charset="0"/>
              </a:rPr>
              <a:t>war on Serbia. France and Russia back Serbia</a:t>
            </a:r>
          </a:p>
          <a:p>
            <a:pPr>
              <a:lnSpc>
                <a:spcPct val="90000"/>
              </a:lnSpc>
            </a:pPr>
            <a:r>
              <a:rPr lang="en-US" sz="1800" dirty="0" smtClean="0">
                <a:latin typeface="Arial" pitchFamily="34" charset="0"/>
                <a:cs typeface="Arial" pitchFamily="34" charset="0"/>
              </a:rPr>
              <a:t>7/30  Britain </a:t>
            </a:r>
            <a:r>
              <a:rPr lang="en-US" sz="1800" dirty="0">
                <a:latin typeface="Arial" pitchFamily="34" charset="0"/>
                <a:cs typeface="Arial" pitchFamily="34" charset="0"/>
              </a:rPr>
              <a:t>and Russia mobilize </a:t>
            </a:r>
            <a:r>
              <a:rPr lang="en-US" sz="1800" dirty="0" smtClean="0">
                <a:latin typeface="Arial" pitchFamily="34" charset="0"/>
                <a:cs typeface="Arial" pitchFamily="34" charset="0"/>
              </a:rPr>
              <a:t>forces</a:t>
            </a:r>
            <a:endParaRPr lang="en-US" sz="1800" dirty="0">
              <a:latin typeface="Arial" pitchFamily="34" charset="0"/>
              <a:cs typeface="Arial" pitchFamily="34" charset="0"/>
            </a:endParaRPr>
          </a:p>
          <a:p>
            <a:pPr>
              <a:lnSpc>
                <a:spcPct val="90000"/>
              </a:lnSpc>
            </a:pPr>
            <a:r>
              <a:rPr lang="en-US" sz="1800" dirty="0" smtClean="0">
                <a:latin typeface="Arial" pitchFamily="34" charset="0"/>
                <a:cs typeface="Arial" pitchFamily="34" charset="0"/>
              </a:rPr>
              <a:t>8/1    Germany </a:t>
            </a:r>
            <a:r>
              <a:rPr lang="en-US" sz="1800" dirty="0">
                <a:latin typeface="Arial" pitchFamily="34" charset="0"/>
                <a:cs typeface="Arial" pitchFamily="34" charset="0"/>
              </a:rPr>
              <a:t>declares war on Russia</a:t>
            </a:r>
          </a:p>
          <a:p>
            <a:pPr>
              <a:lnSpc>
                <a:spcPct val="90000"/>
              </a:lnSpc>
            </a:pPr>
            <a:r>
              <a:rPr lang="en-US" sz="1800" dirty="0" smtClean="0">
                <a:latin typeface="Arial" pitchFamily="34" charset="0"/>
                <a:cs typeface="Arial" pitchFamily="34" charset="0"/>
              </a:rPr>
              <a:t>8/2    Germany </a:t>
            </a:r>
            <a:r>
              <a:rPr lang="en-US" sz="1800" dirty="0">
                <a:latin typeface="Arial" pitchFamily="34" charset="0"/>
                <a:cs typeface="Arial" pitchFamily="34" charset="0"/>
              </a:rPr>
              <a:t>invades </a:t>
            </a:r>
            <a:r>
              <a:rPr lang="en-US" sz="1800" dirty="0" smtClean="0">
                <a:latin typeface="Arial" pitchFamily="34" charset="0"/>
                <a:cs typeface="Arial" pitchFamily="34" charset="0"/>
              </a:rPr>
              <a:t>Belgium</a:t>
            </a:r>
          </a:p>
          <a:p>
            <a:pPr>
              <a:lnSpc>
                <a:spcPct val="90000"/>
              </a:lnSpc>
            </a:pPr>
            <a:r>
              <a:rPr lang="en-US" sz="1800" dirty="0" smtClean="0">
                <a:latin typeface="Arial" pitchFamily="34" charset="0"/>
                <a:cs typeface="Arial" pitchFamily="34" charset="0"/>
              </a:rPr>
              <a:t>8/3    Germany declares </a:t>
            </a:r>
            <a:r>
              <a:rPr lang="en-US" sz="1800" dirty="0">
                <a:latin typeface="Arial" pitchFamily="34" charset="0"/>
                <a:cs typeface="Arial" pitchFamily="34" charset="0"/>
              </a:rPr>
              <a:t>war on France</a:t>
            </a:r>
          </a:p>
          <a:p>
            <a:pPr>
              <a:lnSpc>
                <a:spcPct val="90000"/>
              </a:lnSpc>
            </a:pPr>
            <a:r>
              <a:rPr lang="en-US" sz="1800" dirty="0" smtClean="0">
                <a:latin typeface="Arial" pitchFamily="34" charset="0"/>
                <a:cs typeface="Arial" pitchFamily="34" charset="0"/>
              </a:rPr>
              <a:t>8/4    Britain </a:t>
            </a:r>
            <a:r>
              <a:rPr lang="en-US" sz="1800" dirty="0">
                <a:latin typeface="Arial" pitchFamily="34" charset="0"/>
                <a:cs typeface="Arial" pitchFamily="34" charset="0"/>
              </a:rPr>
              <a:t>declares war on </a:t>
            </a:r>
            <a:r>
              <a:rPr lang="en-US" sz="1800" dirty="0" smtClean="0">
                <a:latin typeface="Arial" pitchFamily="34" charset="0"/>
                <a:cs typeface="Arial" pitchFamily="34" charset="0"/>
              </a:rPr>
              <a:t>Germany</a:t>
            </a:r>
          </a:p>
          <a:p>
            <a:pPr>
              <a:lnSpc>
                <a:spcPct val="90000"/>
              </a:lnSpc>
            </a:pPr>
            <a:r>
              <a:rPr lang="en-US" sz="1800" dirty="0" smtClean="0">
                <a:latin typeface="Arial" pitchFamily="34" charset="0"/>
                <a:cs typeface="Arial" pitchFamily="34" charset="0"/>
              </a:rPr>
              <a:t>8/5    A-H declares war on Russia and Great Britain</a:t>
            </a:r>
          </a:p>
          <a:p>
            <a:pPr>
              <a:lnSpc>
                <a:spcPct val="90000"/>
              </a:lnSpc>
            </a:pPr>
            <a:endParaRPr lang="en-US" sz="1800" dirty="0" smtClean="0">
              <a:latin typeface="Arial" pitchFamily="34" charset="0"/>
              <a:cs typeface="Arial" pitchFamily="34" charset="0"/>
            </a:endParaRPr>
          </a:p>
          <a:p>
            <a:pPr>
              <a:lnSpc>
                <a:spcPct val="90000"/>
              </a:lnSpc>
            </a:pPr>
            <a:r>
              <a:rPr lang="en-US" sz="1800" dirty="0" smtClean="0">
                <a:latin typeface="Arial" pitchFamily="34" charset="0"/>
                <a:cs typeface="Arial" pitchFamily="34" charset="0"/>
              </a:rPr>
              <a:t>9/6      Battle of the Marne, 10/18 Battle of Ypres</a:t>
            </a:r>
          </a:p>
          <a:p>
            <a:pPr>
              <a:lnSpc>
                <a:spcPct val="90000"/>
              </a:lnSpc>
            </a:pPr>
            <a:r>
              <a:rPr lang="en-US" sz="1800" dirty="0" smtClean="0">
                <a:latin typeface="Arial" pitchFamily="34" charset="0"/>
                <a:cs typeface="Arial" pitchFamily="34" charset="0"/>
              </a:rPr>
              <a:t>10/29 Ottomans join Dual Entente –=Triple Entente</a:t>
            </a:r>
          </a:p>
          <a:p>
            <a:pPr>
              <a:lnSpc>
                <a:spcPct val="90000"/>
              </a:lnSpc>
            </a:pPr>
            <a:endParaRPr lang="en-US" sz="1800" dirty="0">
              <a:latin typeface="Arial" pitchFamily="34" charset="0"/>
              <a:cs typeface="Arial" pitchFamily="34" charset="0"/>
            </a:endParaRPr>
          </a:p>
          <a:p>
            <a:pPr>
              <a:lnSpc>
                <a:spcPct val="90000"/>
              </a:lnSpc>
            </a:pPr>
            <a:r>
              <a:rPr lang="en-US" sz="1800" dirty="0" smtClean="0">
                <a:latin typeface="Arial" pitchFamily="34" charset="0"/>
                <a:cs typeface="Arial" pitchFamily="34" charset="0"/>
              </a:rPr>
              <a:t>4/6/17 - US declares war on Germany </a:t>
            </a:r>
          </a:p>
          <a:p>
            <a:pPr>
              <a:lnSpc>
                <a:spcPct val="90000"/>
              </a:lnSpc>
            </a:pPr>
            <a:r>
              <a:rPr lang="en-US" sz="1800" dirty="0" smtClean="0">
                <a:latin typeface="Arial" pitchFamily="34" charset="0"/>
                <a:cs typeface="Arial" pitchFamily="34" charset="0"/>
              </a:rPr>
              <a:t>3/3/18 - </a:t>
            </a:r>
            <a:r>
              <a:rPr lang="en-US" sz="1800" dirty="0">
                <a:latin typeface="Arial" pitchFamily="34" charset="0"/>
                <a:cs typeface="Arial" pitchFamily="34" charset="0"/>
              </a:rPr>
              <a:t>Treaty of </a:t>
            </a:r>
            <a:r>
              <a:rPr lang="en-US" sz="1800" dirty="0" smtClean="0">
                <a:latin typeface="Arial" pitchFamily="34" charset="0"/>
                <a:cs typeface="Arial" pitchFamily="34" charset="0"/>
              </a:rPr>
              <a:t>Brest-Litovsk signed </a:t>
            </a:r>
            <a:r>
              <a:rPr lang="en-US" sz="1800" dirty="0">
                <a:latin typeface="Arial" pitchFamily="34" charset="0"/>
                <a:cs typeface="Arial" pitchFamily="34" charset="0"/>
              </a:rPr>
              <a:t>between Russia and Germany.</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62382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And </a:t>
            </a:r>
            <a:r>
              <a:rPr lang="en-US" i="1" dirty="0"/>
              <a:t>all this madness, all this rage, all this flaming death of our civilization and our hopes, has been brought about because a set of official gentlemen, living luxurious lives, mostly stupid, and all without imagination or heart, have chosen that it should occur rather than that any one of them should suffer some infinitesimal rebuff to his country`s pride. </a:t>
            </a:r>
            <a:endParaRPr lang="en-US" dirty="0" smtClean="0"/>
          </a:p>
          <a:p>
            <a:pPr marL="0" indent="0">
              <a:buNone/>
            </a:pPr>
            <a:endParaRPr lang="en-US" dirty="0" smtClean="0"/>
          </a:p>
          <a:p>
            <a:pPr marL="0" indent="0">
              <a:buNone/>
            </a:pPr>
            <a:r>
              <a:rPr lang="en-US" dirty="0" smtClean="0"/>
              <a:t>-British </a:t>
            </a:r>
            <a:r>
              <a:rPr lang="en-US" dirty="0"/>
              <a:t>philosopher Bertrand Russell, 1914 </a:t>
            </a:r>
          </a:p>
          <a:p>
            <a:endParaRPr lang="en-US" dirty="0"/>
          </a:p>
        </p:txBody>
      </p:sp>
    </p:spTree>
    <p:extLst>
      <p:ext uri="{BB962C8B-B14F-4D97-AF65-F5344CB8AC3E}">
        <p14:creationId xmlns:p14="http://schemas.microsoft.com/office/powerpoint/2010/main" val="1244507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They wrote in the old days that it is sweet and fitting to die for one's country.  But in modern war there is nothing sweet nor fitting in your dying.  You will die like a dog for no good reason. </a:t>
            </a:r>
          </a:p>
          <a:p>
            <a:pPr marL="0" indent="0">
              <a:buNone/>
            </a:pPr>
            <a:endParaRPr lang="en-US" dirty="0" smtClean="0"/>
          </a:p>
          <a:p>
            <a:pPr marL="0" indent="0">
              <a:buNone/>
            </a:pPr>
            <a:r>
              <a:rPr lang="en-US" dirty="0" smtClean="0"/>
              <a:t>-Ernest </a:t>
            </a:r>
            <a:r>
              <a:rPr lang="en-US" dirty="0"/>
              <a:t>Hemingway</a:t>
            </a:r>
          </a:p>
        </p:txBody>
      </p:sp>
    </p:spTree>
    <p:extLst>
      <p:ext uri="{BB962C8B-B14F-4D97-AF65-F5344CB8AC3E}">
        <p14:creationId xmlns:p14="http://schemas.microsoft.com/office/powerpoint/2010/main" val="87747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MAIN Causes </a:t>
            </a:r>
            <a:r>
              <a:rPr lang="en-US" dirty="0"/>
              <a:t>of World War I</a:t>
            </a:r>
          </a:p>
        </p:txBody>
      </p:sp>
      <p:sp>
        <p:nvSpPr>
          <p:cNvPr id="88068" name="Rectangle 4"/>
          <p:cNvSpPr>
            <a:spLocks noGrp="1" noChangeArrowheads="1"/>
          </p:cNvSpPr>
          <p:nvPr>
            <p:ph sz="half" idx="1"/>
          </p:nvPr>
        </p:nvSpPr>
        <p:spPr>
          <a:xfrm>
            <a:off x="457200" y="1600201"/>
            <a:ext cx="4038600" cy="3200400"/>
          </a:xfrm>
        </p:spPr>
        <p:txBody>
          <a:bodyPr/>
          <a:lstStyle/>
          <a:p>
            <a:r>
              <a:rPr lang="en-US" dirty="0" smtClean="0"/>
              <a:t>Militarism</a:t>
            </a:r>
          </a:p>
          <a:p>
            <a:r>
              <a:rPr lang="en-US" dirty="0" smtClean="0"/>
              <a:t>Alliances</a:t>
            </a:r>
          </a:p>
          <a:p>
            <a:r>
              <a:rPr lang="en-US" dirty="0" smtClean="0"/>
              <a:t>Imperialism</a:t>
            </a:r>
            <a:endParaRPr lang="en-US" dirty="0"/>
          </a:p>
          <a:p>
            <a:r>
              <a:rPr lang="en-US" dirty="0" smtClean="0"/>
              <a:t>Nationalism</a:t>
            </a:r>
          </a:p>
          <a:p>
            <a:endParaRPr lang="en-US" dirty="0"/>
          </a:p>
          <a:p>
            <a:pPr marL="0" indent="0">
              <a:buNone/>
            </a:pPr>
            <a:r>
              <a:rPr lang="en-US" dirty="0" smtClean="0"/>
              <a:t>…and Germany</a:t>
            </a:r>
            <a:endParaRPr lang="en-US" dirty="0"/>
          </a:p>
          <a:p>
            <a:endParaRPr lang="en-US" dirty="0"/>
          </a:p>
        </p:txBody>
      </p:sp>
      <p:sp>
        <p:nvSpPr>
          <p:cNvPr id="2" name="Content Placeholder 1"/>
          <p:cNvSpPr>
            <a:spLocks noGrp="1"/>
          </p:cNvSpPr>
          <p:nvPr>
            <p:ph sz="half" idx="2"/>
          </p:nvPr>
        </p:nvSpPr>
        <p:spPr/>
        <p:txBody>
          <a:bodyPr/>
          <a:lstStyle/>
          <a:p>
            <a:pPr marL="0" indent="0">
              <a:buNone/>
            </a:pPr>
            <a:r>
              <a:rPr lang="en-US" dirty="0" smtClean="0"/>
              <a:t>Let’s take this route…</a:t>
            </a:r>
          </a:p>
          <a:p>
            <a:r>
              <a:rPr lang="en-US" dirty="0" smtClean="0"/>
              <a:t>Imperialism</a:t>
            </a:r>
          </a:p>
          <a:p>
            <a:r>
              <a:rPr lang="en-US" dirty="0" smtClean="0"/>
              <a:t>Nationalism</a:t>
            </a:r>
          </a:p>
          <a:p>
            <a:r>
              <a:rPr lang="en-US" dirty="0"/>
              <a:t>Militarism</a:t>
            </a:r>
          </a:p>
          <a:p>
            <a:r>
              <a:rPr lang="en-US" dirty="0" smtClean="0"/>
              <a:t>Alliances</a:t>
            </a:r>
          </a:p>
          <a:p>
            <a:endParaRPr lang="en-US" dirty="0"/>
          </a:p>
        </p:txBody>
      </p:sp>
    </p:spTree>
    <p:extLst>
      <p:ext uri="{BB962C8B-B14F-4D97-AF65-F5344CB8AC3E}">
        <p14:creationId xmlns:p14="http://schemas.microsoft.com/office/powerpoint/2010/main" val="3825719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i="1" dirty="0" smtClean="0"/>
              <a:t>You </a:t>
            </a:r>
            <a:r>
              <a:rPr lang="en-US" i="1" dirty="0"/>
              <a:t>will be home before the leaves have fallen from the </a:t>
            </a:r>
            <a:r>
              <a:rPr lang="en-US" i="1" dirty="0" smtClean="0"/>
              <a:t>trees</a:t>
            </a:r>
            <a:endParaRPr lang="en-US" dirty="0" smtClean="0"/>
          </a:p>
          <a:p>
            <a:pPr marL="0" indent="0">
              <a:buNone/>
            </a:pPr>
            <a:r>
              <a:rPr lang="en-US" dirty="0" smtClean="0"/>
              <a:t>-Kaiser Wilhelm II to his troops, </a:t>
            </a:r>
            <a:r>
              <a:rPr lang="en-US" dirty="0"/>
              <a:t>August </a:t>
            </a:r>
            <a:r>
              <a:rPr lang="en-US" dirty="0" smtClean="0"/>
              <a:t>1914</a:t>
            </a:r>
          </a:p>
          <a:p>
            <a:pPr marL="0" indent="0">
              <a:buNone/>
            </a:pPr>
            <a:endParaRPr lang="en-US" dirty="0"/>
          </a:p>
          <a:p>
            <a:pPr marL="0" indent="0">
              <a:buNone/>
            </a:pPr>
            <a:r>
              <a:rPr lang="en-US" i="1" dirty="0"/>
              <a:t>This war is really the greatest insanity in which white races have ever been engaged. </a:t>
            </a:r>
            <a:endParaRPr lang="en-US" dirty="0"/>
          </a:p>
          <a:p>
            <a:pPr marL="0" indent="0">
              <a:buNone/>
            </a:pPr>
            <a:r>
              <a:rPr lang="en-US" dirty="0"/>
              <a:t>-German Admiral von Tirpitz, in a letter to his wife, October 1914 </a:t>
            </a:r>
          </a:p>
          <a:p>
            <a:pPr marL="0" indent="0">
              <a:buNone/>
            </a:pPr>
            <a:endParaRPr lang="en-US" dirty="0"/>
          </a:p>
        </p:txBody>
      </p:sp>
    </p:spTree>
    <p:extLst>
      <p:ext uri="{BB962C8B-B14F-4D97-AF65-F5344CB8AC3E}">
        <p14:creationId xmlns:p14="http://schemas.microsoft.com/office/powerpoint/2010/main" val="79619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7200" y="381000"/>
            <a:ext cx="8229600" cy="1143000"/>
          </a:xfrm>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8200" cy="655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926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normAutofit fontScale="90000"/>
          </a:bodyPr>
          <a:lstStyle/>
          <a:p>
            <a:r>
              <a:rPr lang="en-US"/>
              <a:t>Moltke’s Modifications to the Schlieffen Plan </a:t>
            </a:r>
          </a:p>
        </p:txBody>
      </p:sp>
      <p:sp>
        <p:nvSpPr>
          <p:cNvPr id="40963" name="Rectangle 3"/>
          <p:cNvSpPr>
            <a:spLocks noGrp="1" noChangeArrowheads="1"/>
          </p:cNvSpPr>
          <p:nvPr>
            <p:ph type="body" idx="1"/>
          </p:nvPr>
        </p:nvSpPr>
        <p:spPr>
          <a:xfrm>
            <a:off x="304800" y="1752600"/>
            <a:ext cx="8458200" cy="4114800"/>
          </a:xfrm>
        </p:spPr>
        <p:txBody>
          <a:bodyPr>
            <a:normAutofit/>
          </a:bodyPr>
          <a:lstStyle/>
          <a:p>
            <a:r>
              <a:rPr lang="en-US" sz="2800" dirty="0" err="1"/>
              <a:t>Helmuth</a:t>
            </a:r>
            <a:r>
              <a:rPr lang="en-US" sz="2800" dirty="0"/>
              <a:t> von </a:t>
            </a:r>
            <a:r>
              <a:rPr lang="en-US" sz="2800" dirty="0" err="1"/>
              <a:t>Moltke</a:t>
            </a:r>
            <a:r>
              <a:rPr lang="en-US" sz="2800" dirty="0"/>
              <a:t> replaced </a:t>
            </a:r>
            <a:r>
              <a:rPr lang="en-US" sz="2800" dirty="0" err="1"/>
              <a:t>Schlieffen</a:t>
            </a:r>
            <a:r>
              <a:rPr lang="en-US" sz="2800" dirty="0"/>
              <a:t> </a:t>
            </a:r>
            <a:r>
              <a:rPr lang="en-US" sz="2800" dirty="0" smtClean="0"/>
              <a:t>(d. 1913) as </a:t>
            </a:r>
            <a:r>
              <a:rPr lang="en-US" sz="2800" dirty="0"/>
              <a:t>chief of the general staff in 1906 and modified </a:t>
            </a:r>
            <a:r>
              <a:rPr lang="en-US" sz="2800" dirty="0" err="1"/>
              <a:t>Schlieffen’s</a:t>
            </a:r>
            <a:r>
              <a:rPr lang="en-US" sz="2800" dirty="0"/>
              <a:t> </a:t>
            </a:r>
            <a:r>
              <a:rPr lang="en-US" sz="2800" dirty="0" smtClean="0"/>
              <a:t>1894 plan</a:t>
            </a:r>
            <a:endParaRPr lang="en-US" sz="2800" dirty="0"/>
          </a:p>
          <a:p>
            <a:pPr lvl="1"/>
            <a:r>
              <a:rPr lang="en-US" sz="2400" dirty="0"/>
              <a:t>Weakened the right wing and strengthened the left </a:t>
            </a:r>
          </a:p>
          <a:p>
            <a:pPr lvl="1"/>
            <a:r>
              <a:rPr lang="en-US" sz="2400" dirty="0" smtClean="0"/>
              <a:t>Violated </a:t>
            </a:r>
            <a:r>
              <a:rPr lang="en-US" sz="2400" dirty="0" err="1"/>
              <a:t>Schlieffen’s</a:t>
            </a:r>
            <a:r>
              <a:rPr lang="en-US" sz="2400" dirty="0"/>
              <a:t> dying words to “Keep the right wing strong”</a:t>
            </a:r>
          </a:p>
          <a:p>
            <a:pPr lvl="1"/>
            <a:endParaRPr lang="en-US" sz="2400" dirty="0"/>
          </a:p>
        </p:txBody>
      </p:sp>
    </p:spTree>
    <p:extLst>
      <p:ext uri="{BB962C8B-B14F-4D97-AF65-F5344CB8AC3E}">
        <p14:creationId xmlns:p14="http://schemas.microsoft.com/office/powerpoint/2010/main" val="736596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Problems with the German Plan </a:t>
            </a:r>
          </a:p>
        </p:txBody>
      </p:sp>
      <p:sp>
        <p:nvSpPr>
          <p:cNvPr id="41987" name="Rectangle 3"/>
          <p:cNvSpPr>
            <a:spLocks noGrp="1" noChangeArrowheads="1"/>
          </p:cNvSpPr>
          <p:nvPr>
            <p:ph type="body" idx="1"/>
          </p:nvPr>
        </p:nvSpPr>
        <p:spPr>
          <a:xfrm>
            <a:off x="76200" y="1600200"/>
            <a:ext cx="4267200" cy="4525963"/>
          </a:xfrm>
        </p:spPr>
        <p:txBody>
          <a:bodyPr>
            <a:normAutofit/>
          </a:bodyPr>
          <a:lstStyle/>
          <a:p>
            <a:pPr>
              <a:lnSpc>
                <a:spcPct val="90000"/>
              </a:lnSpc>
            </a:pPr>
            <a:r>
              <a:rPr lang="en-US" sz="2400" dirty="0"/>
              <a:t>Committed Germany to a 2 front war</a:t>
            </a:r>
          </a:p>
          <a:p>
            <a:pPr>
              <a:lnSpc>
                <a:spcPct val="90000"/>
              </a:lnSpc>
            </a:pPr>
            <a:r>
              <a:rPr lang="en-US" sz="2400" dirty="0" smtClean="0"/>
              <a:t>Became </a:t>
            </a:r>
            <a:r>
              <a:rPr lang="en-US" sz="2400" dirty="0"/>
              <a:t>inflexible “war by </a:t>
            </a:r>
            <a:r>
              <a:rPr lang="en-US" sz="2400" dirty="0" smtClean="0"/>
              <a:t>timetable”</a:t>
            </a:r>
          </a:p>
          <a:p>
            <a:pPr>
              <a:lnSpc>
                <a:spcPct val="90000"/>
              </a:lnSpc>
            </a:pPr>
            <a:r>
              <a:rPr lang="en-US" sz="2400" dirty="0" smtClean="0"/>
              <a:t>Necessitated </a:t>
            </a:r>
            <a:r>
              <a:rPr lang="en-US" sz="2400" dirty="0"/>
              <a:t>attacking before Russia or France could seize the initiative (even if Germany wasn’t ready)</a:t>
            </a:r>
          </a:p>
          <a:p>
            <a:pPr lvl="2">
              <a:lnSpc>
                <a:spcPct val="90000"/>
              </a:lnSpc>
            </a:pPr>
            <a:endParaRPr lang="en-US" dirty="0"/>
          </a:p>
        </p:txBody>
      </p:sp>
      <p:pic>
        <p:nvPicPr>
          <p:cNvPr id="41989" name="Picture 5" descr="ww1-03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633913"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9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1143000"/>
          </a:xfrm>
        </p:spPr>
        <p:txBody>
          <a:bodyPr/>
          <a:lstStyle/>
          <a:p>
            <a:r>
              <a:rPr lang="en-US" dirty="0" smtClean="0"/>
              <a:t>Result: Stalemate </a:t>
            </a:r>
            <a:endParaRPr lang="en-US" dirty="0"/>
          </a:p>
        </p:txBody>
      </p:sp>
      <p:pic>
        <p:nvPicPr>
          <p:cNvPr id="45060" name="Picture 4" descr="wwi10.jpg (208015 by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1143000"/>
            <a:ext cx="7148344" cy="55356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542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Trench Warfare</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050"/>
            <a:ext cx="56578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2418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72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14693" name="Picture 5" descr="Western Front, Aeria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48725"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84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There were many words that you could not stand to hear and finally only the names of places had dignity. Abstract words such as glory, honor, courage, or hallow were obscene. </a:t>
            </a:r>
            <a:endParaRPr lang="en-US" dirty="0"/>
          </a:p>
          <a:p>
            <a:pPr marL="0" indent="0">
              <a:buNone/>
            </a:pPr>
            <a:r>
              <a:rPr lang="en-US" dirty="0" smtClean="0"/>
              <a:t>-American </a:t>
            </a:r>
            <a:r>
              <a:rPr lang="en-US" dirty="0"/>
              <a:t>novelist and </a:t>
            </a:r>
            <a:r>
              <a:rPr lang="en-US" dirty="0" smtClean="0"/>
              <a:t>WWI </a:t>
            </a:r>
            <a:r>
              <a:rPr lang="en-US" dirty="0"/>
              <a:t>veteran Ernest Hemingway, in 'A Farewell to Arms', 1929 </a:t>
            </a:r>
          </a:p>
          <a:p>
            <a:endParaRPr lang="en-US" dirty="0"/>
          </a:p>
        </p:txBody>
      </p:sp>
    </p:spTree>
    <p:extLst>
      <p:ext uri="{BB962C8B-B14F-4D97-AF65-F5344CB8AC3E}">
        <p14:creationId xmlns:p14="http://schemas.microsoft.com/office/powerpoint/2010/main" val="2088451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dirty="0"/>
              <a:t>Technological Advances </a:t>
            </a:r>
            <a:r>
              <a:rPr lang="en-US" dirty="0" smtClean="0"/>
              <a:t>to Break the Stalemate </a:t>
            </a:r>
            <a:endParaRPr lang="en-US" dirty="0"/>
          </a:p>
        </p:txBody>
      </p:sp>
      <p:sp>
        <p:nvSpPr>
          <p:cNvPr id="80899" name="Rectangle 3"/>
          <p:cNvSpPr>
            <a:spLocks noGrp="1" noChangeArrowheads="1"/>
          </p:cNvSpPr>
          <p:nvPr>
            <p:ph idx="1"/>
          </p:nvPr>
        </p:nvSpPr>
        <p:spPr>
          <a:ln>
            <a:solidFill>
              <a:schemeClr val="tx1"/>
            </a:solidFill>
            <a:miter lim="800000"/>
            <a:headEnd/>
            <a:tailEnd/>
          </a:ln>
        </p:spPr>
        <p:txBody>
          <a:bodyPr>
            <a:normAutofit lnSpcReduction="10000"/>
          </a:bodyPr>
          <a:lstStyle/>
          <a:p>
            <a:pPr marL="0" indent="0">
              <a:buNone/>
            </a:pPr>
            <a:r>
              <a:rPr lang="en-US" sz="2400" dirty="0" smtClean="0"/>
              <a:t>In </a:t>
            </a:r>
            <a:r>
              <a:rPr lang="en-US" sz="2400" dirty="0"/>
              <a:t>1915 British Admiral Jacky Fisher wrote, “The war is going to be won by inventions.” </a:t>
            </a:r>
            <a:endParaRPr lang="en-US" sz="2400" dirty="0" smtClean="0"/>
          </a:p>
          <a:p>
            <a:endParaRPr lang="en-US" sz="2400" dirty="0"/>
          </a:p>
          <a:p>
            <a:r>
              <a:rPr lang="en-US" sz="2400" dirty="0" smtClean="0"/>
              <a:t>Machine gun</a:t>
            </a:r>
          </a:p>
          <a:p>
            <a:r>
              <a:rPr lang="en-US" sz="2400" dirty="0" smtClean="0"/>
              <a:t>Rapid fire artillery</a:t>
            </a:r>
          </a:p>
          <a:p>
            <a:r>
              <a:rPr lang="en-US" sz="2400" dirty="0" smtClean="0"/>
              <a:t>Airplanes</a:t>
            </a:r>
          </a:p>
          <a:p>
            <a:r>
              <a:rPr lang="en-US" sz="2400" dirty="0" smtClean="0"/>
              <a:t>Internal combustion engine</a:t>
            </a:r>
          </a:p>
          <a:p>
            <a:r>
              <a:rPr lang="en-US" sz="2400" dirty="0" smtClean="0"/>
              <a:t>Tanks</a:t>
            </a:r>
          </a:p>
          <a:p>
            <a:r>
              <a:rPr lang="en-US" sz="2400" dirty="0" smtClean="0"/>
              <a:t>Zeppelins</a:t>
            </a:r>
          </a:p>
          <a:p>
            <a:r>
              <a:rPr lang="en-US" sz="2400" dirty="0" smtClean="0"/>
              <a:t>Gas</a:t>
            </a:r>
          </a:p>
          <a:p>
            <a:r>
              <a:rPr lang="en-US" sz="2400" dirty="0" smtClean="0"/>
              <a:t>Flamethrowers</a:t>
            </a:r>
          </a:p>
          <a:p>
            <a:endParaRPr lang="en-US" sz="2400" dirty="0"/>
          </a:p>
        </p:txBody>
      </p:sp>
    </p:spTree>
    <p:extLst>
      <p:ext uri="{BB962C8B-B14F-4D97-AF65-F5344CB8AC3E}">
        <p14:creationId xmlns:p14="http://schemas.microsoft.com/office/powerpoint/2010/main" val="163677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You can't say civilization don't advance, however, for in every war they kill you in a new way. </a:t>
            </a:r>
          </a:p>
          <a:p>
            <a:pPr marL="0" indent="0">
              <a:buNone/>
            </a:pPr>
            <a:r>
              <a:rPr lang="en-US" dirty="0"/>
              <a:t>-</a:t>
            </a:r>
            <a:r>
              <a:rPr lang="en-US" dirty="0" smtClean="0"/>
              <a:t>Will </a:t>
            </a:r>
            <a:r>
              <a:rPr lang="en-US" dirty="0"/>
              <a:t>Rogers, </a:t>
            </a:r>
            <a:r>
              <a:rPr lang="en-US" i="1" dirty="0"/>
              <a:t>New York Times</a:t>
            </a:r>
            <a:r>
              <a:rPr lang="en-US" dirty="0"/>
              <a:t>, 23 December 1929</a:t>
            </a:r>
          </a:p>
        </p:txBody>
      </p:sp>
    </p:spTree>
    <p:extLst>
      <p:ext uri="{BB962C8B-B14F-4D97-AF65-F5344CB8AC3E}">
        <p14:creationId xmlns:p14="http://schemas.microsoft.com/office/powerpoint/2010/main" val="366800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 Causes of World War I</a:t>
            </a:r>
            <a:endParaRPr lang="en-US" dirty="0"/>
          </a:p>
        </p:txBody>
      </p:sp>
      <p:sp>
        <p:nvSpPr>
          <p:cNvPr id="6" name="Content Placeholder 5"/>
          <p:cNvSpPr>
            <a:spLocks noGrp="1"/>
          </p:cNvSpPr>
          <p:nvPr>
            <p:ph idx="1"/>
          </p:nvPr>
        </p:nvSpPr>
        <p:spPr/>
        <p:txBody>
          <a:bodyPr/>
          <a:lstStyle/>
          <a:p>
            <a:r>
              <a:rPr lang="en-US" dirty="0" smtClean="0"/>
              <a:t>MAIN Defined</a:t>
            </a:r>
          </a:p>
          <a:p>
            <a:r>
              <a:rPr lang="en-US" dirty="0" smtClean="0"/>
              <a:t>Interwoven Causes: </a:t>
            </a:r>
          </a:p>
          <a:p>
            <a:pPr lvl="1"/>
            <a:r>
              <a:rPr lang="en-US" dirty="0" smtClean="0"/>
              <a:t>M + N = I</a:t>
            </a:r>
          </a:p>
          <a:p>
            <a:pPr lvl="1"/>
            <a:r>
              <a:rPr lang="en-US" dirty="0" smtClean="0"/>
              <a:t>M + I = A</a:t>
            </a:r>
          </a:p>
          <a:p>
            <a:pPr lvl="1"/>
            <a:r>
              <a:rPr lang="en-US" dirty="0" smtClean="0"/>
              <a:t>N + I = M</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39924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5718" name="Rectangle 6"/>
          <p:cNvSpPr>
            <a:spLocks noGrp="1" noChangeArrowheads="1"/>
          </p:cNvSpPr>
          <p:nvPr>
            <p:ph type="title"/>
          </p:nvPr>
        </p:nvSpPr>
        <p:spPr/>
        <p:txBody>
          <a:bodyPr/>
          <a:lstStyle/>
          <a:p>
            <a:r>
              <a:rPr lang="en-US" sz="4000"/>
              <a:t>Attempts to Break the Stalemate: Gas</a:t>
            </a:r>
          </a:p>
        </p:txBody>
      </p:sp>
      <p:sp>
        <p:nvSpPr>
          <p:cNvPr id="115715" name="Rectangle 3"/>
          <p:cNvSpPr>
            <a:spLocks noGrp="1" noChangeArrowheads="1"/>
          </p:cNvSpPr>
          <p:nvPr>
            <p:ph type="body" sz="half" idx="1"/>
          </p:nvPr>
        </p:nvSpPr>
        <p:spPr>
          <a:xfrm>
            <a:off x="381000" y="1905000"/>
            <a:ext cx="3505200" cy="4572000"/>
          </a:xfrm>
          <a:ln/>
        </p:spPr>
        <p:txBody>
          <a:bodyPr/>
          <a:lstStyle/>
          <a:p>
            <a:pPr>
              <a:lnSpc>
                <a:spcPct val="90000"/>
              </a:lnSpc>
            </a:pPr>
            <a:r>
              <a:rPr lang="en-US" sz="2800" dirty="0" smtClean="0"/>
              <a:t>Germans </a:t>
            </a:r>
            <a:r>
              <a:rPr lang="en-US" sz="2800" dirty="0"/>
              <a:t>first used gas against the Russians on </a:t>
            </a:r>
            <a:r>
              <a:rPr lang="en-US" sz="2800" dirty="0" smtClean="0"/>
              <a:t>1/1/15. No real effect. </a:t>
            </a:r>
          </a:p>
          <a:p>
            <a:pPr>
              <a:lnSpc>
                <a:spcPct val="90000"/>
              </a:lnSpc>
            </a:pPr>
            <a:r>
              <a:rPr lang="en-US" sz="2400" dirty="0" smtClean="0"/>
              <a:t>More </a:t>
            </a:r>
            <a:r>
              <a:rPr lang="en-US" sz="2400" dirty="0"/>
              <a:t>successful at </a:t>
            </a:r>
            <a:r>
              <a:rPr lang="en-US" sz="2400" dirty="0">
                <a:solidFill>
                  <a:srgbClr val="FF0000"/>
                </a:solidFill>
              </a:rPr>
              <a:t>Ypres</a:t>
            </a:r>
            <a:r>
              <a:rPr lang="en-US" sz="2400" dirty="0"/>
              <a:t> on </a:t>
            </a:r>
            <a:r>
              <a:rPr lang="en-US" sz="2400" dirty="0" smtClean="0"/>
              <a:t>8/15</a:t>
            </a:r>
            <a:endParaRPr lang="en-US" sz="2400" dirty="0"/>
          </a:p>
          <a:p>
            <a:pPr>
              <a:lnSpc>
                <a:spcPct val="90000"/>
              </a:lnSpc>
            </a:pPr>
            <a:endParaRPr lang="en-US" sz="2800" dirty="0"/>
          </a:p>
          <a:p>
            <a:pPr>
              <a:lnSpc>
                <a:spcPct val="90000"/>
              </a:lnSpc>
            </a:pPr>
            <a:endParaRPr lang="en-US" sz="2800" dirty="0"/>
          </a:p>
        </p:txBody>
      </p:sp>
      <p:pic>
        <p:nvPicPr>
          <p:cNvPr id="115717" name="Picture 5" descr="Gas Masks from World War 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371600"/>
            <a:ext cx="4648200" cy="5205984"/>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6371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304800"/>
            <a:ext cx="7772400" cy="1143000"/>
          </a:xfrm>
        </p:spPr>
        <p:txBody>
          <a:bodyPr/>
          <a:lstStyle/>
          <a:p>
            <a:r>
              <a:rPr lang="en-US" sz="4000" i="1"/>
              <a:t>Dulce et Decorum Est</a:t>
            </a:r>
            <a:br>
              <a:rPr lang="en-US" sz="4000" i="1"/>
            </a:br>
            <a:r>
              <a:rPr lang="en-US" sz="2800"/>
              <a:t>(“Sweet and Fitting it is to Die for One’s Country”)</a:t>
            </a:r>
            <a:endParaRPr lang="en-US" sz="2800" i="1"/>
          </a:p>
        </p:txBody>
      </p:sp>
      <p:sp>
        <p:nvSpPr>
          <p:cNvPr id="147459" name="Rectangle 3"/>
          <p:cNvSpPr>
            <a:spLocks noGrp="1" noChangeArrowheads="1"/>
          </p:cNvSpPr>
          <p:nvPr>
            <p:ph type="body" sz="half" idx="1"/>
          </p:nvPr>
        </p:nvSpPr>
        <p:spPr>
          <a:xfrm>
            <a:off x="152400" y="1828800"/>
            <a:ext cx="4419600" cy="4876800"/>
          </a:xfrm>
          <a:ln>
            <a:solidFill>
              <a:schemeClr val="tx1"/>
            </a:solidFill>
            <a:miter lim="800000"/>
            <a:headEnd/>
            <a:tailEnd/>
          </a:ln>
        </p:spPr>
        <p:txBody>
          <a:bodyPr/>
          <a:lstStyle/>
          <a:p>
            <a:pPr>
              <a:lnSpc>
                <a:spcPct val="90000"/>
              </a:lnSpc>
              <a:buFontTx/>
              <a:buNone/>
            </a:pPr>
            <a:r>
              <a:rPr lang="en-US" sz="2400"/>
              <a:t>Gas!  GAS!  Quick boys! – An ecstasy of fumbling,</a:t>
            </a:r>
          </a:p>
          <a:p>
            <a:pPr>
              <a:lnSpc>
                <a:spcPct val="90000"/>
              </a:lnSpc>
              <a:buFontTx/>
              <a:buNone/>
            </a:pPr>
            <a:r>
              <a:rPr lang="en-US" sz="2400"/>
              <a:t>Fitting the clumsy helmets just in time:</a:t>
            </a:r>
          </a:p>
          <a:p>
            <a:pPr>
              <a:lnSpc>
                <a:spcPct val="90000"/>
              </a:lnSpc>
              <a:buFontTx/>
              <a:buNone/>
            </a:pPr>
            <a:r>
              <a:rPr lang="en-US" sz="2400"/>
              <a:t>But someone still was yelling out and stumbling</a:t>
            </a:r>
          </a:p>
          <a:p>
            <a:pPr>
              <a:lnSpc>
                <a:spcPct val="90000"/>
              </a:lnSpc>
              <a:buFontTx/>
              <a:buNone/>
            </a:pPr>
            <a:r>
              <a:rPr lang="en-US" sz="2400"/>
              <a:t>And floundering like a man in fire or lime. –</a:t>
            </a:r>
          </a:p>
          <a:p>
            <a:pPr>
              <a:lnSpc>
                <a:spcPct val="90000"/>
              </a:lnSpc>
              <a:buFontTx/>
              <a:buNone/>
            </a:pPr>
            <a:r>
              <a:rPr lang="en-US" sz="2400"/>
              <a:t>Dim, through the misty panes and thick green light</a:t>
            </a:r>
          </a:p>
          <a:p>
            <a:pPr>
              <a:lnSpc>
                <a:spcPct val="90000"/>
              </a:lnSpc>
              <a:buFontTx/>
              <a:buNone/>
            </a:pPr>
            <a:r>
              <a:rPr lang="en-US" sz="2400"/>
              <a:t>As under a green sea, I saw him drowning</a:t>
            </a:r>
          </a:p>
          <a:p>
            <a:pPr>
              <a:lnSpc>
                <a:spcPct val="90000"/>
              </a:lnSpc>
              <a:buFontTx/>
              <a:buNone/>
            </a:pPr>
            <a:r>
              <a:rPr lang="en-US" sz="2400"/>
              <a:t>	-- Wilfred Owen</a:t>
            </a:r>
          </a:p>
          <a:p>
            <a:pPr>
              <a:lnSpc>
                <a:spcPct val="90000"/>
              </a:lnSpc>
              <a:buFontTx/>
              <a:buNone/>
            </a:pPr>
            <a:endParaRPr lang="en-US" sz="2400"/>
          </a:p>
        </p:txBody>
      </p:sp>
      <p:pic>
        <p:nvPicPr>
          <p:cNvPr id="147461" name="Picture 5" descr="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286000"/>
            <a:ext cx="4341813" cy="22383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3" name="Rectangle 7"/>
          <p:cNvSpPr>
            <a:spLocks noChangeArrowheads="1"/>
          </p:cNvSpPr>
          <p:nvPr/>
        </p:nvSpPr>
        <p:spPr bwMode="auto">
          <a:xfrm>
            <a:off x="5334000" y="4724400"/>
            <a:ext cx="3200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t>“Gassed” by John Singer Sargent</a:t>
            </a:r>
          </a:p>
        </p:txBody>
      </p:sp>
    </p:spTree>
    <p:extLst>
      <p:ext uri="{BB962C8B-B14F-4D97-AF65-F5344CB8AC3E}">
        <p14:creationId xmlns:p14="http://schemas.microsoft.com/office/powerpoint/2010/main" val="313978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Peripheral Operations: Gallipoli</a:t>
            </a:r>
          </a:p>
        </p:txBody>
      </p:sp>
      <p:sp>
        <p:nvSpPr>
          <p:cNvPr id="128003" name="Rectangle 3"/>
          <p:cNvSpPr>
            <a:spLocks noGrp="1" noChangeArrowheads="1"/>
          </p:cNvSpPr>
          <p:nvPr>
            <p:ph type="body" sz="half" idx="1"/>
          </p:nvPr>
        </p:nvSpPr>
        <p:spPr>
          <a:xfrm>
            <a:off x="228600" y="1371600"/>
            <a:ext cx="4267200" cy="5486400"/>
          </a:xfrm>
          <a:ln/>
        </p:spPr>
        <p:txBody>
          <a:bodyPr>
            <a:noAutofit/>
          </a:bodyPr>
          <a:lstStyle/>
          <a:p>
            <a:pPr>
              <a:lnSpc>
                <a:spcPct val="90000"/>
              </a:lnSpc>
            </a:pPr>
            <a:r>
              <a:rPr lang="en-US" sz="2800" dirty="0" smtClean="0"/>
              <a:t>10/31/14 Ottomans </a:t>
            </a:r>
            <a:r>
              <a:rPr lang="en-US" sz="2800" dirty="0"/>
              <a:t>joined Central Powers </a:t>
            </a:r>
            <a:r>
              <a:rPr lang="en-US" sz="2800" dirty="0" smtClean="0"/>
              <a:t>on</a:t>
            </a:r>
          </a:p>
          <a:p>
            <a:pPr>
              <a:lnSpc>
                <a:spcPct val="90000"/>
              </a:lnSpc>
            </a:pPr>
            <a:r>
              <a:rPr lang="en-US" sz="2800" dirty="0" smtClean="0"/>
              <a:t>4/25/1915, Allies launched </a:t>
            </a:r>
            <a:r>
              <a:rPr lang="en-US" sz="2800" dirty="0">
                <a:solidFill>
                  <a:srgbClr val="FF0000"/>
                </a:solidFill>
              </a:rPr>
              <a:t>Gallipoli </a:t>
            </a:r>
            <a:r>
              <a:rPr lang="en-US" sz="2800" dirty="0" smtClean="0"/>
              <a:t>campaign</a:t>
            </a:r>
            <a:endParaRPr lang="en-US" sz="2800" dirty="0"/>
          </a:p>
          <a:p>
            <a:pPr>
              <a:lnSpc>
                <a:spcPct val="90000"/>
              </a:lnSpc>
            </a:pPr>
            <a:r>
              <a:rPr lang="en-US" sz="2800" dirty="0"/>
              <a:t>Mustafa Kemal told the Turkish defenders, “I am not ordering you to attack. I am ordering you to die. In the time it takes us to die, other forces and commanders can come and take our place.” </a:t>
            </a:r>
          </a:p>
          <a:p>
            <a:pPr>
              <a:lnSpc>
                <a:spcPct val="90000"/>
              </a:lnSpc>
            </a:pPr>
            <a:r>
              <a:rPr lang="en-US" sz="2800" dirty="0" smtClean="0"/>
              <a:t>On </a:t>
            </a:r>
            <a:r>
              <a:rPr lang="en-US" sz="2800" dirty="0"/>
              <a:t>January 16, 1916, the Allies admitted defeat and withdrew. </a:t>
            </a:r>
          </a:p>
        </p:txBody>
      </p:sp>
      <p:sp>
        <p:nvSpPr>
          <p:cNvPr id="2" name="Content Placeholder 1"/>
          <p:cNvSpPr>
            <a:spLocks noGrp="1"/>
          </p:cNvSpPr>
          <p:nvPr>
            <p:ph sz="half" idx="2"/>
          </p:nvPr>
        </p:nvSpPr>
        <p:spPr>
          <a:xfrm>
            <a:off x="4648200" y="742155"/>
            <a:ext cx="4038600" cy="4525963"/>
          </a:xfrm>
        </p:spPr>
        <p:txBody>
          <a:bodyPr/>
          <a:lstStyle/>
          <a:p>
            <a:endParaRPr lang="en-US" dirty="0"/>
          </a:p>
        </p:txBody>
      </p:sp>
      <p:pic>
        <p:nvPicPr>
          <p:cNvPr id="7" name="Picture 5" descr="Turkey and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540250" cy="341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40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n-US" sz="4000"/>
              <a:t>Attempts to Break the Stalemate: Frontal Attacks</a:t>
            </a:r>
          </a:p>
        </p:txBody>
      </p:sp>
      <p:sp>
        <p:nvSpPr>
          <p:cNvPr id="123907" name="Rectangle 3"/>
          <p:cNvSpPr>
            <a:spLocks noGrp="1" noChangeArrowheads="1"/>
          </p:cNvSpPr>
          <p:nvPr>
            <p:ph type="body" sz="half" idx="1"/>
          </p:nvPr>
        </p:nvSpPr>
        <p:spPr>
          <a:xfrm>
            <a:off x="304800" y="1752600"/>
            <a:ext cx="3886200" cy="4800600"/>
          </a:xfrm>
          <a:ln/>
        </p:spPr>
        <p:txBody>
          <a:bodyPr/>
          <a:lstStyle/>
          <a:p>
            <a:pPr>
              <a:lnSpc>
                <a:spcPct val="80000"/>
              </a:lnSpc>
            </a:pPr>
            <a:r>
              <a:rPr lang="en-US" sz="2400" dirty="0" smtClean="0"/>
              <a:t>2/21/1916, </a:t>
            </a:r>
            <a:r>
              <a:rPr lang="en-US" sz="2400" dirty="0"/>
              <a:t>Germans launched a massive attack </a:t>
            </a:r>
            <a:r>
              <a:rPr lang="en-US" sz="2400" dirty="0" smtClean="0"/>
              <a:t>at </a:t>
            </a:r>
            <a:r>
              <a:rPr lang="en-US" sz="2400" dirty="0">
                <a:solidFill>
                  <a:srgbClr val="FF0000"/>
                </a:solidFill>
              </a:rPr>
              <a:t>Verdun </a:t>
            </a:r>
            <a:endParaRPr lang="en-US" sz="2400" dirty="0" smtClean="0">
              <a:solidFill>
                <a:srgbClr val="FF0000"/>
              </a:solidFill>
            </a:endParaRPr>
          </a:p>
          <a:p>
            <a:pPr>
              <a:lnSpc>
                <a:spcPct val="80000"/>
              </a:lnSpc>
            </a:pPr>
            <a:r>
              <a:rPr lang="en-US" sz="2400" dirty="0" smtClean="0"/>
              <a:t>10 month battle </a:t>
            </a:r>
          </a:p>
          <a:p>
            <a:pPr>
              <a:lnSpc>
                <a:spcPct val="80000"/>
              </a:lnSpc>
            </a:pPr>
            <a:r>
              <a:rPr lang="en-US" sz="2400" dirty="0" smtClean="0"/>
              <a:t>700,000+ </a:t>
            </a:r>
            <a:r>
              <a:rPr lang="en-US" sz="2400" dirty="0"/>
              <a:t>dead, wounded and missing</a:t>
            </a:r>
          </a:p>
          <a:p>
            <a:pPr>
              <a:lnSpc>
                <a:spcPct val="80000"/>
              </a:lnSpc>
            </a:pPr>
            <a:r>
              <a:rPr lang="en-US" sz="2400" dirty="0"/>
              <a:t>B</a:t>
            </a:r>
            <a:r>
              <a:rPr lang="en-US" sz="2400" dirty="0" smtClean="0"/>
              <a:t>attlefield </a:t>
            </a:r>
            <a:r>
              <a:rPr lang="en-US" sz="2400" dirty="0"/>
              <a:t>&lt;</a:t>
            </a:r>
            <a:r>
              <a:rPr lang="en-US" sz="2400" dirty="0" smtClean="0"/>
              <a:t>10 km sq.</a:t>
            </a:r>
            <a:endParaRPr lang="en-US" sz="2400" dirty="0"/>
          </a:p>
          <a:p>
            <a:pPr>
              <a:lnSpc>
                <a:spcPct val="80000"/>
              </a:lnSpc>
            </a:pPr>
            <a:endParaRPr lang="en-US" sz="2400" dirty="0"/>
          </a:p>
        </p:txBody>
      </p:sp>
      <p:pic>
        <p:nvPicPr>
          <p:cNvPr id="123908" name="Picture 4" descr="foto-aanval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974850"/>
            <a:ext cx="3884613" cy="461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5511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24930" name="Picture 2" descr="ww1%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48713" cy="67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2547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r>
              <a:rPr lang="en-US" sz="3200" dirty="0"/>
              <a:t>Attempts to Break the Stalemate: Frontal Assaults</a:t>
            </a:r>
          </a:p>
        </p:txBody>
      </p:sp>
      <p:sp>
        <p:nvSpPr>
          <p:cNvPr id="125955" name="Rectangle 3"/>
          <p:cNvSpPr>
            <a:spLocks noGrp="1" noChangeArrowheads="1"/>
          </p:cNvSpPr>
          <p:nvPr>
            <p:ph type="body" idx="1"/>
          </p:nvPr>
        </p:nvSpPr>
        <p:spPr>
          <a:xfrm>
            <a:off x="228600" y="1905000"/>
            <a:ext cx="3810000" cy="4648200"/>
          </a:xfrm>
          <a:ln/>
        </p:spPr>
        <p:txBody>
          <a:bodyPr/>
          <a:lstStyle/>
          <a:p>
            <a:pPr>
              <a:lnSpc>
                <a:spcPct val="80000"/>
              </a:lnSpc>
            </a:pPr>
            <a:r>
              <a:rPr lang="en-US" sz="2400" dirty="0" smtClean="0"/>
              <a:t>7/11/16, Brits launched </a:t>
            </a:r>
            <a:r>
              <a:rPr lang="en-US" sz="2400" dirty="0"/>
              <a:t>offensive along the </a:t>
            </a:r>
            <a:r>
              <a:rPr lang="en-US" sz="2400" dirty="0">
                <a:solidFill>
                  <a:srgbClr val="FF0000"/>
                </a:solidFill>
              </a:rPr>
              <a:t>Somme </a:t>
            </a:r>
            <a:r>
              <a:rPr lang="en-US" sz="2400" dirty="0"/>
              <a:t>River to try to divert German troops from Verdun</a:t>
            </a:r>
          </a:p>
          <a:p>
            <a:pPr>
              <a:lnSpc>
                <a:spcPct val="80000"/>
              </a:lnSpc>
            </a:pPr>
            <a:r>
              <a:rPr lang="en-US" sz="2400" dirty="0" smtClean="0"/>
              <a:t>On Day 1, </a:t>
            </a:r>
            <a:r>
              <a:rPr lang="en-US" sz="2400" dirty="0"/>
              <a:t>60,000 British soldiers </a:t>
            </a:r>
            <a:r>
              <a:rPr lang="en-US" sz="2400" dirty="0" smtClean="0"/>
              <a:t>killed</a:t>
            </a:r>
            <a:r>
              <a:rPr lang="en-US" sz="2400" dirty="0"/>
              <a:t>, wounded, or captured. </a:t>
            </a:r>
          </a:p>
          <a:p>
            <a:pPr>
              <a:lnSpc>
                <a:spcPct val="80000"/>
              </a:lnSpc>
            </a:pPr>
            <a:r>
              <a:rPr lang="en-US" sz="2400" dirty="0" smtClean="0"/>
              <a:t>By 11/11/15, 600,000+ casualties</a:t>
            </a:r>
            <a:endParaRPr lang="en-US" sz="2400" dirty="0"/>
          </a:p>
          <a:p>
            <a:pPr>
              <a:lnSpc>
                <a:spcPct val="80000"/>
              </a:lnSpc>
            </a:pPr>
            <a:endParaRPr lang="en-US" sz="2400" dirty="0"/>
          </a:p>
        </p:txBody>
      </p:sp>
      <p:pic>
        <p:nvPicPr>
          <p:cNvPr id="125956" name="Picture 4" descr="German Casualties at So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62200"/>
            <a:ext cx="4743450" cy="3325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57" name="Rectangle 5"/>
          <p:cNvSpPr>
            <a:spLocks noChangeArrowheads="1"/>
          </p:cNvSpPr>
          <p:nvPr/>
        </p:nvSpPr>
        <p:spPr bwMode="auto">
          <a:xfrm>
            <a:off x="4572000" y="5943600"/>
            <a:ext cx="4038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t>German casualties at the Battle of the Somme</a:t>
            </a:r>
          </a:p>
        </p:txBody>
      </p:sp>
    </p:spTree>
    <p:extLst>
      <p:ext uri="{BB962C8B-B14F-4D97-AF65-F5344CB8AC3E}">
        <p14:creationId xmlns:p14="http://schemas.microsoft.com/office/powerpoint/2010/main" val="421789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US" sz="4000"/>
              <a:t>Attempts to Break the Stalemate: Tanks</a:t>
            </a:r>
          </a:p>
        </p:txBody>
      </p:sp>
      <p:sp>
        <p:nvSpPr>
          <p:cNvPr id="136195" name="Rectangle 3"/>
          <p:cNvSpPr>
            <a:spLocks noGrp="1" noChangeArrowheads="1"/>
          </p:cNvSpPr>
          <p:nvPr>
            <p:ph type="body" sz="half" idx="1"/>
          </p:nvPr>
        </p:nvSpPr>
        <p:spPr>
          <a:xfrm>
            <a:off x="533400" y="1828800"/>
            <a:ext cx="3581400" cy="4724400"/>
          </a:xfrm>
          <a:ln/>
        </p:spPr>
        <p:txBody>
          <a:bodyPr/>
          <a:lstStyle/>
          <a:p>
            <a:pPr>
              <a:lnSpc>
                <a:spcPct val="90000"/>
              </a:lnSpc>
            </a:pPr>
            <a:r>
              <a:rPr lang="en-US" sz="2400" dirty="0" smtClean="0"/>
              <a:t>British </a:t>
            </a:r>
            <a:r>
              <a:rPr lang="en-US" sz="2400" dirty="0"/>
              <a:t>began developing tanks in 1914 and used them in small numbers at the Somme on Sept 15, 1916</a:t>
            </a:r>
          </a:p>
          <a:p>
            <a:pPr lvl="1">
              <a:lnSpc>
                <a:spcPct val="90000"/>
              </a:lnSpc>
            </a:pPr>
            <a:r>
              <a:rPr lang="en-US" sz="2400" dirty="0"/>
              <a:t>Achieved little </a:t>
            </a:r>
            <a:r>
              <a:rPr lang="en-US" sz="2400" dirty="0" smtClean="0"/>
              <a:t>at first</a:t>
            </a:r>
            <a:endParaRPr lang="en-US" sz="2400" dirty="0"/>
          </a:p>
          <a:p>
            <a:pPr>
              <a:lnSpc>
                <a:spcPct val="90000"/>
              </a:lnSpc>
            </a:pPr>
            <a:r>
              <a:rPr lang="en-US" sz="2400" dirty="0" smtClean="0"/>
              <a:t>Battle </a:t>
            </a:r>
            <a:r>
              <a:rPr lang="en-US" sz="2400" dirty="0"/>
              <a:t>of </a:t>
            </a:r>
            <a:r>
              <a:rPr lang="en-US" sz="2400" dirty="0" err="1">
                <a:solidFill>
                  <a:srgbClr val="FF0000"/>
                </a:solidFill>
              </a:rPr>
              <a:t>Cambrai</a:t>
            </a:r>
            <a:r>
              <a:rPr lang="en-US" sz="2400" dirty="0">
                <a:solidFill>
                  <a:srgbClr val="FF0000"/>
                </a:solidFill>
              </a:rPr>
              <a:t>  </a:t>
            </a:r>
            <a:r>
              <a:rPr lang="en-US" sz="2400" dirty="0"/>
              <a:t>on </a:t>
            </a:r>
            <a:r>
              <a:rPr lang="en-US" sz="2400" dirty="0" smtClean="0"/>
              <a:t>11/20/17 </a:t>
            </a:r>
            <a:r>
              <a:rPr lang="en-US" sz="2400" dirty="0"/>
              <a:t>marked the first large scale use of tanks with 474</a:t>
            </a:r>
          </a:p>
        </p:txBody>
      </p:sp>
      <p:pic>
        <p:nvPicPr>
          <p:cNvPr id="136197" name="Picture 5" descr="British Mark I tank, such as those used at Flers-Courcelet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028825"/>
            <a:ext cx="4506913" cy="333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1646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381000"/>
            <a:ext cx="7772400" cy="1143000"/>
          </a:xfrm>
        </p:spPr>
        <p:txBody>
          <a:bodyPr>
            <a:normAutofit fontScale="90000"/>
          </a:bodyPr>
          <a:lstStyle/>
          <a:p>
            <a:r>
              <a:rPr lang="en-US" sz="4000" dirty="0"/>
              <a:t>Attempts to Break the Stalemate: Tanks</a:t>
            </a:r>
          </a:p>
        </p:txBody>
      </p:sp>
      <p:sp>
        <p:nvSpPr>
          <p:cNvPr id="137219" name="Rectangle 3"/>
          <p:cNvSpPr>
            <a:spLocks noGrp="1" noChangeArrowheads="1"/>
          </p:cNvSpPr>
          <p:nvPr>
            <p:ph type="body" idx="1"/>
          </p:nvPr>
        </p:nvSpPr>
        <p:spPr>
          <a:xfrm>
            <a:off x="381000" y="1905000"/>
            <a:ext cx="4038600" cy="4648200"/>
          </a:xfrm>
          <a:ln/>
        </p:spPr>
        <p:txBody>
          <a:bodyPr>
            <a:normAutofit/>
          </a:bodyPr>
          <a:lstStyle/>
          <a:p>
            <a:pPr>
              <a:lnSpc>
                <a:spcPct val="80000"/>
              </a:lnSpc>
            </a:pPr>
            <a:r>
              <a:rPr lang="en-US" sz="2800" dirty="0" smtClean="0"/>
              <a:t>11/20/17 at </a:t>
            </a:r>
            <a:r>
              <a:rPr lang="en-US" sz="2800" dirty="0" err="1" smtClean="0"/>
              <a:t>Cambrai</a:t>
            </a:r>
            <a:r>
              <a:rPr lang="en-US" sz="2800" dirty="0"/>
              <a:t>, </a:t>
            </a:r>
            <a:r>
              <a:rPr lang="en-US" sz="2800" dirty="0" smtClean="0"/>
              <a:t>near Belgian border. </a:t>
            </a:r>
          </a:p>
          <a:p>
            <a:pPr>
              <a:lnSpc>
                <a:spcPct val="80000"/>
              </a:lnSpc>
            </a:pPr>
            <a:r>
              <a:rPr lang="en-US" sz="2800" dirty="0" smtClean="0"/>
              <a:t>British advanced 3 </a:t>
            </a:r>
            <a:r>
              <a:rPr lang="en-US" sz="2800" dirty="0"/>
              <a:t>miles </a:t>
            </a:r>
            <a:r>
              <a:rPr lang="en-US" sz="2800" dirty="0" smtClean="0"/>
              <a:t>in a day</a:t>
            </a:r>
          </a:p>
          <a:p>
            <a:pPr>
              <a:lnSpc>
                <a:spcPct val="80000"/>
              </a:lnSpc>
            </a:pPr>
            <a:r>
              <a:rPr lang="en-US" sz="2800" dirty="0" smtClean="0"/>
              <a:t>Deepest </a:t>
            </a:r>
            <a:r>
              <a:rPr lang="en-US" sz="2800" dirty="0"/>
              <a:t>penetration into German lines </a:t>
            </a:r>
            <a:r>
              <a:rPr lang="en-US" sz="2800" dirty="0" smtClean="0"/>
              <a:t>since trenches</a:t>
            </a:r>
            <a:endParaRPr lang="en-US" sz="2800" dirty="0"/>
          </a:p>
          <a:p>
            <a:pPr>
              <a:lnSpc>
                <a:spcPct val="80000"/>
              </a:lnSpc>
            </a:pPr>
            <a:r>
              <a:rPr lang="en-US" sz="2800" dirty="0" smtClean="0"/>
              <a:t>Day 2: Germans bring 4 divisions</a:t>
            </a:r>
            <a:endParaRPr lang="en-US" sz="2800" dirty="0"/>
          </a:p>
          <a:p>
            <a:pPr>
              <a:lnSpc>
                <a:spcPct val="80000"/>
              </a:lnSpc>
            </a:pPr>
            <a:r>
              <a:rPr lang="en-US" sz="2800" dirty="0" smtClean="0"/>
              <a:t>Day 3: Brits lose ground</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19334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922" y="4301837"/>
            <a:ext cx="2989678" cy="236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970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3606" name="Rectangle 6"/>
          <p:cNvSpPr>
            <a:spLocks noGrp="1" noChangeArrowheads="1"/>
          </p:cNvSpPr>
          <p:nvPr>
            <p:ph type="title"/>
          </p:nvPr>
        </p:nvSpPr>
        <p:spPr>
          <a:ln/>
        </p:spPr>
        <p:txBody>
          <a:bodyPr>
            <a:normAutofit fontScale="90000"/>
          </a:bodyPr>
          <a:lstStyle/>
          <a:p>
            <a:r>
              <a:rPr lang="en-US" dirty="0"/>
              <a:t>Attempts to Break the Stalemate: Airplanes</a:t>
            </a:r>
          </a:p>
        </p:txBody>
      </p:sp>
      <p:pic>
        <p:nvPicPr>
          <p:cNvPr id="153605" name="Picture 5" descr="wwi1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057400"/>
            <a:ext cx="4397375" cy="34067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8" name="Picture 8" descr="The Death of the Red Bar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1828800"/>
            <a:ext cx="2459038" cy="36195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10" name="Rectangle 10"/>
          <p:cNvSpPr>
            <a:spLocks noChangeArrowheads="1"/>
          </p:cNvSpPr>
          <p:nvPr/>
        </p:nvSpPr>
        <p:spPr bwMode="auto">
          <a:xfrm>
            <a:off x="4953000" y="5715000"/>
            <a:ext cx="3886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tx2"/>
                </a:solidFill>
              </a:rPr>
              <a:t>Baron Manfred von </a:t>
            </a:r>
            <a:r>
              <a:rPr lang="en-US" sz="2000" dirty="0" err="1">
                <a:solidFill>
                  <a:schemeClr val="tx2"/>
                </a:solidFill>
              </a:rPr>
              <a:t>Richthofen</a:t>
            </a:r>
            <a:r>
              <a:rPr lang="en-US" sz="2000" dirty="0">
                <a:solidFill>
                  <a:schemeClr val="tx2"/>
                </a:solidFill>
              </a:rPr>
              <a:t>, the Red Baron, </a:t>
            </a:r>
            <a:r>
              <a:rPr lang="en-US" sz="2000" dirty="0" smtClean="0">
                <a:solidFill>
                  <a:schemeClr val="tx2"/>
                </a:solidFill>
              </a:rPr>
              <a:t>credited </a:t>
            </a:r>
            <a:r>
              <a:rPr lang="en-US" sz="2000" dirty="0">
                <a:solidFill>
                  <a:schemeClr val="tx2"/>
                </a:solidFill>
              </a:rPr>
              <a:t>with 80 </a:t>
            </a:r>
            <a:r>
              <a:rPr lang="en-US" sz="2000" dirty="0" smtClean="0">
                <a:solidFill>
                  <a:schemeClr val="tx2"/>
                </a:solidFill>
              </a:rPr>
              <a:t>kills</a:t>
            </a:r>
            <a:endParaRPr lang="en-US" sz="2000" dirty="0">
              <a:solidFill>
                <a:schemeClr val="tx2"/>
              </a:solidFill>
            </a:endParaRPr>
          </a:p>
        </p:txBody>
      </p:sp>
      <p:sp>
        <p:nvSpPr>
          <p:cNvPr id="153611" name="Rectangle 11"/>
          <p:cNvSpPr>
            <a:spLocks noChangeArrowheads="1"/>
          </p:cNvSpPr>
          <p:nvPr/>
        </p:nvSpPr>
        <p:spPr bwMode="auto">
          <a:xfrm>
            <a:off x="381000" y="5715000"/>
            <a:ext cx="4114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tx2"/>
                </a:solidFill>
              </a:rPr>
              <a:t>148th American Aero Squadron </a:t>
            </a:r>
            <a:br>
              <a:rPr lang="en-US" sz="2000" dirty="0">
                <a:solidFill>
                  <a:schemeClr val="tx2"/>
                </a:solidFill>
              </a:rPr>
            </a:br>
            <a:r>
              <a:rPr lang="en-US" sz="2000" dirty="0">
                <a:solidFill>
                  <a:schemeClr val="tx2"/>
                </a:solidFill>
              </a:rPr>
              <a:t>Petite </a:t>
            </a:r>
            <a:r>
              <a:rPr lang="en-US" sz="2000" dirty="0" err="1">
                <a:solidFill>
                  <a:schemeClr val="tx2"/>
                </a:solidFill>
              </a:rPr>
              <a:t>Sythe</a:t>
            </a:r>
            <a:r>
              <a:rPr lang="en-US" sz="2000" dirty="0">
                <a:solidFill>
                  <a:schemeClr val="tx2"/>
                </a:solidFill>
              </a:rPr>
              <a:t>, </a:t>
            </a:r>
            <a:r>
              <a:rPr lang="en-US" sz="2000" dirty="0" smtClean="0">
                <a:solidFill>
                  <a:schemeClr val="tx2"/>
                </a:solidFill>
              </a:rPr>
              <a:t>France</a:t>
            </a:r>
            <a:endParaRPr lang="en-US" sz="2000" dirty="0">
              <a:solidFill>
                <a:schemeClr val="tx2"/>
              </a:solidFill>
            </a:endParaRPr>
          </a:p>
        </p:txBody>
      </p:sp>
    </p:spTree>
    <p:extLst>
      <p:ext uri="{BB962C8B-B14F-4D97-AF65-F5344CB8AC3E}">
        <p14:creationId xmlns:p14="http://schemas.microsoft.com/office/powerpoint/2010/main" val="745146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World War I Vehicles</a:t>
            </a:r>
          </a:p>
        </p:txBody>
      </p:sp>
      <p:pic>
        <p:nvPicPr>
          <p:cNvPr id="156677" name="Picture 5" descr="rolls_lawrence_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752600"/>
            <a:ext cx="5348287" cy="371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6678" name="Rectangle 6"/>
          <p:cNvSpPr>
            <a:spLocks noChangeArrowheads="1"/>
          </p:cNvSpPr>
          <p:nvPr/>
        </p:nvSpPr>
        <p:spPr bwMode="auto">
          <a:xfrm>
            <a:off x="381000" y="5715000"/>
            <a:ext cx="8610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solidFill>
                  <a:schemeClr val="tx2"/>
                </a:solidFill>
              </a:rPr>
              <a:t>T. E. Lawrence used a fleet of nine Rolls-Royce armored cars and </a:t>
            </a:r>
            <a:r>
              <a:rPr lang="en-US" sz="2400" dirty="0" smtClean="0">
                <a:solidFill>
                  <a:schemeClr val="tx2"/>
                </a:solidFill>
              </a:rPr>
              <a:t>adapted </a:t>
            </a:r>
            <a:r>
              <a:rPr lang="en-US" sz="2400" dirty="0">
                <a:solidFill>
                  <a:schemeClr val="tx2"/>
                </a:solidFill>
              </a:rPr>
              <a:t>for desert </a:t>
            </a:r>
            <a:r>
              <a:rPr lang="en-US" sz="2400" dirty="0" smtClean="0">
                <a:solidFill>
                  <a:schemeClr val="tx2"/>
                </a:solidFill>
              </a:rPr>
              <a:t>warfare</a:t>
            </a:r>
            <a:endParaRPr lang="en-US" sz="2400" dirty="0">
              <a:solidFill>
                <a:schemeClr val="tx2"/>
              </a:solidFill>
            </a:endParaRPr>
          </a:p>
        </p:txBody>
      </p:sp>
    </p:spTree>
    <p:extLst>
      <p:ext uri="{BB962C8B-B14F-4D97-AF65-F5344CB8AC3E}">
        <p14:creationId xmlns:p14="http://schemas.microsoft.com/office/powerpoint/2010/main" val="133555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r>
              <a:rPr lang="en-US" sz="8800" dirty="0" smtClean="0"/>
              <a:t>The Age </a:t>
            </a:r>
          </a:p>
          <a:p>
            <a:pPr marL="0" indent="0" algn="ctr">
              <a:buNone/>
            </a:pPr>
            <a:r>
              <a:rPr lang="en-US" sz="8800" dirty="0" smtClean="0"/>
              <a:t>Of </a:t>
            </a:r>
          </a:p>
          <a:p>
            <a:pPr marL="0" indent="0" algn="ctr">
              <a:buNone/>
            </a:pPr>
            <a:r>
              <a:rPr lang="en-US" sz="8800" dirty="0" smtClean="0"/>
              <a:t>Imperialism</a:t>
            </a:r>
            <a:endParaRPr lang="en-US" sz="8800" dirty="0"/>
          </a:p>
        </p:txBody>
      </p:sp>
    </p:spTree>
    <p:extLst>
      <p:ext uri="{BB962C8B-B14F-4D97-AF65-F5344CB8AC3E}">
        <p14:creationId xmlns:p14="http://schemas.microsoft.com/office/powerpoint/2010/main" val="2655094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9750" name="Rectangle 6"/>
          <p:cNvSpPr>
            <a:spLocks noGrp="1" noChangeArrowheads="1"/>
          </p:cNvSpPr>
          <p:nvPr>
            <p:ph type="title"/>
          </p:nvPr>
        </p:nvSpPr>
        <p:spPr/>
        <p:txBody>
          <a:bodyPr/>
          <a:lstStyle/>
          <a:p>
            <a:r>
              <a:rPr lang="en-US"/>
              <a:t>World War I Zeppelin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450337" cy="439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58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World War I Flamethrower</a:t>
            </a:r>
          </a:p>
        </p:txBody>
      </p:sp>
      <p:pic>
        <p:nvPicPr>
          <p:cNvPr id="158725" name="Picture 5" descr="nw_german_flamethr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752600"/>
            <a:ext cx="5064125"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18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Fronts &amp; Major Battles</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5" t="-4524" r="315" b="4524"/>
          <a:stretch/>
        </p:blipFill>
        <p:spPr bwMode="auto">
          <a:xfrm>
            <a:off x="228600" y="1219200"/>
            <a:ext cx="8786846" cy="520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859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81000"/>
            <a:ext cx="7772400" cy="1143000"/>
          </a:xfrm>
        </p:spPr>
        <p:txBody>
          <a:bodyPr>
            <a:normAutofit fontScale="90000"/>
          </a:bodyPr>
          <a:lstStyle/>
          <a:p>
            <a:r>
              <a:rPr lang="en-US" sz="4000" dirty="0"/>
              <a:t>Breaking the Stalemate: American Entry</a:t>
            </a:r>
          </a:p>
        </p:txBody>
      </p:sp>
      <p:sp>
        <p:nvSpPr>
          <p:cNvPr id="130051" name="Rectangle 3"/>
          <p:cNvSpPr>
            <a:spLocks noGrp="1" noChangeArrowheads="1"/>
          </p:cNvSpPr>
          <p:nvPr>
            <p:ph type="body" sz="half" idx="1"/>
          </p:nvPr>
        </p:nvSpPr>
        <p:spPr>
          <a:xfrm>
            <a:off x="228600" y="1981200"/>
            <a:ext cx="4724400" cy="4648200"/>
          </a:xfrm>
          <a:ln/>
        </p:spPr>
        <p:txBody>
          <a:bodyPr/>
          <a:lstStyle/>
          <a:p>
            <a:pPr>
              <a:lnSpc>
                <a:spcPct val="80000"/>
              </a:lnSpc>
            </a:pPr>
            <a:r>
              <a:rPr lang="en-US" sz="2800" dirty="0"/>
              <a:t>In 1914, </a:t>
            </a:r>
            <a:r>
              <a:rPr lang="en-US" sz="2800" dirty="0" smtClean="0"/>
              <a:t>American </a:t>
            </a:r>
            <a:r>
              <a:rPr lang="en-US" sz="2800" dirty="0"/>
              <a:t>public was firmly opposed to </a:t>
            </a:r>
            <a:r>
              <a:rPr lang="en-US" sz="2800" dirty="0" smtClean="0"/>
              <a:t>intervention</a:t>
            </a:r>
            <a:endParaRPr lang="en-US" sz="2800" dirty="0"/>
          </a:p>
          <a:p>
            <a:pPr>
              <a:lnSpc>
                <a:spcPct val="80000"/>
              </a:lnSpc>
            </a:pPr>
            <a:r>
              <a:rPr lang="en-US" sz="2800" dirty="0" smtClean="0"/>
              <a:t>1915</a:t>
            </a:r>
            <a:r>
              <a:rPr lang="en-US" sz="2800" dirty="0"/>
              <a:t>, </a:t>
            </a:r>
            <a:r>
              <a:rPr lang="en-US" sz="2800" dirty="0" smtClean="0"/>
              <a:t>Germans </a:t>
            </a:r>
            <a:r>
              <a:rPr lang="en-US" sz="2800" dirty="0"/>
              <a:t>sunk the British passenger liner </a:t>
            </a:r>
            <a:r>
              <a:rPr lang="en-US" sz="2800" i="1" dirty="0">
                <a:solidFill>
                  <a:srgbClr val="FF0000"/>
                </a:solidFill>
              </a:rPr>
              <a:t>Lusitania</a:t>
            </a:r>
            <a:r>
              <a:rPr lang="en-US" sz="2800" dirty="0"/>
              <a:t>, killing 1,198, including 128 US citizens </a:t>
            </a:r>
          </a:p>
          <a:p>
            <a:pPr>
              <a:lnSpc>
                <a:spcPct val="80000"/>
              </a:lnSpc>
            </a:pPr>
            <a:r>
              <a:rPr lang="en-US" sz="2800" dirty="0" smtClean="0"/>
              <a:t>1916</a:t>
            </a:r>
            <a:r>
              <a:rPr lang="en-US" sz="2800" dirty="0"/>
              <a:t>, </a:t>
            </a:r>
            <a:r>
              <a:rPr lang="en-US" sz="2800" dirty="0" smtClean="0"/>
              <a:t>Wilson reelected with </a:t>
            </a:r>
            <a:r>
              <a:rPr lang="en-US" sz="2800" dirty="0"/>
              <a:t>the slogan, “He Kept Us Out of War”</a:t>
            </a:r>
          </a:p>
        </p:txBody>
      </p:sp>
      <p:pic>
        <p:nvPicPr>
          <p:cNvPr id="130053" name="Picture 5" descr="lusitan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2076450"/>
            <a:ext cx="3263900" cy="23431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5" name="Rectangle 7"/>
          <p:cNvSpPr>
            <a:spLocks noChangeArrowheads="1"/>
          </p:cNvSpPr>
          <p:nvPr/>
        </p:nvSpPr>
        <p:spPr bwMode="auto">
          <a:xfrm>
            <a:off x="5105400" y="4724400"/>
            <a:ext cx="388620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smtClean="0"/>
              <a:t>Feb </a:t>
            </a:r>
            <a:r>
              <a:rPr lang="en-US" sz="2800" dirty="0"/>
              <a:t>14 </a:t>
            </a:r>
            <a:r>
              <a:rPr lang="en-US" sz="2800" dirty="0" smtClean="0"/>
              <a:t>- </a:t>
            </a:r>
            <a:r>
              <a:rPr lang="en-US" sz="2800" dirty="0"/>
              <a:t>Sept 18, 1915</a:t>
            </a:r>
            <a:r>
              <a:rPr lang="en-US" sz="2800" dirty="0" smtClean="0"/>
              <a:t>, </a:t>
            </a:r>
            <a:r>
              <a:rPr lang="en-US" sz="2800" dirty="0"/>
              <a:t>Germans practiced </a:t>
            </a:r>
            <a:r>
              <a:rPr lang="en-US" sz="2800" dirty="0" smtClean="0">
                <a:solidFill>
                  <a:srgbClr val="FF0000"/>
                </a:solidFill>
              </a:rPr>
              <a:t>unrestricted </a:t>
            </a:r>
            <a:r>
              <a:rPr lang="en-US" sz="2800" dirty="0">
                <a:solidFill>
                  <a:srgbClr val="FF0000"/>
                </a:solidFill>
              </a:rPr>
              <a:t>submarine </a:t>
            </a:r>
            <a:r>
              <a:rPr lang="en-US" sz="2800" dirty="0" smtClean="0">
                <a:solidFill>
                  <a:srgbClr val="FF0000"/>
                </a:solidFill>
              </a:rPr>
              <a:t>warfare</a:t>
            </a:r>
            <a:endParaRPr lang="en-US" sz="2800" dirty="0"/>
          </a:p>
        </p:txBody>
      </p:sp>
    </p:spTree>
    <p:extLst>
      <p:ext uri="{BB962C8B-B14F-4D97-AF65-F5344CB8AC3E}">
        <p14:creationId xmlns:p14="http://schemas.microsoft.com/office/powerpoint/2010/main" val="3315579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143000"/>
          </a:xfrm>
        </p:spPr>
        <p:txBody>
          <a:bodyPr>
            <a:normAutofit fontScale="90000"/>
          </a:bodyPr>
          <a:lstStyle/>
          <a:p>
            <a:r>
              <a:rPr lang="en-US" dirty="0"/>
              <a:t>Breaking the Stalemate: American Entry</a:t>
            </a:r>
          </a:p>
        </p:txBody>
      </p:sp>
      <p:sp>
        <p:nvSpPr>
          <p:cNvPr id="67587" name="Rectangle 3"/>
          <p:cNvSpPr>
            <a:spLocks noGrp="1" noChangeArrowheads="1"/>
          </p:cNvSpPr>
          <p:nvPr>
            <p:ph type="body" sz="half" idx="1"/>
          </p:nvPr>
        </p:nvSpPr>
        <p:spPr>
          <a:xfrm>
            <a:off x="228600" y="1752600"/>
            <a:ext cx="4114800" cy="4953000"/>
          </a:xfrm>
          <a:ln/>
        </p:spPr>
        <p:txBody>
          <a:bodyPr/>
          <a:lstStyle/>
          <a:p>
            <a:r>
              <a:rPr lang="en-US" sz="2400" dirty="0" smtClean="0"/>
              <a:t>4/6/17 US </a:t>
            </a:r>
            <a:r>
              <a:rPr lang="en-US" sz="2400" dirty="0"/>
              <a:t>declared war </a:t>
            </a:r>
            <a:endParaRPr lang="en-US" sz="2400" dirty="0" smtClean="0"/>
          </a:p>
          <a:p>
            <a:pPr>
              <a:lnSpc>
                <a:spcPct val="80000"/>
              </a:lnSpc>
            </a:pPr>
            <a:r>
              <a:rPr lang="en-US" sz="2400" dirty="0" smtClean="0"/>
              <a:t>British </a:t>
            </a:r>
            <a:r>
              <a:rPr lang="en-US" sz="2400" dirty="0"/>
              <a:t>and French wanted the Americans attached to armies of other nations (Amalgamation)</a:t>
            </a:r>
          </a:p>
          <a:p>
            <a:pPr>
              <a:lnSpc>
                <a:spcPct val="80000"/>
              </a:lnSpc>
            </a:pPr>
            <a:r>
              <a:rPr lang="en-US" sz="2400" dirty="0" smtClean="0"/>
              <a:t>John J. Pershing, </a:t>
            </a:r>
            <a:r>
              <a:rPr lang="en-US" sz="2400" dirty="0"/>
              <a:t>commander of the American Expeditionary </a:t>
            </a:r>
            <a:r>
              <a:rPr lang="en-US" sz="2400" dirty="0" smtClean="0"/>
              <a:t>Force, resisted</a:t>
            </a:r>
            <a:endParaRPr lang="en-US" sz="2400" dirty="0"/>
          </a:p>
        </p:txBody>
      </p:sp>
      <p:pic>
        <p:nvPicPr>
          <p:cNvPr id="67590" name="Picture 6" descr="n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828800"/>
            <a:ext cx="3635375" cy="4611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5739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143000"/>
          </a:xfrm>
        </p:spPr>
        <p:txBody>
          <a:bodyPr/>
          <a:lstStyle/>
          <a:p>
            <a:r>
              <a:rPr lang="en-US"/>
              <a:t>Surrender</a:t>
            </a:r>
          </a:p>
        </p:txBody>
      </p:sp>
      <p:sp>
        <p:nvSpPr>
          <p:cNvPr id="82947" name="Rectangle 3"/>
          <p:cNvSpPr>
            <a:spLocks noGrp="1" noChangeArrowheads="1"/>
          </p:cNvSpPr>
          <p:nvPr>
            <p:ph type="body" idx="1"/>
          </p:nvPr>
        </p:nvSpPr>
        <p:spPr>
          <a:xfrm>
            <a:off x="685800" y="1600200"/>
            <a:ext cx="7772400" cy="5105400"/>
          </a:xfrm>
        </p:spPr>
        <p:txBody>
          <a:bodyPr>
            <a:noAutofit/>
          </a:bodyPr>
          <a:lstStyle/>
          <a:p>
            <a:pPr marL="342900" lvl="1" indent="-342900">
              <a:lnSpc>
                <a:spcPct val="90000"/>
              </a:lnSpc>
              <a:buFont typeface="Arial" pitchFamily="34" charset="0"/>
              <a:buChar char="•"/>
            </a:pPr>
            <a:r>
              <a:rPr lang="en-US" sz="3200" dirty="0" smtClean="0"/>
              <a:t>Eventually </a:t>
            </a:r>
            <a:r>
              <a:rPr lang="en-US" sz="3200" dirty="0"/>
              <a:t>“Americans and </a:t>
            </a:r>
            <a:r>
              <a:rPr lang="en-US" sz="3200" dirty="0" smtClean="0"/>
              <a:t>tanks” overwhelmed </a:t>
            </a:r>
            <a:r>
              <a:rPr lang="en-US" sz="3200" dirty="0"/>
              <a:t>the Germans with men and equipment </a:t>
            </a:r>
          </a:p>
          <a:p>
            <a:pPr>
              <a:lnSpc>
                <a:spcPct val="90000"/>
              </a:lnSpc>
            </a:pPr>
            <a:r>
              <a:rPr lang="en-US" dirty="0" smtClean="0"/>
              <a:t>9/30   Bulgaria </a:t>
            </a:r>
            <a:r>
              <a:rPr lang="en-US" dirty="0"/>
              <a:t>surrendered </a:t>
            </a:r>
            <a:endParaRPr lang="en-US" dirty="0" smtClean="0"/>
          </a:p>
          <a:p>
            <a:pPr>
              <a:lnSpc>
                <a:spcPct val="90000"/>
              </a:lnSpc>
            </a:pPr>
            <a:r>
              <a:rPr lang="en-US" dirty="0" smtClean="0"/>
              <a:t>10/30 </a:t>
            </a:r>
            <a:r>
              <a:rPr lang="en-US" dirty="0"/>
              <a:t>Ottomans </a:t>
            </a:r>
            <a:endParaRPr lang="en-US" dirty="0" smtClean="0"/>
          </a:p>
          <a:p>
            <a:pPr>
              <a:lnSpc>
                <a:spcPct val="90000"/>
              </a:lnSpc>
            </a:pPr>
            <a:r>
              <a:rPr lang="en-US" dirty="0" smtClean="0"/>
              <a:t>11/4   Austria-Hungary </a:t>
            </a:r>
          </a:p>
          <a:p>
            <a:pPr>
              <a:lnSpc>
                <a:spcPct val="90000"/>
              </a:lnSpc>
            </a:pPr>
            <a:r>
              <a:rPr lang="en-US" dirty="0" smtClean="0"/>
              <a:t>11/11 Germany </a:t>
            </a:r>
          </a:p>
          <a:p>
            <a:pPr lvl="1">
              <a:lnSpc>
                <a:spcPct val="90000"/>
              </a:lnSpc>
            </a:pPr>
            <a:r>
              <a:rPr lang="en-US" sz="3200" dirty="0" smtClean="0"/>
              <a:t>“</a:t>
            </a:r>
            <a:r>
              <a:rPr lang="en-US" sz="3200" dirty="0"/>
              <a:t>Armistice Day” (</a:t>
            </a:r>
            <a:r>
              <a:rPr lang="en-US" sz="3200" dirty="0" smtClean="0"/>
              <a:t>replaced </a:t>
            </a:r>
            <a:r>
              <a:rPr lang="en-US" sz="3200" dirty="0"/>
              <a:t>by “Veterans’ Day” by Act of Congress on May 24, </a:t>
            </a:r>
            <a:r>
              <a:rPr lang="en-US" sz="3200" dirty="0" smtClean="0"/>
              <a:t>1954)</a:t>
            </a:r>
            <a:endParaRPr lang="en-US" sz="3200" dirty="0"/>
          </a:p>
          <a:p>
            <a:pPr>
              <a:lnSpc>
                <a:spcPct val="90000"/>
              </a:lnSpc>
            </a:pPr>
            <a:endParaRPr lang="en-US" dirty="0"/>
          </a:p>
        </p:txBody>
      </p:sp>
    </p:spTree>
    <p:extLst>
      <p:ext uri="{BB962C8B-B14F-4D97-AF65-F5344CB8AC3E}">
        <p14:creationId xmlns:p14="http://schemas.microsoft.com/office/powerpoint/2010/main" val="890539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smtClean="0"/>
              <a:t>Casualties </a:t>
            </a:r>
          </a:p>
          <a:p>
            <a:pPr marL="0" indent="0" algn="ctr">
              <a:buNone/>
            </a:pPr>
            <a:r>
              <a:rPr lang="en-US" sz="9600" dirty="0" smtClean="0"/>
              <a:t>of War</a:t>
            </a:r>
            <a:endParaRPr lang="en-US" sz="9600" dirty="0"/>
          </a:p>
        </p:txBody>
      </p:sp>
    </p:spTree>
    <p:extLst>
      <p:ext uri="{BB962C8B-B14F-4D97-AF65-F5344CB8AC3E}">
        <p14:creationId xmlns:p14="http://schemas.microsoft.com/office/powerpoint/2010/main" val="2294180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Casualties of War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6091" y="1600200"/>
            <a:ext cx="70718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494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0838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0"/>
            <a:ext cx="6858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05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26571" y="1600200"/>
            <a:ext cx="869064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044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5930"/>
            <a:ext cx="5658843" cy="49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40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7" t="-4196" r="337" b="4196"/>
          <a:stretch/>
        </p:blipFill>
        <p:spPr bwMode="auto">
          <a:xfrm>
            <a:off x="533400" y="762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07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870" b="5227"/>
          <a:stretch/>
        </p:blipFill>
        <p:spPr bwMode="auto">
          <a:xfrm>
            <a:off x="457200" y="1468582"/>
            <a:ext cx="8229600" cy="447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55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ctr">
              <a:buNone/>
            </a:pPr>
            <a:r>
              <a:rPr lang="en-US" sz="9600" dirty="0" smtClean="0"/>
              <a:t>Legacy </a:t>
            </a:r>
          </a:p>
          <a:p>
            <a:pPr marL="0" indent="0" algn="ctr">
              <a:buNone/>
            </a:pPr>
            <a:r>
              <a:rPr lang="en-US" sz="9600" dirty="0" smtClean="0"/>
              <a:t>of </a:t>
            </a:r>
          </a:p>
          <a:p>
            <a:pPr marL="0" indent="0" algn="ctr">
              <a:buNone/>
            </a:pPr>
            <a:r>
              <a:rPr lang="en-US" sz="9600" dirty="0" smtClean="0"/>
              <a:t>WWI</a:t>
            </a:r>
            <a:endParaRPr lang="en-US" sz="9600" dirty="0"/>
          </a:p>
        </p:txBody>
      </p:sp>
    </p:spTree>
    <p:extLst>
      <p:ext uri="{BB962C8B-B14F-4D97-AF65-F5344CB8AC3E}">
        <p14:creationId xmlns:p14="http://schemas.microsoft.com/office/powerpoint/2010/main" val="4144243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Human Life</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Walking Wounded</a:t>
            </a:r>
          </a:p>
          <a:p>
            <a:pPr lvl="1"/>
            <a:r>
              <a:rPr lang="en-US" dirty="0"/>
              <a:t>Limbless </a:t>
            </a:r>
            <a:endParaRPr lang="en-US" dirty="0" smtClean="0"/>
          </a:p>
          <a:p>
            <a:pPr lvl="1"/>
            <a:r>
              <a:rPr lang="en-US" dirty="0" smtClean="0"/>
              <a:t>Blind </a:t>
            </a:r>
          </a:p>
          <a:p>
            <a:pPr lvl="1"/>
            <a:r>
              <a:rPr lang="en-US" dirty="0" smtClean="0">
                <a:solidFill>
                  <a:srgbClr val="FF0000"/>
                </a:solidFill>
              </a:rPr>
              <a:t>Shell Shocked</a:t>
            </a:r>
            <a:endParaRPr lang="en-US" dirty="0"/>
          </a:p>
          <a:p>
            <a:pPr lvl="1"/>
            <a:r>
              <a:rPr lang="en-US" dirty="0"/>
              <a:t>Families in Ruin</a:t>
            </a:r>
          </a:p>
          <a:p>
            <a:r>
              <a:rPr lang="en-US" dirty="0" smtClean="0">
                <a:solidFill>
                  <a:srgbClr val="FF0000"/>
                </a:solidFill>
              </a:rPr>
              <a:t>Armenian Genocide</a:t>
            </a:r>
            <a:r>
              <a:rPr lang="en-US" dirty="0" smtClean="0"/>
              <a:t>: 1 million Armenians suffered in concentration camps and were left to die in the desert</a:t>
            </a:r>
          </a:p>
          <a:p>
            <a:endParaRPr lang="en-US" dirty="0"/>
          </a:p>
        </p:txBody>
      </p:sp>
    </p:spTree>
    <p:extLst>
      <p:ext uri="{BB962C8B-B14F-4D97-AF65-F5344CB8AC3E}">
        <p14:creationId xmlns:p14="http://schemas.microsoft.com/office/powerpoint/2010/main" val="236533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Cost </a:t>
            </a:r>
          </a:p>
        </p:txBody>
      </p:sp>
      <p:sp>
        <p:nvSpPr>
          <p:cNvPr id="3" name="Content Placeholder 2"/>
          <p:cNvSpPr>
            <a:spLocks noGrp="1"/>
          </p:cNvSpPr>
          <p:nvPr>
            <p:ph sz="half" idx="1"/>
          </p:nvPr>
        </p:nvSpPr>
        <p:spPr>
          <a:xfrm>
            <a:off x="76200" y="1524000"/>
            <a:ext cx="3505200" cy="4525963"/>
          </a:xfrm>
        </p:spPr>
        <p:txBody>
          <a:bodyPr>
            <a:normAutofit/>
          </a:bodyPr>
          <a:lstStyle/>
          <a:p>
            <a:r>
              <a:rPr lang="en-US" dirty="0"/>
              <a:t>Immeasurable </a:t>
            </a:r>
            <a:endParaRPr lang="en-US" dirty="0" smtClean="0"/>
          </a:p>
          <a:p>
            <a:r>
              <a:rPr lang="en-US" dirty="0" smtClean="0"/>
              <a:t>Hunger</a:t>
            </a:r>
          </a:p>
          <a:p>
            <a:r>
              <a:rPr lang="en-US" dirty="0" smtClean="0"/>
              <a:t>Unemployment</a:t>
            </a:r>
            <a:endParaRPr lang="en-US" dirty="0"/>
          </a:p>
          <a:p>
            <a:r>
              <a:rPr lang="en-US" dirty="0"/>
              <a:t>America enters the “Roaring Twenties</a:t>
            </a:r>
            <a:r>
              <a:rPr lang="en-US" dirty="0" smtClean="0"/>
              <a:t>”</a:t>
            </a:r>
          </a:p>
          <a:p>
            <a:r>
              <a:rPr lang="en-US" dirty="0" smtClean="0"/>
              <a:t>Germany experiments in Weimar</a:t>
            </a:r>
          </a:p>
          <a:p>
            <a:r>
              <a:rPr lang="en-US" dirty="0" smtClean="0"/>
              <a:t>Europe disillusioned</a:t>
            </a:r>
          </a:p>
          <a:p>
            <a:pPr marL="0" indent="0">
              <a:buNone/>
            </a:pPr>
            <a:endParaRPr lang="en-US" dirty="0"/>
          </a:p>
        </p:txBody>
      </p:sp>
      <p:sp>
        <p:nvSpPr>
          <p:cNvPr id="8" name="Content Placeholder 7"/>
          <p:cNvSpPr>
            <a:spLocks noGrp="1"/>
          </p:cNvSpPr>
          <p:nvPr>
            <p:ph sz="half" idx="2"/>
          </p:nvPr>
        </p:nvSpPr>
        <p:spPr/>
        <p:txBody>
          <a:bodyPr>
            <a:normAutofit/>
          </a:bodyPr>
          <a:lstStyle/>
          <a:p>
            <a:endParaRPr lang="en-US" dirty="0"/>
          </a:p>
        </p:txBody>
      </p:sp>
      <p:pic>
        <p:nvPicPr>
          <p:cNvPr id="921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9137" y="949325"/>
            <a:ext cx="5884863" cy="65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031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69925"/>
            <a:ext cx="8637588" cy="762000"/>
          </a:xfrm>
        </p:spPr>
        <p:txBody>
          <a:bodyPr/>
          <a:lstStyle/>
          <a:p>
            <a:pPr algn="ctr"/>
            <a:r>
              <a:rPr lang="en-US"/>
              <a:t>Effects of World War I</a:t>
            </a:r>
          </a:p>
        </p:txBody>
      </p:sp>
      <p:sp>
        <p:nvSpPr>
          <p:cNvPr id="36867" name="Rectangle 3"/>
          <p:cNvSpPr>
            <a:spLocks noGrp="1" noChangeArrowheads="1"/>
          </p:cNvSpPr>
          <p:nvPr>
            <p:ph type="body" idx="1"/>
          </p:nvPr>
        </p:nvSpPr>
        <p:spPr>
          <a:xfrm>
            <a:off x="0" y="1752600"/>
            <a:ext cx="9144000" cy="5105400"/>
          </a:xfrm>
        </p:spPr>
        <p:txBody>
          <a:bodyPr/>
          <a:lstStyle/>
          <a:p>
            <a:r>
              <a:rPr lang="en-US" dirty="0"/>
              <a:t>Before </a:t>
            </a:r>
            <a:r>
              <a:rPr lang="en-US" dirty="0" smtClean="0"/>
              <a:t>WWI, feeling </a:t>
            </a:r>
            <a:r>
              <a:rPr lang="en-US" dirty="0"/>
              <a:t>of optimism and progress of </a:t>
            </a:r>
            <a:r>
              <a:rPr lang="en-US" dirty="0" smtClean="0"/>
              <a:t>human kind</a:t>
            </a:r>
            <a:endParaRPr lang="en-US" dirty="0"/>
          </a:p>
          <a:p>
            <a:r>
              <a:rPr lang="en-US" dirty="0"/>
              <a:t>After </a:t>
            </a:r>
            <a:r>
              <a:rPr lang="en-US" dirty="0" smtClean="0"/>
              <a:t>WWI, pessimism and disillusionment</a:t>
            </a:r>
          </a:p>
          <a:p>
            <a:r>
              <a:rPr lang="en-US" dirty="0" smtClean="0"/>
              <a:t>New NWO, new worldview</a:t>
            </a:r>
            <a:endParaRPr lang="en-US" dirty="0"/>
          </a:p>
          <a:p>
            <a:pPr lvl="1"/>
            <a:r>
              <a:rPr lang="en-US" dirty="0" smtClean="0"/>
              <a:t>Surrealism</a:t>
            </a:r>
            <a:endParaRPr lang="en-US" dirty="0"/>
          </a:p>
          <a:p>
            <a:pPr lvl="1"/>
            <a:r>
              <a:rPr lang="en-US" dirty="0" smtClean="0"/>
              <a:t>Lost Generation</a:t>
            </a:r>
          </a:p>
          <a:p>
            <a:pPr lvl="1"/>
            <a:r>
              <a:rPr lang="en-US" dirty="0" smtClean="0"/>
              <a:t>Psychoanalysis</a:t>
            </a:r>
          </a:p>
          <a:p>
            <a:pPr lvl="1"/>
            <a:r>
              <a:rPr lang="en-US" dirty="0" smtClean="0"/>
              <a:t>Existentialism</a:t>
            </a:r>
            <a:endParaRPr lang="en-US" dirty="0"/>
          </a:p>
          <a:p>
            <a:pPr lvl="1">
              <a:buFont typeface="Wingdings" pitchFamily="2" charset="2"/>
              <a:buNone/>
            </a:pPr>
            <a:r>
              <a:rPr lang="en-US" dirty="0"/>
              <a:t> </a:t>
            </a:r>
          </a:p>
        </p:txBody>
      </p:sp>
    </p:spTree>
    <p:extLst>
      <p:ext uri="{BB962C8B-B14F-4D97-AF65-F5344CB8AC3E}">
        <p14:creationId xmlns:p14="http://schemas.microsoft.com/office/powerpoint/2010/main" val="757163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and Old</a:t>
            </a:r>
            <a:endParaRPr lang="en-US" dirty="0"/>
          </a:p>
        </p:txBody>
      </p:sp>
      <p:sp>
        <p:nvSpPr>
          <p:cNvPr id="5" name="Text Placeholder 4"/>
          <p:cNvSpPr>
            <a:spLocks noGrp="1"/>
          </p:cNvSpPr>
          <p:nvPr>
            <p:ph type="body" idx="1"/>
          </p:nvPr>
        </p:nvSpPr>
        <p:spPr/>
        <p:txBody>
          <a:bodyPr/>
          <a:lstStyle/>
          <a:p>
            <a:r>
              <a:rPr lang="en-US" dirty="0" smtClean="0"/>
              <a:t>In with the New</a:t>
            </a:r>
            <a:endParaRPr lang="en-US" dirty="0"/>
          </a:p>
        </p:txBody>
      </p:sp>
      <p:sp>
        <p:nvSpPr>
          <p:cNvPr id="6" name="Content Placeholder 5"/>
          <p:cNvSpPr>
            <a:spLocks noGrp="1"/>
          </p:cNvSpPr>
          <p:nvPr>
            <p:ph sz="half" idx="2"/>
          </p:nvPr>
        </p:nvSpPr>
        <p:spPr/>
        <p:txBody>
          <a:bodyPr>
            <a:normAutofit/>
          </a:bodyPr>
          <a:lstStyle/>
          <a:p>
            <a:r>
              <a:rPr lang="en-US" dirty="0"/>
              <a:t>Baltic: Estonia, Lithuania, Latvia, </a:t>
            </a:r>
          </a:p>
          <a:p>
            <a:r>
              <a:rPr lang="en-US" dirty="0"/>
              <a:t>Eastern Europe: Poland, Czechoslovakia, Yugoslavia, Austria, Hungary</a:t>
            </a:r>
          </a:p>
          <a:p>
            <a:r>
              <a:rPr lang="en-US" dirty="0" smtClean="0"/>
              <a:t>Middle </a:t>
            </a:r>
            <a:r>
              <a:rPr lang="en-US" dirty="0"/>
              <a:t>East</a:t>
            </a:r>
          </a:p>
          <a:p>
            <a:pPr lvl="1"/>
            <a:r>
              <a:rPr lang="en-US" sz="2400" dirty="0"/>
              <a:t>Britain: Palestine, Iraq &amp; Jordan</a:t>
            </a:r>
          </a:p>
          <a:p>
            <a:pPr lvl="1"/>
            <a:r>
              <a:rPr lang="en-US" sz="2400" dirty="0"/>
              <a:t>France: Lebanon &amp; Syria</a:t>
            </a:r>
          </a:p>
          <a:p>
            <a:endParaRPr lang="en-US" dirty="0"/>
          </a:p>
        </p:txBody>
      </p:sp>
      <p:sp>
        <p:nvSpPr>
          <p:cNvPr id="7" name="Text Placeholder 6"/>
          <p:cNvSpPr>
            <a:spLocks noGrp="1"/>
          </p:cNvSpPr>
          <p:nvPr>
            <p:ph type="body" sz="quarter" idx="3"/>
          </p:nvPr>
        </p:nvSpPr>
        <p:spPr/>
        <p:txBody>
          <a:bodyPr/>
          <a:lstStyle/>
          <a:p>
            <a:r>
              <a:rPr lang="en-US" dirty="0" smtClean="0"/>
              <a:t>Out with the Old</a:t>
            </a:r>
            <a:endParaRPr lang="en-US" dirty="0"/>
          </a:p>
        </p:txBody>
      </p:sp>
      <p:sp>
        <p:nvSpPr>
          <p:cNvPr id="8" name="Content Placeholder 7"/>
          <p:cNvSpPr>
            <a:spLocks noGrp="1"/>
          </p:cNvSpPr>
          <p:nvPr>
            <p:ph sz="quarter" idx="4"/>
          </p:nvPr>
        </p:nvSpPr>
        <p:spPr/>
        <p:txBody>
          <a:bodyPr>
            <a:normAutofit fontScale="92500" lnSpcReduction="10000"/>
          </a:bodyPr>
          <a:lstStyle/>
          <a:p>
            <a:pPr lvl="1"/>
            <a:r>
              <a:rPr lang="en-US" sz="2400" dirty="0"/>
              <a:t>Ottoman Empire </a:t>
            </a:r>
            <a:endParaRPr lang="en-US" sz="2400" dirty="0" smtClean="0"/>
          </a:p>
          <a:p>
            <a:pPr lvl="1"/>
            <a:r>
              <a:rPr lang="en-US" sz="2400" dirty="0" smtClean="0"/>
              <a:t>German Empire</a:t>
            </a:r>
          </a:p>
          <a:p>
            <a:pPr lvl="2"/>
            <a:r>
              <a:rPr lang="en-US" sz="2200" dirty="0" smtClean="0"/>
              <a:t>Northern Schleswig to Denmark</a:t>
            </a:r>
          </a:p>
          <a:p>
            <a:pPr lvl="2"/>
            <a:r>
              <a:rPr lang="en-US" sz="2400" dirty="0" smtClean="0"/>
              <a:t>W. Prussia</a:t>
            </a:r>
            <a:r>
              <a:rPr lang="en-US" sz="2400" dirty="0"/>
              <a:t>, Posen and Upper Silesia </a:t>
            </a:r>
            <a:r>
              <a:rPr lang="en-US" sz="2400" dirty="0" smtClean="0"/>
              <a:t>given </a:t>
            </a:r>
            <a:r>
              <a:rPr lang="en-US" sz="2400" dirty="0"/>
              <a:t>to Poland </a:t>
            </a:r>
            <a:endParaRPr lang="en-US" sz="2400" dirty="0" smtClean="0"/>
          </a:p>
          <a:p>
            <a:pPr lvl="1"/>
            <a:r>
              <a:rPr lang="en-US" sz="2400" dirty="0" smtClean="0"/>
              <a:t>Russian Empire (Baltic)</a:t>
            </a:r>
            <a:endParaRPr lang="en-US" sz="2400" dirty="0"/>
          </a:p>
          <a:p>
            <a:pPr lvl="1"/>
            <a:r>
              <a:rPr lang="en-US" sz="2400" dirty="0" smtClean="0"/>
              <a:t>Austro-Hungarian Empire</a:t>
            </a:r>
          </a:p>
          <a:p>
            <a:pPr lvl="1"/>
            <a:endParaRPr lang="en-US" sz="2400" dirty="0"/>
          </a:p>
          <a:p>
            <a:pPr marL="457200" lvl="1" indent="0">
              <a:buNone/>
            </a:pPr>
            <a:r>
              <a:rPr lang="en-US" sz="2400" dirty="0" smtClean="0"/>
              <a:t>…Colonies</a:t>
            </a:r>
            <a:endParaRPr lang="en-US" sz="2400" dirty="0"/>
          </a:p>
        </p:txBody>
      </p:sp>
    </p:spTree>
    <p:extLst>
      <p:ext uri="{BB962C8B-B14F-4D97-AF65-F5344CB8AC3E}">
        <p14:creationId xmlns:p14="http://schemas.microsoft.com/office/powerpoint/2010/main" val="1350891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1" name="Rectangle 11"/>
          <p:cNvSpPr>
            <a:spLocks noGrp="1" noChangeArrowheads="1"/>
          </p:cNvSpPr>
          <p:nvPr>
            <p:ph type="title"/>
          </p:nvPr>
        </p:nvSpPr>
        <p:spPr>
          <a:xfrm>
            <a:off x="381000" y="381000"/>
            <a:ext cx="8458200" cy="1143000"/>
          </a:xfrm>
        </p:spPr>
        <p:txBody>
          <a:bodyPr/>
          <a:lstStyle/>
          <a:p>
            <a:r>
              <a:rPr lang="en-US" sz="4000"/>
              <a:t>Europe Before and After World War I</a:t>
            </a:r>
          </a:p>
        </p:txBody>
      </p:sp>
      <p:pic>
        <p:nvPicPr>
          <p:cNvPr id="174086" name="Picture 6" descr="Map of Europe 1914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238375"/>
            <a:ext cx="4295775" cy="40576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090" name="Picture 10" descr="Map of Europe 19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41550"/>
            <a:ext cx="4295775" cy="40513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96576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p:txBody>
          <a:bodyPr/>
          <a:lstStyle/>
          <a:p>
            <a:pPr marL="0" indent="0">
              <a:buNone/>
            </a:pPr>
            <a:r>
              <a:rPr lang="en-US" i="1" dirty="0" smtClean="0"/>
              <a:t>The </a:t>
            </a:r>
            <a:r>
              <a:rPr lang="en-US" i="1" dirty="0"/>
              <a:t>First World War killed fewer victims than the Second World War, destroyed fewer buildings, and uprooted millions instead of tens of millions - but in many ways it left even deeper scars both on the mind and on the map of Europe. The old world never recovered from the shock. </a:t>
            </a:r>
            <a:endParaRPr lang="en-US" dirty="0"/>
          </a:p>
          <a:p>
            <a:pPr marL="0" indent="0">
              <a:buNone/>
            </a:pPr>
            <a:r>
              <a:rPr lang="en-US" dirty="0" smtClean="0"/>
              <a:t>-Edmond </a:t>
            </a:r>
            <a:r>
              <a:rPr lang="en-US" dirty="0"/>
              <a:t>Taylor, in "The Fossil Monarchies" </a:t>
            </a:r>
          </a:p>
          <a:p>
            <a:pPr marL="0" indent="0">
              <a:buNone/>
            </a:pPr>
            <a:endParaRPr lang="en-US" dirty="0"/>
          </a:p>
          <a:p>
            <a:endParaRPr lang="en-US" dirty="0"/>
          </a:p>
        </p:txBody>
      </p:sp>
    </p:spTree>
    <p:extLst>
      <p:ext uri="{BB962C8B-B14F-4D97-AF65-F5344CB8AC3E}">
        <p14:creationId xmlns:p14="http://schemas.microsoft.com/office/powerpoint/2010/main" val="162283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revolutionaryfrontlines.files.wordpress.com/2010/08/map30i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553200" cy="610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083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0" name="Picture 6" descr="Map depicting French and British possessions in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995988" cy="2503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9992" name="Picture 8" descr="Map of Africa showing some territory which Britain and France g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4191000"/>
            <a:ext cx="6105525" cy="254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993" name="Rectangle 9"/>
          <p:cNvSpPr>
            <a:spLocks noGrp="1" noChangeArrowheads="1"/>
          </p:cNvSpPr>
          <p:nvPr>
            <p:ph type="title"/>
          </p:nvPr>
        </p:nvSpPr>
        <p:spPr>
          <a:xfrm>
            <a:off x="457200" y="152400"/>
            <a:ext cx="8229600" cy="1143000"/>
          </a:xfrm>
        </p:spPr>
        <p:txBody>
          <a:bodyPr/>
          <a:lstStyle/>
          <a:p>
            <a:r>
              <a:rPr lang="en-US" sz="4000"/>
              <a:t>Africa Before and After World War I</a:t>
            </a:r>
          </a:p>
        </p:txBody>
      </p:sp>
    </p:spTree>
    <p:extLst>
      <p:ext uri="{BB962C8B-B14F-4D97-AF65-F5344CB8AC3E}">
        <p14:creationId xmlns:p14="http://schemas.microsoft.com/office/powerpoint/2010/main" val="1566612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Paris Peace Conference</a:t>
            </a:r>
          </a:p>
        </p:txBody>
      </p:sp>
      <p:sp>
        <p:nvSpPr>
          <p:cNvPr id="141315" name="Rectangle 3"/>
          <p:cNvSpPr>
            <a:spLocks noGrp="1" noChangeArrowheads="1"/>
          </p:cNvSpPr>
          <p:nvPr>
            <p:ph type="body" sz="half" idx="1"/>
          </p:nvPr>
        </p:nvSpPr>
        <p:spPr>
          <a:xfrm>
            <a:off x="457200" y="1600200"/>
            <a:ext cx="4033838" cy="4525963"/>
          </a:xfrm>
          <a:ln/>
        </p:spPr>
        <p:txBody>
          <a:bodyPr>
            <a:noAutofit/>
          </a:bodyPr>
          <a:lstStyle/>
          <a:p>
            <a:pPr>
              <a:lnSpc>
                <a:spcPct val="80000"/>
              </a:lnSpc>
            </a:pPr>
            <a:r>
              <a:rPr lang="en-US" dirty="0" smtClean="0"/>
              <a:t>Big 4 met </a:t>
            </a:r>
            <a:r>
              <a:rPr lang="en-US" dirty="0"/>
              <a:t>in Paris in 1919 to determine the postwar settlement</a:t>
            </a:r>
          </a:p>
          <a:p>
            <a:pPr>
              <a:lnSpc>
                <a:spcPct val="80000"/>
              </a:lnSpc>
            </a:pPr>
            <a:r>
              <a:rPr lang="en-US" dirty="0" smtClean="0"/>
              <a:t>Central </a:t>
            </a:r>
            <a:r>
              <a:rPr lang="en-US" dirty="0"/>
              <a:t>Powers </a:t>
            </a:r>
            <a:r>
              <a:rPr lang="en-US" dirty="0" smtClean="0"/>
              <a:t>not </a:t>
            </a:r>
            <a:r>
              <a:rPr lang="en-US" dirty="0"/>
              <a:t>invited </a:t>
            </a:r>
            <a:endParaRPr lang="en-US" dirty="0" smtClean="0"/>
          </a:p>
          <a:p>
            <a:pPr>
              <a:lnSpc>
                <a:spcPct val="80000"/>
              </a:lnSpc>
            </a:pPr>
            <a:r>
              <a:rPr lang="en-US" dirty="0" smtClean="0"/>
              <a:t>Russians not </a:t>
            </a:r>
            <a:r>
              <a:rPr lang="en-US" dirty="0"/>
              <a:t>invited </a:t>
            </a:r>
            <a:endParaRPr lang="en-US" dirty="0" smtClean="0"/>
          </a:p>
          <a:p>
            <a:pPr>
              <a:lnSpc>
                <a:spcPct val="80000"/>
              </a:lnSpc>
            </a:pPr>
            <a:r>
              <a:rPr lang="en-US" dirty="0" smtClean="0"/>
              <a:t>French</a:t>
            </a:r>
            <a:r>
              <a:rPr lang="en-US" dirty="0"/>
              <a:t>, British, and Americans dominated the conference</a:t>
            </a:r>
          </a:p>
        </p:txBody>
      </p:sp>
      <p:sp>
        <p:nvSpPr>
          <p:cNvPr id="141319" name="Rectangle 7"/>
          <p:cNvSpPr>
            <a:spLocks noChangeArrowheads="1"/>
          </p:cNvSpPr>
          <p:nvPr/>
        </p:nvSpPr>
        <p:spPr bwMode="auto">
          <a:xfrm>
            <a:off x="4724400" y="5562600"/>
            <a:ext cx="4114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Georges Clemenceau (France), Lloyd George (Britain), and Woodrow Wilson (US) at Versailles </a:t>
            </a:r>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828800"/>
            <a:ext cx="4038600" cy="33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016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n-US" dirty="0" smtClean="0"/>
              <a:t>Germany: Reparations &amp; Resentment</a:t>
            </a:r>
            <a:r>
              <a:rPr lang="en-US" dirty="0"/>
              <a:t/>
            </a:r>
            <a:br>
              <a:rPr lang="en-US" dirty="0"/>
            </a:br>
            <a:endParaRPr lang="en-US" dirty="0"/>
          </a:p>
        </p:txBody>
      </p:sp>
      <p:sp>
        <p:nvSpPr>
          <p:cNvPr id="8" name="Content Placeholder 7"/>
          <p:cNvSpPr>
            <a:spLocks noGrp="1"/>
          </p:cNvSpPr>
          <p:nvPr>
            <p:ph idx="1"/>
          </p:nvPr>
        </p:nvSpPr>
        <p:spPr>
          <a:xfrm>
            <a:off x="457200" y="838200"/>
            <a:ext cx="8229600" cy="7620000"/>
          </a:xfrm>
        </p:spPr>
        <p:txBody>
          <a:bodyPr>
            <a:noAutofit/>
          </a:bodyPr>
          <a:lstStyle/>
          <a:p>
            <a:r>
              <a:rPr lang="en-US" sz="2200" dirty="0" smtClean="0"/>
              <a:t>France wanted Germany crippled. Wilson tried to negotiate</a:t>
            </a:r>
          </a:p>
          <a:p>
            <a:r>
              <a:rPr lang="en-US" sz="2200" dirty="0" smtClean="0"/>
              <a:t>Admit </a:t>
            </a:r>
            <a:r>
              <a:rPr lang="en-US" sz="2200" dirty="0"/>
              <a:t>guilt in </a:t>
            </a:r>
            <a:r>
              <a:rPr lang="en-US" sz="2200" dirty="0" smtClean="0"/>
              <a:t>starting war</a:t>
            </a:r>
            <a:endParaRPr lang="en-US" sz="2200" dirty="0"/>
          </a:p>
          <a:p>
            <a:r>
              <a:rPr lang="en-US" sz="2200" dirty="0" smtClean="0"/>
              <a:t>$5 </a:t>
            </a:r>
            <a:r>
              <a:rPr lang="en-US" sz="2200" dirty="0"/>
              <a:t>million + “blank check” reparations</a:t>
            </a:r>
          </a:p>
          <a:p>
            <a:r>
              <a:rPr lang="en-US" sz="2200" dirty="0" smtClean="0"/>
              <a:t>Turn </a:t>
            </a:r>
            <a:r>
              <a:rPr lang="en-US" sz="2200" dirty="0"/>
              <a:t>over leaders as war criminals</a:t>
            </a:r>
          </a:p>
          <a:p>
            <a:r>
              <a:rPr lang="en-US" sz="2200" dirty="0"/>
              <a:t>French reclaim Alsace-Lorraine. Lost coal mines</a:t>
            </a:r>
          </a:p>
          <a:p>
            <a:r>
              <a:rPr lang="en-US" sz="2200" dirty="0" smtClean="0"/>
              <a:t>Germany colonies </a:t>
            </a:r>
            <a:r>
              <a:rPr lang="en-US" sz="2200" dirty="0"/>
              <a:t>divided among the victors</a:t>
            </a:r>
          </a:p>
          <a:p>
            <a:r>
              <a:rPr lang="en-US" sz="2200" dirty="0"/>
              <a:t>Germany demilitarized</a:t>
            </a:r>
          </a:p>
          <a:p>
            <a:pPr lvl="1"/>
            <a:r>
              <a:rPr lang="en-US" sz="2200" dirty="0"/>
              <a:t>Conscription abolished</a:t>
            </a:r>
          </a:p>
          <a:p>
            <a:pPr lvl="1"/>
            <a:r>
              <a:rPr lang="en-US" sz="2200" dirty="0"/>
              <a:t>German army was reduced to 100,000 men and was not allowed to use tanks or </a:t>
            </a:r>
            <a:r>
              <a:rPr lang="en-US" sz="2200" dirty="0" smtClean="0"/>
              <a:t>submarines</a:t>
            </a:r>
          </a:p>
          <a:p>
            <a:pPr lvl="1"/>
            <a:r>
              <a:rPr lang="en-US" sz="2200" dirty="0" smtClean="0"/>
              <a:t>No air force</a:t>
            </a:r>
          </a:p>
          <a:p>
            <a:pPr lvl="1"/>
            <a:r>
              <a:rPr lang="en-US" sz="2200" dirty="0" smtClean="0"/>
              <a:t>Only 6 battle ships.</a:t>
            </a:r>
          </a:p>
          <a:p>
            <a:pPr lvl="1"/>
            <a:r>
              <a:rPr lang="en-US" sz="2200" dirty="0" smtClean="0"/>
              <a:t>Blockaded.</a:t>
            </a:r>
            <a:endParaRPr lang="en-US" sz="2200" dirty="0"/>
          </a:p>
          <a:p>
            <a:r>
              <a:rPr lang="en-US" sz="2200" dirty="0" smtClean="0"/>
              <a:t>“</a:t>
            </a:r>
            <a:r>
              <a:rPr lang="en-US" sz="2200" dirty="0"/>
              <a:t>Defeat Imposes Passivity on a people, its shock paralyzes at first</a:t>
            </a:r>
            <a:r>
              <a:rPr lang="en-US" sz="2200" dirty="0" smtClean="0"/>
              <a:t>”</a:t>
            </a:r>
            <a:endParaRPr lang="en-US" sz="2200" dirty="0"/>
          </a:p>
          <a:p>
            <a:endParaRPr lang="en-US" sz="2400" dirty="0"/>
          </a:p>
        </p:txBody>
      </p:sp>
    </p:spTree>
    <p:extLst>
      <p:ext uri="{BB962C8B-B14F-4D97-AF65-F5344CB8AC3E}">
        <p14:creationId xmlns:p14="http://schemas.microsoft.com/office/powerpoint/2010/main" val="3268211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This is the end and the beginning of an age. This is something far greater than the French Revolution or the Reformation and we live in it. </a:t>
            </a:r>
            <a:endParaRPr lang="en-US" dirty="0"/>
          </a:p>
          <a:p>
            <a:pPr marL="0" indent="0">
              <a:buNone/>
            </a:pPr>
            <a:r>
              <a:rPr lang="en-US" dirty="0" smtClean="0"/>
              <a:t>-H.G</a:t>
            </a:r>
            <a:r>
              <a:rPr lang="en-US" dirty="0"/>
              <a:t>. Wells, in '</a:t>
            </a:r>
            <a:r>
              <a:rPr lang="en-US" dirty="0" err="1"/>
              <a:t>Mr</a:t>
            </a:r>
            <a:r>
              <a:rPr lang="en-US" dirty="0"/>
              <a:t> </a:t>
            </a:r>
            <a:r>
              <a:rPr lang="en-US" dirty="0" err="1"/>
              <a:t>Britling</a:t>
            </a:r>
            <a:r>
              <a:rPr lang="en-US" dirty="0"/>
              <a:t> Sees It Through', 1916 </a:t>
            </a:r>
          </a:p>
          <a:p>
            <a:pPr marL="0" indent="0">
              <a:buNone/>
            </a:pPr>
            <a:endParaRPr lang="en-US" dirty="0"/>
          </a:p>
        </p:txBody>
      </p:sp>
    </p:spTree>
    <p:extLst>
      <p:ext uri="{BB962C8B-B14F-4D97-AF65-F5344CB8AC3E}">
        <p14:creationId xmlns:p14="http://schemas.microsoft.com/office/powerpoint/2010/main" val="2456040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"This is not peace. It is an armistice for 20 years."</a:t>
            </a:r>
            <a:r>
              <a:rPr lang="en-US" dirty="0"/>
              <a:t/>
            </a:r>
            <a:br>
              <a:rPr lang="en-US" dirty="0"/>
            </a:br>
            <a:r>
              <a:rPr lang="en-US" dirty="0"/>
              <a:t/>
            </a:r>
            <a:br>
              <a:rPr lang="en-US" dirty="0"/>
            </a:br>
            <a:r>
              <a:rPr lang="en-US" dirty="0"/>
              <a:t>- French Marshall Ferdinand Foch, Supreme Allied Commander during World War I, upon seeing the final draft of the Treaty of Versailles.</a:t>
            </a:r>
          </a:p>
        </p:txBody>
      </p:sp>
    </p:spTree>
    <p:extLst>
      <p:ext uri="{BB962C8B-B14F-4D97-AF65-F5344CB8AC3E}">
        <p14:creationId xmlns:p14="http://schemas.microsoft.com/office/powerpoint/2010/main" val="3345433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buNone/>
            </a:pPr>
            <a:r>
              <a:rPr lang="en-US" i="1" dirty="0"/>
              <a:t>Man is the only animal that deals in that atrocity of atrocities, War.  He is the only one that gathers his brethren about him and goes forth in cold blood and calm pulse to exterminate his kind.  He is the only animal that for sordid wages will march out... and help to slaughter strangers of his own species who have done him no harm and with whom he has no quarrel.... And in the intervals between campaigns he washes the blood off his hands and works for "the universal brotherhood of man" - with his </a:t>
            </a:r>
            <a:r>
              <a:rPr lang="en-US" i="1" dirty="0" smtClean="0"/>
              <a:t>mouth.</a:t>
            </a:r>
            <a:endParaRPr lang="en-US" i="1" dirty="0"/>
          </a:p>
          <a:p>
            <a:pPr marL="0" indent="0">
              <a:buNone/>
            </a:pPr>
            <a:endParaRPr lang="en-US" dirty="0" smtClean="0"/>
          </a:p>
          <a:p>
            <a:pPr marL="0" indent="0">
              <a:buNone/>
            </a:pPr>
            <a:r>
              <a:rPr lang="en-US" dirty="0" smtClean="0"/>
              <a:t>-Mark </a:t>
            </a:r>
            <a:r>
              <a:rPr lang="en-US" dirty="0"/>
              <a:t>Twain</a:t>
            </a:r>
          </a:p>
        </p:txBody>
      </p:sp>
    </p:spTree>
    <p:extLst>
      <p:ext uri="{BB962C8B-B14F-4D97-AF65-F5344CB8AC3E}">
        <p14:creationId xmlns:p14="http://schemas.microsoft.com/office/powerpoint/2010/main" val="3857585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I don't know whether war is an interlude during peace, or peace an interlude during war. </a:t>
            </a:r>
          </a:p>
          <a:p>
            <a:pPr marL="0" indent="0">
              <a:buNone/>
            </a:pPr>
            <a:endParaRPr lang="en-US" dirty="0"/>
          </a:p>
          <a:p>
            <a:pPr marL="0" indent="0">
              <a:buNone/>
            </a:pPr>
            <a:r>
              <a:rPr lang="en-US" dirty="0"/>
              <a:t>-</a:t>
            </a:r>
            <a:r>
              <a:rPr lang="en-US" dirty="0" smtClean="0"/>
              <a:t>Georges </a:t>
            </a:r>
            <a:r>
              <a:rPr lang="en-US" dirty="0"/>
              <a:t>Clemenceau</a:t>
            </a:r>
          </a:p>
        </p:txBody>
      </p:sp>
    </p:spTree>
    <p:extLst>
      <p:ext uri="{BB962C8B-B14F-4D97-AF65-F5344CB8AC3E}">
        <p14:creationId xmlns:p14="http://schemas.microsoft.com/office/powerpoint/2010/main" val="674274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Everyone's a pacifist between wars.  It's like being a vegetarian between meals.  </a:t>
            </a:r>
            <a:endParaRPr lang="en-US" i="1" dirty="0" smtClean="0"/>
          </a:p>
          <a:p>
            <a:pPr marL="0" indent="0">
              <a:buNone/>
            </a:pPr>
            <a:endParaRPr lang="en-US" dirty="0" smtClean="0"/>
          </a:p>
          <a:p>
            <a:pPr marL="0" indent="0">
              <a:buNone/>
            </a:pPr>
            <a:r>
              <a:rPr lang="en-US" dirty="0" smtClean="0"/>
              <a:t>-Colman McCarthy, American journalist</a:t>
            </a:r>
            <a:r>
              <a:rPr lang="en-US" dirty="0"/>
              <a:t> </a:t>
            </a:r>
            <a:r>
              <a:rPr lang="en-US" dirty="0" smtClean="0"/>
              <a:t>and pacifist</a:t>
            </a:r>
            <a:endParaRPr lang="en-US" dirty="0"/>
          </a:p>
        </p:txBody>
      </p:sp>
    </p:spTree>
    <p:extLst>
      <p:ext uri="{BB962C8B-B14F-4D97-AF65-F5344CB8AC3E}">
        <p14:creationId xmlns:p14="http://schemas.microsoft.com/office/powerpoint/2010/main" val="3068812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Wilson’s Fourteen Points</a:t>
            </a:r>
            <a:endParaRPr lang="en-US" dirty="0"/>
          </a:p>
        </p:txBody>
      </p:sp>
      <p:sp>
        <p:nvSpPr>
          <p:cNvPr id="164867" name="Rectangle 3"/>
          <p:cNvSpPr>
            <a:spLocks noGrp="1" noChangeArrowheads="1"/>
          </p:cNvSpPr>
          <p:nvPr>
            <p:ph type="body" idx="1"/>
          </p:nvPr>
        </p:nvSpPr>
        <p:spPr>
          <a:xfrm>
            <a:off x="685800" y="1828800"/>
            <a:ext cx="7848600" cy="4114800"/>
          </a:xfrm>
        </p:spPr>
        <p:txBody>
          <a:bodyPr/>
          <a:lstStyle/>
          <a:p>
            <a:r>
              <a:rPr lang="en-US" sz="2800" dirty="0" smtClean="0"/>
              <a:t>Wilson’s </a:t>
            </a:r>
            <a:r>
              <a:rPr lang="en-US" sz="2800" dirty="0"/>
              <a:t>Fourteen Points as excessively </a:t>
            </a:r>
            <a:r>
              <a:rPr lang="en-US" sz="2800" dirty="0" smtClean="0"/>
              <a:t>idealistic?</a:t>
            </a:r>
            <a:endParaRPr lang="en-US" sz="2800" dirty="0"/>
          </a:p>
          <a:p>
            <a:r>
              <a:rPr lang="en-US" sz="2800" dirty="0" smtClean="0"/>
              <a:t>Conflicted with Allied secret </a:t>
            </a:r>
            <a:r>
              <a:rPr lang="en-US" sz="2800" dirty="0"/>
              <a:t>wartime agreements </a:t>
            </a:r>
            <a:r>
              <a:rPr lang="en-US" sz="2800" dirty="0" smtClean="0"/>
              <a:t>to divide and conquer Central Power territories and colonies</a:t>
            </a:r>
            <a:endParaRPr lang="en-US" sz="2800" dirty="0"/>
          </a:p>
          <a:p>
            <a:r>
              <a:rPr lang="en-US" sz="2800" dirty="0" smtClean="0"/>
              <a:t>The Treaty violated </a:t>
            </a:r>
            <a:r>
              <a:rPr lang="en-US" sz="2800" dirty="0"/>
              <a:t>the spirit of the Fourteen Points</a:t>
            </a:r>
          </a:p>
        </p:txBody>
      </p:sp>
    </p:spTree>
    <p:extLst>
      <p:ext uri="{BB962C8B-B14F-4D97-AF65-F5344CB8AC3E}">
        <p14:creationId xmlns:p14="http://schemas.microsoft.com/office/powerpoint/2010/main" val="3873277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304800"/>
            <a:ext cx="7772400" cy="1143000"/>
          </a:xfrm>
        </p:spPr>
        <p:txBody>
          <a:bodyPr/>
          <a:lstStyle/>
          <a:p>
            <a:r>
              <a:rPr lang="en-US" dirty="0" smtClean="0"/>
              <a:t>Wilson’s Fourteen </a:t>
            </a:r>
            <a:r>
              <a:rPr lang="en-US" dirty="0"/>
              <a:t>Points</a:t>
            </a:r>
          </a:p>
        </p:txBody>
      </p:sp>
      <p:sp>
        <p:nvSpPr>
          <p:cNvPr id="165891" name="Rectangle 3"/>
          <p:cNvSpPr>
            <a:spLocks noGrp="1" noChangeArrowheads="1"/>
          </p:cNvSpPr>
          <p:nvPr>
            <p:ph type="body" idx="1"/>
          </p:nvPr>
        </p:nvSpPr>
        <p:spPr>
          <a:xfrm>
            <a:off x="381000" y="1676400"/>
            <a:ext cx="8382000" cy="4648200"/>
          </a:xfrm>
        </p:spPr>
        <p:txBody>
          <a:bodyPr>
            <a:normAutofit lnSpcReduction="10000"/>
          </a:bodyPr>
          <a:lstStyle/>
          <a:p>
            <a:pPr>
              <a:lnSpc>
                <a:spcPct val="80000"/>
              </a:lnSpc>
            </a:pPr>
            <a:r>
              <a:rPr lang="en-US" dirty="0" smtClean="0"/>
              <a:t>Open </a:t>
            </a:r>
            <a:r>
              <a:rPr lang="en-US" dirty="0"/>
              <a:t>covenants of peace, openly arrived </a:t>
            </a:r>
            <a:r>
              <a:rPr lang="en-US" dirty="0" smtClean="0"/>
              <a:t>at</a:t>
            </a:r>
            <a:endParaRPr lang="en-US" dirty="0"/>
          </a:p>
          <a:p>
            <a:pPr>
              <a:lnSpc>
                <a:spcPct val="80000"/>
              </a:lnSpc>
            </a:pPr>
            <a:r>
              <a:rPr lang="en-US" dirty="0"/>
              <a:t>Absolute freedom of navigation upon the seas </a:t>
            </a:r>
            <a:endParaRPr lang="en-US" dirty="0" smtClean="0"/>
          </a:p>
          <a:p>
            <a:pPr>
              <a:lnSpc>
                <a:spcPct val="80000"/>
              </a:lnSpc>
            </a:pPr>
            <a:r>
              <a:rPr lang="en-US" dirty="0"/>
              <a:t>R</a:t>
            </a:r>
            <a:r>
              <a:rPr lang="en-US" dirty="0" smtClean="0"/>
              <a:t>emoval </a:t>
            </a:r>
            <a:r>
              <a:rPr lang="en-US" dirty="0"/>
              <a:t>of all economic barriers and the establishment of an equality of trade conditions </a:t>
            </a:r>
            <a:endParaRPr lang="en-US" dirty="0" smtClean="0"/>
          </a:p>
          <a:p>
            <a:pPr>
              <a:lnSpc>
                <a:spcPct val="80000"/>
              </a:lnSpc>
            </a:pPr>
            <a:r>
              <a:rPr lang="en-US" dirty="0" smtClean="0"/>
              <a:t>Adequate </a:t>
            </a:r>
            <a:r>
              <a:rPr lang="en-US" dirty="0"/>
              <a:t>guarantees for a reduction in national armaments,</a:t>
            </a:r>
          </a:p>
          <a:p>
            <a:pPr>
              <a:lnSpc>
                <a:spcPct val="80000"/>
              </a:lnSpc>
            </a:pPr>
            <a:r>
              <a:rPr lang="en-US" dirty="0"/>
              <a:t>Adjustments of colonial disputes to give equal weight to the interests of the controlling government and the colonial </a:t>
            </a:r>
            <a:r>
              <a:rPr lang="en-US" dirty="0" smtClean="0"/>
              <a:t>population</a:t>
            </a:r>
          </a:p>
          <a:p>
            <a:pPr>
              <a:lnSpc>
                <a:spcPct val="80000"/>
              </a:lnSpc>
            </a:pPr>
            <a:r>
              <a:rPr lang="en-US" dirty="0" smtClean="0"/>
              <a:t>A </a:t>
            </a:r>
            <a:r>
              <a:rPr lang="en-US" dirty="0"/>
              <a:t>call for “a general association of nations”</a:t>
            </a:r>
          </a:p>
        </p:txBody>
      </p:sp>
    </p:spTree>
    <p:extLst>
      <p:ext uri="{BB962C8B-B14F-4D97-AF65-F5344CB8AC3E}">
        <p14:creationId xmlns:p14="http://schemas.microsoft.com/office/powerpoint/2010/main" val="354175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half" idx="1"/>
          </p:nvPr>
        </p:nvSpPr>
        <p:spPr>
          <a:xfrm>
            <a:off x="152400" y="5486400"/>
            <a:ext cx="8763000" cy="1143000"/>
          </a:xfrm>
          <a:ln>
            <a:solidFill>
              <a:schemeClr val="tx1"/>
            </a:solidFill>
            <a:miter lim="800000"/>
            <a:headEnd/>
            <a:tailEnd/>
          </a:ln>
        </p:spPr>
        <p:txBody>
          <a:bodyPr/>
          <a:lstStyle/>
          <a:p>
            <a:pPr marL="0" indent="0">
              <a:buNone/>
            </a:pPr>
            <a:endParaRPr lang="en-US" sz="2400" dirty="0"/>
          </a:p>
        </p:txBody>
      </p:sp>
      <p:pic>
        <p:nvPicPr>
          <p:cNvPr id="100356" name="Picture 4" descr="Map depicting French and British possessions in Afri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1447800"/>
            <a:ext cx="8458200"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571441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52400"/>
            <a:ext cx="8229600" cy="1143000"/>
          </a:xfrm>
        </p:spPr>
        <p:txBody>
          <a:bodyPr/>
          <a:lstStyle/>
          <a:p>
            <a:r>
              <a:rPr lang="en-US"/>
              <a:t>League of Nations</a:t>
            </a:r>
          </a:p>
        </p:txBody>
      </p:sp>
      <p:sp>
        <p:nvSpPr>
          <p:cNvPr id="142339" name="Rectangle 3"/>
          <p:cNvSpPr>
            <a:spLocks noGrp="1" noChangeArrowheads="1"/>
          </p:cNvSpPr>
          <p:nvPr>
            <p:ph type="body" idx="1"/>
          </p:nvPr>
        </p:nvSpPr>
        <p:spPr>
          <a:xfrm>
            <a:off x="457200" y="1371600"/>
            <a:ext cx="8229600" cy="4754563"/>
          </a:xfrm>
        </p:spPr>
        <p:txBody>
          <a:bodyPr>
            <a:noAutofit/>
          </a:bodyPr>
          <a:lstStyle/>
          <a:p>
            <a:r>
              <a:rPr lang="en-US" sz="2400" b="1" dirty="0" smtClean="0"/>
              <a:t>42 </a:t>
            </a:r>
            <a:r>
              <a:rPr lang="en-US" sz="2400" b="1" dirty="0"/>
              <a:t>original members</a:t>
            </a:r>
          </a:p>
          <a:p>
            <a:r>
              <a:rPr lang="en-US" sz="2400" b="1" dirty="0"/>
              <a:t>This </a:t>
            </a:r>
            <a:r>
              <a:rPr lang="en-US" sz="2400" b="1" dirty="0" smtClean="0"/>
              <a:t>NWO was flawed</a:t>
            </a:r>
            <a:endParaRPr lang="en-US" sz="2400" b="1" dirty="0"/>
          </a:p>
          <a:p>
            <a:pPr lvl="1"/>
            <a:r>
              <a:rPr lang="en-US" sz="2400" b="1" dirty="0" smtClean="0"/>
              <a:t>Perceived </a:t>
            </a:r>
            <a:r>
              <a:rPr lang="en-US" sz="2400" b="1" dirty="0"/>
              <a:t>as "League of </a:t>
            </a:r>
            <a:r>
              <a:rPr lang="en-US" sz="2400" b="1" dirty="0" smtClean="0"/>
              <a:t>Victors”: </a:t>
            </a:r>
            <a:r>
              <a:rPr lang="en-US" sz="2400" b="1" dirty="0"/>
              <a:t>Germany &amp;</a:t>
            </a:r>
            <a:r>
              <a:rPr lang="en-US" sz="2400" b="1" dirty="0" smtClean="0"/>
              <a:t> </a:t>
            </a:r>
            <a:r>
              <a:rPr lang="en-US" sz="2400" b="1" dirty="0"/>
              <a:t>USSR barred. </a:t>
            </a:r>
            <a:endParaRPr lang="en-US" sz="2400" b="1" dirty="0" smtClean="0"/>
          </a:p>
          <a:p>
            <a:pPr lvl="1"/>
            <a:r>
              <a:rPr lang="en-US" sz="2400" b="1" dirty="0"/>
              <a:t>League's neutrality tended to manifest </a:t>
            </a:r>
            <a:r>
              <a:rPr lang="en-US" sz="2400" b="1" dirty="0" smtClean="0"/>
              <a:t>in indecision</a:t>
            </a:r>
          </a:p>
          <a:p>
            <a:pPr lvl="1"/>
            <a:r>
              <a:rPr lang="en-US" sz="2400" b="1" dirty="0" smtClean="0"/>
              <a:t>Required </a:t>
            </a:r>
            <a:r>
              <a:rPr lang="en-US" sz="2400" b="1" dirty="0"/>
              <a:t>a unanimous vote of </a:t>
            </a:r>
            <a:r>
              <a:rPr lang="en-US" sz="2400" b="1" dirty="0" smtClean="0"/>
              <a:t>all 15 Council members</a:t>
            </a:r>
          </a:p>
          <a:p>
            <a:pPr lvl="1"/>
            <a:r>
              <a:rPr lang="en-US" sz="2400" b="1" dirty="0" smtClean="0"/>
              <a:t>U.S. never joined </a:t>
            </a:r>
          </a:p>
          <a:p>
            <a:pPr lvl="1"/>
            <a:r>
              <a:rPr lang="en-US" sz="2400" b="1" dirty="0" smtClean="0"/>
              <a:t>National interests remained paramount</a:t>
            </a:r>
          </a:p>
          <a:p>
            <a:pPr lvl="1"/>
            <a:r>
              <a:rPr lang="en-US" sz="2400" b="1" dirty="0" smtClean="0"/>
              <a:t>Designed </a:t>
            </a:r>
            <a:r>
              <a:rPr lang="en-US" sz="2400" b="1" dirty="0"/>
              <a:t>to solve international disputes through arbitration, it had </a:t>
            </a:r>
            <a:r>
              <a:rPr lang="en-US" sz="2400" b="1" dirty="0">
                <a:solidFill>
                  <a:srgbClr val="FF0000"/>
                </a:solidFill>
              </a:rPr>
              <a:t>no power to enforce </a:t>
            </a:r>
            <a:r>
              <a:rPr lang="en-US" sz="2400" b="1" dirty="0"/>
              <a:t>its decisions</a:t>
            </a:r>
          </a:p>
          <a:p>
            <a:pPr lvl="1"/>
            <a:r>
              <a:rPr lang="en-US" sz="2400" b="1" dirty="0" smtClean="0"/>
              <a:t>At any given </a:t>
            </a:r>
            <a:r>
              <a:rPr lang="en-US" sz="2400" b="1" dirty="0"/>
              <a:t>time one or more of the great powers did not belong to the </a:t>
            </a:r>
            <a:r>
              <a:rPr lang="en-US" sz="2400" b="1" dirty="0" smtClean="0"/>
              <a:t>League</a:t>
            </a:r>
          </a:p>
          <a:p>
            <a:r>
              <a:rPr lang="en-US" sz="2400" b="1" dirty="0"/>
              <a:t>1943 Tehran </a:t>
            </a:r>
            <a:r>
              <a:rPr lang="en-US" sz="2400" b="1" dirty="0" smtClean="0"/>
              <a:t>Conference → United Nations</a:t>
            </a:r>
            <a:endParaRPr lang="en-US" sz="2400" b="1" dirty="0"/>
          </a:p>
          <a:p>
            <a:pPr lvl="1"/>
            <a:endParaRPr lang="en-US" sz="2400" dirty="0"/>
          </a:p>
          <a:p>
            <a:endParaRPr lang="en-US" sz="2400" dirty="0"/>
          </a:p>
        </p:txBody>
      </p:sp>
    </p:spTree>
    <p:extLst>
      <p:ext uri="{BB962C8B-B14F-4D97-AF65-F5344CB8AC3E}">
        <p14:creationId xmlns:p14="http://schemas.microsoft.com/office/powerpoint/2010/main" val="149219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4191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92413"/>
            <a:ext cx="4278875"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496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endParaRPr lang="en-US" dirty="0"/>
          </a:p>
        </p:txBody>
      </p:sp>
      <p:sp>
        <p:nvSpPr>
          <p:cNvPr id="143363" name="Rectangle 3"/>
          <p:cNvSpPr>
            <a:spLocks noGrp="1" noChangeArrowheads="1"/>
          </p:cNvSpPr>
          <p:nvPr>
            <p:ph type="body" sz="half" idx="1"/>
          </p:nvPr>
        </p:nvSpPr>
        <p:spPr>
          <a:xfrm>
            <a:off x="228600" y="1600200"/>
            <a:ext cx="3657600" cy="4876800"/>
          </a:xfrm>
          <a:ln/>
        </p:spPr>
        <p:txBody>
          <a:bodyPr/>
          <a:lstStyle/>
          <a:p>
            <a:pPr>
              <a:lnSpc>
                <a:spcPct val="90000"/>
              </a:lnSpc>
            </a:pPr>
            <a:endParaRPr lang="en-US" sz="2800" dirty="0"/>
          </a:p>
        </p:txBody>
      </p:sp>
      <p:pic>
        <p:nvPicPr>
          <p:cNvPr id="143369" name="Picture 9" descr="league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 y="457200"/>
            <a:ext cx="8291513" cy="59436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71" name="Rectangle 11"/>
          <p:cNvSpPr>
            <a:spLocks noChangeArrowheads="1"/>
          </p:cNvSpPr>
          <p:nvPr/>
        </p:nvSpPr>
        <p:spPr bwMode="auto">
          <a:xfrm>
            <a:off x="4191000" y="5410200"/>
            <a:ext cx="45720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dirty="0">
              <a:solidFill>
                <a:schemeClr val="tx2"/>
              </a:solidFill>
            </a:endParaRPr>
          </a:p>
        </p:txBody>
      </p:sp>
    </p:spTree>
    <p:extLst>
      <p:ext uri="{BB962C8B-B14F-4D97-AF65-F5344CB8AC3E}">
        <p14:creationId xmlns:p14="http://schemas.microsoft.com/office/powerpoint/2010/main" val="1175013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0"/>
            <a:ext cx="608533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9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2400"/>
            <a:ext cx="5181600" cy="65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688917"/>
            <a:ext cx="1485900" cy="99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5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r>
              <a:rPr lang="en-US" sz="8800" dirty="0" smtClean="0"/>
              <a:t>The Age </a:t>
            </a:r>
          </a:p>
          <a:p>
            <a:pPr marL="0" indent="0" algn="ctr">
              <a:buNone/>
            </a:pPr>
            <a:r>
              <a:rPr lang="en-US" sz="8800" dirty="0" smtClean="0"/>
              <a:t>Of </a:t>
            </a:r>
          </a:p>
          <a:p>
            <a:pPr marL="0" indent="0" algn="ctr">
              <a:buNone/>
            </a:pPr>
            <a:r>
              <a:rPr lang="en-US" sz="8800" dirty="0" smtClean="0"/>
              <a:t>Nationalism</a:t>
            </a:r>
            <a:endParaRPr lang="en-US" sz="8800" dirty="0"/>
          </a:p>
        </p:txBody>
      </p:sp>
    </p:spTree>
    <p:extLst>
      <p:ext uri="{BB962C8B-B14F-4D97-AF65-F5344CB8AC3E}">
        <p14:creationId xmlns:p14="http://schemas.microsoft.com/office/powerpoint/2010/main" val="243991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2264</Words>
  <Application>Microsoft Office PowerPoint</Application>
  <PresentationFormat>On-screen Show (4:3)</PresentationFormat>
  <Paragraphs>348</Paragraphs>
  <Slides>84</Slides>
  <Notes>0</Notes>
  <HiddenSlides>1</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World War One</vt:lpstr>
      <vt:lpstr>Lecture Outline</vt:lpstr>
      <vt:lpstr>MAIN Causes of World War I</vt:lpstr>
      <vt:lpstr>MAIN Causes of World War I</vt:lpstr>
      <vt:lpstr>PowerPoint Presentation</vt:lpstr>
      <vt:lpstr>PowerPoint Presentation</vt:lpstr>
      <vt:lpstr>PowerPoint Presentation</vt:lpstr>
      <vt:lpstr>PowerPoint Presentation</vt:lpstr>
      <vt:lpstr>PowerPoint Presentation</vt:lpstr>
      <vt:lpstr>The Age Of Nationalism </vt:lpstr>
      <vt:lpstr>The Age Of Nationalism</vt:lpstr>
      <vt:lpstr>The Age Of Nationalism</vt:lpstr>
      <vt:lpstr>PowerPoint Presentation</vt:lpstr>
      <vt:lpstr>Nationalism: Assassination of Ferdinand</vt:lpstr>
      <vt:lpstr>PowerPoint Presentation</vt:lpstr>
      <vt:lpstr>PowerPoint Presentation</vt:lpstr>
      <vt:lpstr>Comparative Figures of Army Increase</vt:lpstr>
      <vt:lpstr>PowerPoint Presentation</vt:lpstr>
      <vt:lpstr>Arms Race</vt:lpstr>
      <vt:lpstr>PowerPoint Presentation</vt:lpstr>
      <vt:lpstr>PowerPoint Presentation</vt:lpstr>
      <vt:lpstr>PowerPoint Presentation</vt:lpstr>
      <vt:lpstr>PowerPoint Presentation</vt:lpstr>
      <vt:lpstr>PowerPoint Presentation</vt:lpstr>
      <vt:lpstr>Triple Alliance</vt:lpstr>
      <vt:lpstr>Leaders</vt:lpstr>
      <vt:lpstr>Countdown to World War: The Guns of August</vt:lpstr>
      <vt:lpstr>PowerPoint Presentation</vt:lpstr>
      <vt:lpstr>PowerPoint Presentation</vt:lpstr>
      <vt:lpstr>PowerPoint Presentation</vt:lpstr>
      <vt:lpstr>PowerPoint Presentation</vt:lpstr>
      <vt:lpstr>Moltke’s Modifications to the Schlieffen Plan </vt:lpstr>
      <vt:lpstr>Problems with the German Plan </vt:lpstr>
      <vt:lpstr>Result: Stalemate </vt:lpstr>
      <vt:lpstr>Trench Warfare</vt:lpstr>
      <vt:lpstr>PowerPoint Presentation</vt:lpstr>
      <vt:lpstr>PowerPoint Presentation</vt:lpstr>
      <vt:lpstr>Technological Advances to Break the Stalemate </vt:lpstr>
      <vt:lpstr>PowerPoint Presentation</vt:lpstr>
      <vt:lpstr>Attempts to Break the Stalemate: Gas</vt:lpstr>
      <vt:lpstr>Dulce et Decorum Est (“Sweet and Fitting it is to Die for One’s Country”)</vt:lpstr>
      <vt:lpstr>Peripheral Operations: Gallipoli</vt:lpstr>
      <vt:lpstr>Attempts to Break the Stalemate: Frontal Attacks</vt:lpstr>
      <vt:lpstr>PowerPoint Presentation</vt:lpstr>
      <vt:lpstr>Attempts to Break the Stalemate: Frontal Assaults</vt:lpstr>
      <vt:lpstr>Attempts to Break the Stalemate: Tanks</vt:lpstr>
      <vt:lpstr>Attempts to Break the Stalemate: Tanks</vt:lpstr>
      <vt:lpstr>Attempts to Break the Stalemate: Airplanes</vt:lpstr>
      <vt:lpstr>World War I Vehicles</vt:lpstr>
      <vt:lpstr>World War I Zeppelin</vt:lpstr>
      <vt:lpstr>World War I Flamethrower</vt:lpstr>
      <vt:lpstr>Summary: Fronts &amp; Major Battles</vt:lpstr>
      <vt:lpstr>Breaking the Stalemate: American Entry</vt:lpstr>
      <vt:lpstr>Breaking the Stalemate: American Entry</vt:lpstr>
      <vt:lpstr>Surrender</vt:lpstr>
      <vt:lpstr>PowerPoint Presentation</vt:lpstr>
      <vt:lpstr>Casualties of War</vt:lpstr>
      <vt:lpstr>PowerPoint Presentation</vt:lpstr>
      <vt:lpstr>PowerPoint Presentation</vt:lpstr>
      <vt:lpstr>PowerPoint Presentation</vt:lpstr>
      <vt:lpstr>PowerPoint Presentation</vt:lpstr>
      <vt:lpstr>PowerPoint Presentation</vt:lpstr>
      <vt:lpstr>PowerPoint Presentation</vt:lpstr>
      <vt:lpstr>Human Life </vt:lpstr>
      <vt:lpstr>Economic Cost </vt:lpstr>
      <vt:lpstr>Effects of World War I</vt:lpstr>
      <vt:lpstr>New and Old</vt:lpstr>
      <vt:lpstr>Europe Before and After World War I</vt:lpstr>
      <vt:lpstr>PowerPoint Presentation</vt:lpstr>
      <vt:lpstr>Africa Before and After World War I</vt:lpstr>
      <vt:lpstr>Paris Peace Conference</vt:lpstr>
      <vt:lpstr>Germany: Reparations &amp; Resentment </vt:lpstr>
      <vt:lpstr>PowerPoint Presentation</vt:lpstr>
      <vt:lpstr>PowerPoint Presentation</vt:lpstr>
      <vt:lpstr>PowerPoint Presentation</vt:lpstr>
      <vt:lpstr>PowerPoint Presentation</vt:lpstr>
      <vt:lpstr>PowerPoint Presentation</vt:lpstr>
      <vt:lpstr>Wilson’s Fourteen Points</vt:lpstr>
      <vt:lpstr>Wilson’s Fourteen Points</vt:lpstr>
      <vt:lpstr>League of Nations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WWI</dc:title>
  <dc:creator>Daniel Lazar</dc:creator>
  <cp:lastModifiedBy>Daniel Lazar</cp:lastModifiedBy>
  <cp:revision>41</cp:revision>
  <dcterms:created xsi:type="dcterms:W3CDTF">2012-12-09T07:10:33Z</dcterms:created>
  <dcterms:modified xsi:type="dcterms:W3CDTF">2013-01-20T11:13:42Z</dcterms:modified>
</cp:coreProperties>
</file>