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6" r:id="rId3"/>
    <p:sldId id="319" r:id="rId4"/>
    <p:sldId id="322" r:id="rId5"/>
    <p:sldId id="381" r:id="rId6"/>
    <p:sldId id="320" r:id="rId7"/>
    <p:sldId id="366" r:id="rId8"/>
    <p:sldId id="376" r:id="rId9"/>
    <p:sldId id="383" r:id="rId10"/>
    <p:sldId id="323" r:id="rId11"/>
    <p:sldId id="324" r:id="rId12"/>
    <p:sldId id="387" r:id="rId13"/>
    <p:sldId id="377" r:id="rId14"/>
    <p:sldId id="382" r:id="rId15"/>
    <p:sldId id="325" r:id="rId16"/>
    <p:sldId id="290" r:id="rId17"/>
    <p:sldId id="326" r:id="rId18"/>
    <p:sldId id="327" r:id="rId19"/>
    <p:sldId id="328" r:id="rId20"/>
    <p:sldId id="378" r:id="rId21"/>
    <p:sldId id="329" r:id="rId22"/>
    <p:sldId id="380" r:id="rId23"/>
    <p:sldId id="355" r:id="rId24"/>
    <p:sldId id="367" r:id="rId25"/>
    <p:sldId id="388" r:id="rId26"/>
    <p:sldId id="354" r:id="rId27"/>
    <p:sldId id="331" r:id="rId28"/>
    <p:sldId id="339" r:id="rId29"/>
    <p:sldId id="338" r:id="rId30"/>
    <p:sldId id="340" r:id="rId31"/>
    <p:sldId id="352" r:id="rId32"/>
    <p:sldId id="353" r:id="rId33"/>
    <p:sldId id="267" r:id="rId34"/>
    <p:sldId id="268" r:id="rId35"/>
    <p:sldId id="311" r:id="rId36"/>
    <p:sldId id="337" r:id="rId37"/>
    <p:sldId id="359" r:id="rId38"/>
    <p:sldId id="384" r:id="rId39"/>
    <p:sldId id="368" r:id="rId40"/>
    <p:sldId id="344" r:id="rId41"/>
    <p:sldId id="369" r:id="rId42"/>
    <p:sldId id="334" r:id="rId43"/>
    <p:sldId id="385" r:id="rId44"/>
    <p:sldId id="357" r:id="rId45"/>
    <p:sldId id="389" r:id="rId46"/>
    <p:sldId id="332" r:id="rId47"/>
    <p:sldId id="386" r:id="rId48"/>
    <p:sldId id="348" r:id="rId49"/>
    <p:sldId id="351" r:id="rId50"/>
    <p:sldId id="373" r:id="rId51"/>
    <p:sldId id="360" r:id="rId52"/>
    <p:sldId id="347" r:id="rId53"/>
    <p:sldId id="365" r:id="rId54"/>
    <p:sldId id="342" r:id="rId55"/>
    <p:sldId id="372" r:id="rId56"/>
    <p:sldId id="336" r:id="rId57"/>
    <p:sldId id="335" r:id="rId58"/>
    <p:sldId id="358" r:id="rId59"/>
    <p:sldId id="364" r:id="rId60"/>
    <p:sldId id="362" r:id="rId61"/>
    <p:sldId id="375" r:id="rId6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3399"/>
    <a:srgbClr val="CC9900"/>
    <a:srgbClr val="99CC00"/>
    <a:srgbClr val="FFFF99"/>
    <a:srgbClr val="C0C0C0"/>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5" autoAdjust="0"/>
    <p:restoredTop sz="94660"/>
  </p:normalViewPr>
  <p:slideViewPr>
    <p:cSldViewPr>
      <p:cViewPr varScale="1">
        <p:scale>
          <a:sx n="60" d="100"/>
          <a:sy n="60" d="100"/>
        </p:scale>
        <p:origin x="717" y="3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46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B1B32D1-C3BC-4FDC-9F0F-C665E3DA98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3D036D-BBB7-4383-858C-77A64F5EFD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03AC82-8A37-45E8-931B-8BDDF9759712}"/>
              </a:ext>
            </a:extLst>
          </p:cNvPr>
          <p:cNvSpPr>
            <a:spLocks noGrp="1" noChangeArrowheads="1"/>
          </p:cNvSpPr>
          <p:nvPr>
            <p:ph type="sldNum" sz="quarter" idx="12"/>
          </p:nvPr>
        </p:nvSpPr>
        <p:spPr>
          <a:ln/>
        </p:spPr>
        <p:txBody>
          <a:bodyPr/>
          <a:lstStyle>
            <a:lvl1pPr>
              <a:defRPr/>
            </a:lvl1pPr>
          </a:lstStyle>
          <a:p>
            <a:fld id="{E975B476-20DA-4F0A-995D-F90AEA22A372}" type="slidenum">
              <a:rPr lang="en-US" altLang="en-US"/>
              <a:pPr/>
              <a:t>‹#›</a:t>
            </a:fld>
            <a:endParaRPr lang="en-US" altLang="en-US"/>
          </a:p>
        </p:txBody>
      </p:sp>
    </p:spTree>
    <p:extLst>
      <p:ext uri="{BB962C8B-B14F-4D97-AF65-F5344CB8AC3E}">
        <p14:creationId xmlns:p14="http://schemas.microsoft.com/office/powerpoint/2010/main" val="102630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4F5695-DC43-4030-8057-067FE0B23E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5667B2-CBAD-469A-92E8-7B6D3505B7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C10B5D-3D1E-4323-8309-7327ACB9D9BB}"/>
              </a:ext>
            </a:extLst>
          </p:cNvPr>
          <p:cNvSpPr>
            <a:spLocks noGrp="1" noChangeArrowheads="1"/>
          </p:cNvSpPr>
          <p:nvPr>
            <p:ph type="sldNum" sz="quarter" idx="12"/>
          </p:nvPr>
        </p:nvSpPr>
        <p:spPr>
          <a:ln/>
        </p:spPr>
        <p:txBody>
          <a:bodyPr/>
          <a:lstStyle>
            <a:lvl1pPr>
              <a:defRPr/>
            </a:lvl1pPr>
          </a:lstStyle>
          <a:p>
            <a:fld id="{70923B2F-36FF-4723-9506-753950B4FECE}" type="slidenum">
              <a:rPr lang="en-US" altLang="en-US"/>
              <a:pPr/>
              <a:t>‹#›</a:t>
            </a:fld>
            <a:endParaRPr lang="en-US" altLang="en-US"/>
          </a:p>
        </p:txBody>
      </p:sp>
    </p:spTree>
    <p:extLst>
      <p:ext uri="{BB962C8B-B14F-4D97-AF65-F5344CB8AC3E}">
        <p14:creationId xmlns:p14="http://schemas.microsoft.com/office/powerpoint/2010/main" val="277569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B06025-5A63-4CCD-A873-97ACCB9894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35B6F1-947D-440D-B32B-2C62AD3EA1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4835D5-E579-4802-9FA4-539797D53C14}"/>
              </a:ext>
            </a:extLst>
          </p:cNvPr>
          <p:cNvSpPr>
            <a:spLocks noGrp="1" noChangeArrowheads="1"/>
          </p:cNvSpPr>
          <p:nvPr>
            <p:ph type="sldNum" sz="quarter" idx="12"/>
          </p:nvPr>
        </p:nvSpPr>
        <p:spPr>
          <a:ln/>
        </p:spPr>
        <p:txBody>
          <a:bodyPr/>
          <a:lstStyle>
            <a:lvl1pPr>
              <a:defRPr/>
            </a:lvl1pPr>
          </a:lstStyle>
          <a:p>
            <a:fld id="{16611D8C-8A45-4629-8C93-E4254ADB7255}" type="slidenum">
              <a:rPr lang="en-US" altLang="en-US"/>
              <a:pPr/>
              <a:t>‹#›</a:t>
            </a:fld>
            <a:endParaRPr lang="en-US" altLang="en-US"/>
          </a:p>
        </p:txBody>
      </p:sp>
    </p:spTree>
    <p:extLst>
      <p:ext uri="{BB962C8B-B14F-4D97-AF65-F5344CB8AC3E}">
        <p14:creationId xmlns:p14="http://schemas.microsoft.com/office/powerpoint/2010/main" val="1519708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7A9DDF4-BB3E-4306-AD01-1027FAE9EC3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01933EB-A42C-4DFD-B31C-AD55CB1F6F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4BA23D9-27A9-4D91-960E-890F62210F6C}"/>
              </a:ext>
            </a:extLst>
          </p:cNvPr>
          <p:cNvSpPr>
            <a:spLocks noGrp="1" noChangeArrowheads="1"/>
          </p:cNvSpPr>
          <p:nvPr>
            <p:ph type="sldNum" sz="quarter" idx="12"/>
          </p:nvPr>
        </p:nvSpPr>
        <p:spPr>
          <a:ln/>
        </p:spPr>
        <p:txBody>
          <a:bodyPr/>
          <a:lstStyle>
            <a:lvl1pPr>
              <a:defRPr/>
            </a:lvl1pPr>
          </a:lstStyle>
          <a:p>
            <a:fld id="{1F5A3711-5705-42DE-9710-4F164DBB3172}" type="slidenum">
              <a:rPr lang="en-US" altLang="en-US"/>
              <a:pPr/>
              <a:t>‹#›</a:t>
            </a:fld>
            <a:endParaRPr lang="en-US" altLang="en-US"/>
          </a:p>
        </p:txBody>
      </p:sp>
    </p:spTree>
    <p:extLst>
      <p:ext uri="{BB962C8B-B14F-4D97-AF65-F5344CB8AC3E}">
        <p14:creationId xmlns:p14="http://schemas.microsoft.com/office/powerpoint/2010/main" val="3507665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C865563-47A0-4D38-BDD6-DBE461222B8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13C71D3-02B6-4C2E-B5DD-764BEECE31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B448C16-B8CC-4076-8162-7D0CEA459589}"/>
              </a:ext>
            </a:extLst>
          </p:cNvPr>
          <p:cNvSpPr>
            <a:spLocks noGrp="1" noChangeArrowheads="1"/>
          </p:cNvSpPr>
          <p:nvPr>
            <p:ph type="sldNum" sz="quarter" idx="12"/>
          </p:nvPr>
        </p:nvSpPr>
        <p:spPr>
          <a:ln/>
        </p:spPr>
        <p:txBody>
          <a:bodyPr/>
          <a:lstStyle>
            <a:lvl1pPr>
              <a:defRPr/>
            </a:lvl1pPr>
          </a:lstStyle>
          <a:p>
            <a:fld id="{58B86F32-C7CD-4F49-97A6-845D05E1A363}" type="slidenum">
              <a:rPr lang="en-US" altLang="en-US"/>
              <a:pPr/>
              <a:t>‹#›</a:t>
            </a:fld>
            <a:endParaRPr lang="en-US" altLang="en-US"/>
          </a:p>
        </p:txBody>
      </p:sp>
    </p:spTree>
    <p:extLst>
      <p:ext uri="{BB962C8B-B14F-4D97-AF65-F5344CB8AC3E}">
        <p14:creationId xmlns:p14="http://schemas.microsoft.com/office/powerpoint/2010/main" val="209572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2DA70CE-93C5-4333-96DA-3E21856FE8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1D2273-DE2B-400D-B074-9F8833C67E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AFDFE68-9DE7-4E49-8653-84E0689F1F6F}"/>
              </a:ext>
            </a:extLst>
          </p:cNvPr>
          <p:cNvSpPr>
            <a:spLocks noGrp="1" noChangeArrowheads="1"/>
          </p:cNvSpPr>
          <p:nvPr>
            <p:ph type="sldNum" sz="quarter" idx="12"/>
          </p:nvPr>
        </p:nvSpPr>
        <p:spPr>
          <a:ln/>
        </p:spPr>
        <p:txBody>
          <a:bodyPr/>
          <a:lstStyle>
            <a:lvl1pPr>
              <a:defRPr/>
            </a:lvl1pPr>
          </a:lstStyle>
          <a:p>
            <a:fld id="{5394BDAC-0FF8-427E-A474-EDF62631BA1F}" type="slidenum">
              <a:rPr lang="en-US" altLang="en-US"/>
              <a:pPr/>
              <a:t>‹#›</a:t>
            </a:fld>
            <a:endParaRPr lang="en-US" altLang="en-US"/>
          </a:p>
        </p:txBody>
      </p:sp>
    </p:spTree>
    <p:extLst>
      <p:ext uri="{BB962C8B-B14F-4D97-AF65-F5344CB8AC3E}">
        <p14:creationId xmlns:p14="http://schemas.microsoft.com/office/powerpoint/2010/main" val="2619917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B3BB56C-E6AE-47AA-B691-82772368A38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3E3F07D-02BC-4647-BCC7-9B3CC39C4B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F67D41B-85D2-4960-BEBB-44D4005AF8CF}"/>
              </a:ext>
            </a:extLst>
          </p:cNvPr>
          <p:cNvSpPr>
            <a:spLocks noGrp="1" noChangeArrowheads="1"/>
          </p:cNvSpPr>
          <p:nvPr>
            <p:ph type="sldNum" sz="quarter" idx="12"/>
          </p:nvPr>
        </p:nvSpPr>
        <p:spPr>
          <a:ln/>
        </p:spPr>
        <p:txBody>
          <a:bodyPr/>
          <a:lstStyle>
            <a:lvl1pPr>
              <a:defRPr/>
            </a:lvl1pPr>
          </a:lstStyle>
          <a:p>
            <a:fld id="{21FB7C85-6A76-4BB4-A063-53D5CF1589E1}" type="slidenum">
              <a:rPr lang="en-US" altLang="en-US"/>
              <a:pPr/>
              <a:t>‹#›</a:t>
            </a:fld>
            <a:endParaRPr lang="en-US" altLang="en-US"/>
          </a:p>
        </p:txBody>
      </p:sp>
    </p:spTree>
    <p:extLst>
      <p:ext uri="{BB962C8B-B14F-4D97-AF65-F5344CB8AC3E}">
        <p14:creationId xmlns:p14="http://schemas.microsoft.com/office/powerpoint/2010/main" val="1056360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5FDA111-7576-46D5-BD4F-C0D38508963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FDD3E0-986F-4CD3-8DDB-96FAE89553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EE88FAE-89F8-4065-B87A-A849EF090F56}"/>
              </a:ext>
            </a:extLst>
          </p:cNvPr>
          <p:cNvSpPr>
            <a:spLocks noGrp="1" noChangeArrowheads="1"/>
          </p:cNvSpPr>
          <p:nvPr>
            <p:ph type="sldNum" sz="quarter" idx="12"/>
          </p:nvPr>
        </p:nvSpPr>
        <p:spPr>
          <a:ln/>
        </p:spPr>
        <p:txBody>
          <a:bodyPr/>
          <a:lstStyle>
            <a:lvl1pPr>
              <a:defRPr/>
            </a:lvl1pPr>
          </a:lstStyle>
          <a:p>
            <a:fld id="{4F4893B7-4443-4FB8-881F-D73C75BAA95C}" type="slidenum">
              <a:rPr lang="en-US" altLang="en-US"/>
              <a:pPr/>
              <a:t>‹#›</a:t>
            </a:fld>
            <a:endParaRPr lang="en-US" altLang="en-US"/>
          </a:p>
        </p:txBody>
      </p:sp>
    </p:spTree>
    <p:extLst>
      <p:ext uri="{BB962C8B-B14F-4D97-AF65-F5344CB8AC3E}">
        <p14:creationId xmlns:p14="http://schemas.microsoft.com/office/powerpoint/2010/main" val="135053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76E645-E73E-4AFD-968B-C478A94F59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AF2B15-9535-4103-9C8E-0F302EAFF5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7FB2E6-8A71-400F-9CD9-2F63C361D01C}"/>
              </a:ext>
            </a:extLst>
          </p:cNvPr>
          <p:cNvSpPr>
            <a:spLocks noGrp="1" noChangeArrowheads="1"/>
          </p:cNvSpPr>
          <p:nvPr>
            <p:ph type="sldNum" sz="quarter" idx="12"/>
          </p:nvPr>
        </p:nvSpPr>
        <p:spPr>
          <a:ln/>
        </p:spPr>
        <p:txBody>
          <a:bodyPr/>
          <a:lstStyle>
            <a:lvl1pPr>
              <a:defRPr/>
            </a:lvl1pPr>
          </a:lstStyle>
          <a:p>
            <a:fld id="{014CE456-FDC1-4B38-A94B-87FE6025E492}" type="slidenum">
              <a:rPr lang="en-US" altLang="en-US"/>
              <a:pPr/>
              <a:t>‹#›</a:t>
            </a:fld>
            <a:endParaRPr lang="en-US" altLang="en-US"/>
          </a:p>
        </p:txBody>
      </p:sp>
    </p:spTree>
    <p:extLst>
      <p:ext uri="{BB962C8B-B14F-4D97-AF65-F5344CB8AC3E}">
        <p14:creationId xmlns:p14="http://schemas.microsoft.com/office/powerpoint/2010/main" val="16337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7D1DE19-0436-4930-872E-DE17A77930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6E20AD-2544-4721-8655-BB38494FB8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21D06A-7368-437B-BFF1-6FA6E98A60D2}"/>
              </a:ext>
            </a:extLst>
          </p:cNvPr>
          <p:cNvSpPr>
            <a:spLocks noGrp="1" noChangeArrowheads="1"/>
          </p:cNvSpPr>
          <p:nvPr>
            <p:ph type="sldNum" sz="quarter" idx="12"/>
          </p:nvPr>
        </p:nvSpPr>
        <p:spPr>
          <a:ln/>
        </p:spPr>
        <p:txBody>
          <a:bodyPr/>
          <a:lstStyle>
            <a:lvl1pPr>
              <a:defRPr/>
            </a:lvl1pPr>
          </a:lstStyle>
          <a:p>
            <a:fld id="{DE2E2FEE-639F-4EC8-927C-178A72B01EE7}" type="slidenum">
              <a:rPr lang="en-US" altLang="en-US"/>
              <a:pPr/>
              <a:t>‹#›</a:t>
            </a:fld>
            <a:endParaRPr lang="en-US" altLang="en-US"/>
          </a:p>
        </p:txBody>
      </p:sp>
    </p:spTree>
    <p:extLst>
      <p:ext uri="{BB962C8B-B14F-4D97-AF65-F5344CB8AC3E}">
        <p14:creationId xmlns:p14="http://schemas.microsoft.com/office/powerpoint/2010/main" val="409375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78E2F57-E80E-42E1-9969-E50697DC7D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11520B-FFA1-4F1F-B982-12298CEB54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480ED61-8256-4C48-B0F3-A40650659C0D}"/>
              </a:ext>
            </a:extLst>
          </p:cNvPr>
          <p:cNvSpPr>
            <a:spLocks noGrp="1" noChangeArrowheads="1"/>
          </p:cNvSpPr>
          <p:nvPr>
            <p:ph type="sldNum" sz="quarter" idx="12"/>
          </p:nvPr>
        </p:nvSpPr>
        <p:spPr>
          <a:ln/>
        </p:spPr>
        <p:txBody>
          <a:bodyPr/>
          <a:lstStyle>
            <a:lvl1pPr>
              <a:defRPr/>
            </a:lvl1pPr>
          </a:lstStyle>
          <a:p>
            <a:fld id="{582BDC1B-1199-42E8-9B27-ABF9D07D787F}" type="slidenum">
              <a:rPr lang="en-US" altLang="en-US"/>
              <a:pPr/>
              <a:t>‹#›</a:t>
            </a:fld>
            <a:endParaRPr lang="en-US" altLang="en-US"/>
          </a:p>
        </p:txBody>
      </p:sp>
    </p:spTree>
    <p:extLst>
      <p:ext uri="{BB962C8B-B14F-4D97-AF65-F5344CB8AC3E}">
        <p14:creationId xmlns:p14="http://schemas.microsoft.com/office/powerpoint/2010/main" val="307896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F6968A5-07D6-4305-8591-22A43C2CD4D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DF06184-7968-4BF8-BEA0-9D174E0138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B80DBA7-260D-48B2-9CE1-E170FC666C95}"/>
              </a:ext>
            </a:extLst>
          </p:cNvPr>
          <p:cNvSpPr>
            <a:spLocks noGrp="1" noChangeArrowheads="1"/>
          </p:cNvSpPr>
          <p:nvPr>
            <p:ph type="sldNum" sz="quarter" idx="12"/>
          </p:nvPr>
        </p:nvSpPr>
        <p:spPr>
          <a:ln/>
        </p:spPr>
        <p:txBody>
          <a:bodyPr/>
          <a:lstStyle>
            <a:lvl1pPr>
              <a:defRPr/>
            </a:lvl1pPr>
          </a:lstStyle>
          <a:p>
            <a:fld id="{91B64D10-7AE1-4E44-97B0-5D972F9E5A34}" type="slidenum">
              <a:rPr lang="en-US" altLang="en-US"/>
              <a:pPr/>
              <a:t>‹#›</a:t>
            </a:fld>
            <a:endParaRPr lang="en-US" altLang="en-US"/>
          </a:p>
        </p:txBody>
      </p:sp>
    </p:spTree>
    <p:extLst>
      <p:ext uri="{BB962C8B-B14F-4D97-AF65-F5344CB8AC3E}">
        <p14:creationId xmlns:p14="http://schemas.microsoft.com/office/powerpoint/2010/main" val="146480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AF4894D-9D47-4698-8567-CF5F92E7E12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306111E-002D-4C5E-835E-5826E4543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920C1B7-7A31-4F64-97E9-B01304EF9F71}"/>
              </a:ext>
            </a:extLst>
          </p:cNvPr>
          <p:cNvSpPr>
            <a:spLocks noGrp="1" noChangeArrowheads="1"/>
          </p:cNvSpPr>
          <p:nvPr>
            <p:ph type="sldNum" sz="quarter" idx="12"/>
          </p:nvPr>
        </p:nvSpPr>
        <p:spPr>
          <a:ln/>
        </p:spPr>
        <p:txBody>
          <a:bodyPr/>
          <a:lstStyle>
            <a:lvl1pPr>
              <a:defRPr/>
            </a:lvl1pPr>
          </a:lstStyle>
          <a:p>
            <a:fld id="{25059975-7694-4A55-9826-A5479F527BCC}" type="slidenum">
              <a:rPr lang="en-US" altLang="en-US"/>
              <a:pPr/>
              <a:t>‹#›</a:t>
            </a:fld>
            <a:endParaRPr lang="en-US" altLang="en-US"/>
          </a:p>
        </p:txBody>
      </p:sp>
    </p:spTree>
    <p:extLst>
      <p:ext uri="{BB962C8B-B14F-4D97-AF65-F5344CB8AC3E}">
        <p14:creationId xmlns:p14="http://schemas.microsoft.com/office/powerpoint/2010/main" val="3352831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3833E2-0393-4965-BFFE-6057BBE9C10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4125C93-35B3-4A36-9262-C64DCBD4E9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06B0CAF-2F25-4BA9-925A-D3CBA42C9CCE}"/>
              </a:ext>
            </a:extLst>
          </p:cNvPr>
          <p:cNvSpPr>
            <a:spLocks noGrp="1" noChangeArrowheads="1"/>
          </p:cNvSpPr>
          <p:nvPr>
            <p:ph type="sldNum" sz="quarter" idx="12"/>
          </p:nvPr>
        </p:nvSpPr>
        <p:spPr>
          <a:ln/>
        </p:spPr>
        <p:txBody>
          <a:bodyPr/>
          <a:lstStyle>
            <a:lvl1pPr>
              <a:defRPr/>
            </a:lvl1pPr>
          </a:lstStyle>
          <a:p>
            <a:fld id="{BBDC539A-F92A-42A0-8EE5-441ED3A251DB}" type="slidenum">
              <a:rPr lang="en-US" altLang="en-US"/>
              <a:pPr/>
              <a:t>‹#›</a:t>
            </a:fld>
            <a:endParaRPr lang="en-US" altLang="en-US"/>
          </a:p>
        </p:txBody>
      </p:sp>
    </p:spTree>
    <p:extLst>
      <p:ext uri="{BB962C8B-B14F-4D97-AF65-F5344CB8AC3E}">
        <p14:creationId xmlns:p14="http://schemas.microsoft.com/office/powerpoint/2010/main" val="42551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4D11ABD-7364-4D42-9BE5-BFCFD3F076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FAC5CB-E0D0-4E3B-B844-E9BC595BD6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6D776A0-EF62-4B09-876D-573FB3FB58B6}"/>
              </a:ext>
            </a:extLst>
          </p:cNvPr>
          <p:cNvSpPr>
            <a:spLocks noGrp="1" noChangeArrowheads="1"/>
          </p:cNvSpPr>
          <p:nvPr>
            <p:ph type="sldNum" sz="quarter" idx="12"/>
          </p:nvPr>
        </p:nvSpPr>
        <p:spPr>
          <a:ln/>
        </p:spPr>
        <p:txBody>
          <a:bodyPr/>
          <a:lstStyle>
            <a:lvl1pPr>
              <a:defRPr/>
            </a:lvl1pPr>
          </a:lstStyle>
          <a:p>
            <a:fld id="{3221B4D8-7DF7-4FAB-ABAF-5A7AD825D7D7}" type="slidenum">
              <a:rPr lang="en-US" altLang="en-US"/>
              <a:pPr/>
              <a:t>‹#›</a:t>
            </a:fld>
            <a:endParaRPr lang="en-US" altLang="en-US"/>
          </a:p>
        </p:txBody>
      </p:sp>
    </p:spTree>
    <p:extLst>
      <p:ext uri="{BB962C8B-B14F-4D97-AF65-F5344CB8AC3E}">
        <p14:creationId xmlns:p14="http://schemas.microsoft.com/office/powerpoint/2010/main" val="202628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018B02-6E70-4D89-8151-56A022CEDE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46C650-8761-45EF-8372-20B735F868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E04968-3D38-449C-8C2D-A80D2EA6CDF2}"/>
              </a:ext>
            </a:extLst>
          </p:cNvPr>
          <p:cNvSpPr>
            <a:spLocks noGrp="1" noChangeArrowheads="1"/>
          </p:cNvSpPr>
          <p:nvPr>
            <p:ph type="sldNum" sz="quarter" idx="12"/>
          </p:nvPr>
        </p:nvSpPr>
        <p:spPr>
          <a:ln/>
        </p:spPr>
        <p:txBody>
          <a:bodyPr/>
          <a:lstStyle>
            <a:lvl1pPr>
              <a:defRPr/>
            </a:lvl1pPr>
          </a:lstStyle>
          <a:p>
            <a:fld id="{3E18085F-75B1-457F-ADBC-C8D8B70BFB62}" type="slidenum">
              <a:rPr lang="en-US" altLang="en-US"/>
              <a:pPr/>
              <a:t>‹#›</a:t>
            </a:fld>
            <a:endParaRPr lang="en-US" altLang="en-US"/>
          </a:p>
        </p:txBody>
      </p:sp>
    </p:spTree>
    <p:extLst>
      <p:ext uri="{BB962C8B-B14F-4D97-AF65-F5344CB8AC3E}">
        <p14:creationId xmlns:p14="http://schemas.microsoft.com/office/powerpoint/2010/main" val="224397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accent6">
                <a:lumMod val="20000"/>
                <a:lumOff val="80000"/>
              </a:schemeClr>
            </a:gs>
            <a:gs pos="68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43BABA-7AAE-4816-A82A-EAE0D554CE8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4DCF7FA-E8A4-48D0-869C-789035261518}"/>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E946849-5EFA-439E-9386-DEA8F477542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a:extLst>
              <a:ext uri="{FF2B5EF4-FFF2-40B4-BE49-F238E27FC236}">
                <a16:creationId xmlns:a16="http://schemas.microsoft.com/office/drawing/2014/main" id="{CFBA07BA-385B-4933-9509-000A67E582C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a:extLst>
              <a:ext uri="{FF2B5EF4-FFF2-40B4-BE49-F238E27FC236}">
                <a16:creationId xmlns:a16="http://schemas.microsoft.com/office/drawing/2014/main" id="{EDAA4895-E337-41BC-989A-F61B9C38B25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FE2DC0-E553-4FC8-83F2-8AAA5CE37F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E7EB84B-A2C7-441A-9F17-FB08A03000A6}"/>
              </a:ext>
            </a:extLst>
          </p:cNvPr>
          <p:cNvSpPr>
            <a:spLocks noGrp="1" noChangeArrowheads="1"/>
          </p:cNvSpPr>
          <p:nvPr>
            <p:ph type="title"/>
          </p:nvPr>
        </p:nvSpPr>
        <p:spPr>
          <a:xfrm>
            <a:off x="609600" y="274638"/>
            <a:ext cx="10972800" cy="1143000"/>
          </a:xfrm>
        </p:spPr>
        <p:txBody>
          <a:bodyPr wrap="square" anchor="ctr">
            <a:normAutofit/>
          </a:bodyPr>
          <a:lstStyle/>
          <a:p>
            <a:pPr eaLnBrk="1" hangingPunct="1"/>
            <a:r>
              <a:rPr lang="en-US" altLang="en-US" dirty="0"/>
              <a:t>World War II on the American Home Front</a:t>
            </a:r>
          </a:p>
        </p:txBody>
      </p:sp>
      <p:sp>
        <p:nvSpPr>
          <p:cNvPr id="2051" name="Rectangle 3">
            <a:extLst>
              <a:ext uri="{FF2B5EF4-FFF2-40B4-BE49-F238E27FC236}">
                <a16:creationId xmlns:a16="http://schemas.microsoft.com/office/drawing/2014/main" id="{079B0E6B-E7D4-473E-97DC-D99164A106E0}"/>
              </a:ext>
            </a:extLst>
          </p:cNvPr>
          <p:cNvSpPr>
            <a:spLocks noGrp="1" noChangeArrowheads="1"/>
          </p:cNvSpPr>
          <p:nvPr>
            <p:ph sz="half" idx="1"/>
          </p:nvPr>
        </p:nvSpPr>
        <p:spPr>
          <a:xfrm>
            <a:off x="609600" y="1600201"/>
            <a:ext cx="5791200" cy="4525963"/>
          </a:xfrm>
        </p:spPr>
        <p:txBody>
          <a:bodyPr wrap="square" anchor="t">
            <a:normAutofit/>
          </a:bodyPr>
          <a:lstStyle/>
          <a:p>
            <a:pPr marL="711200" indent="-711200" eaLnBrk="1" hangingPunct="1">
              <a:lnSpc>
                <a:spcPct val="90000"/>
              </a:lnSpc>
              <a:buFont typeface="Arial" panose="020B0604020202020204" pitchFamily="34" charset="0"/>
              <a:buChar char="•"/>
            </a:pPr>
            <a:r>
              <a:rPr lang="en-GB" altLang="en-US" sz="2600" dirty="0"/>
              <a:t>The Road to War</a:t>
            </a:r>
          </a:p>
          <a:p>
            <a:pPr marL="711200" indent="-711200" eaLnBrk="1" hangingPunct="1">
              <a:lnSpc>
                <a:spcPct val="90000"/>
              </a:lnSpc>
              <a:buFont typeface="Arial" panose="020B0604020202020204" pitchFamily="34" charset="0"/>
              <a:buChar char="•"/>
            </a:pPr>
            <a:r>
              <a:rPr lang="en-GB" altLang="en-US" sz="2600" dirty="0"/>
              <a:t>War Socialism </a:t>
            </a:r>
          </a:p>
          <a:p>
            <a:pPr marL="711200" indent="-711200" eaLnBrk="1" hangingPunct="1">
              <a:lnSpc>
                <a:spcPct val="90000"/>
              </a:lnSpc>
              <a:buFont typeface="Arial" panose="020B0604020202020204" pitchFamily="34" charset="0"/>
              <a:buChar char="•"/>
            </a:pPr>
            <a:r>
              <a:rPr lang="en-GB" altLang="en-US" sz="2600" dirty="0"/>
              <a:t>Minorities in WWII</a:t>
            </a:r>
          </a:p>
          <a:p>
            <a:pPr marL="1066800" lvl="1" indent="-609600" eaLnBrk="1" hangingPunct="1">
              <a:lnSpc>
                <a:spcPct val="90000"/>
              </a:lnSpc>
              <a:buFont typeface="Arial" panose="020B0604020202020204" pitchFamily="34" charset="0"/>
              <a:buChar char="•"/>
            </a:pPr>
            <a:r>
              <a:rPr lang="en-GB" altLang="en-US" sz="2600" dirty="0"/>
              <a:t>African-Americans</a:t>
            </a:r>
          </a:p>
          <a:p>
            <a:pPr marL="1066800" lvl="1" indent="-609600" eaLnBrk="1" hangingPunct="1">
              <a:lnSpc>
                <a:spcPct val="90000"/>
              </a:lnSpc>
              <a:buFont typeface="Arial" panose="020B0604020202020204" pitchFamily="34" charset="0"/>
              <a:buChar char="•"/>
            </a:pPr>
            <a:r>
              <a:rPr lang="en-GB" altLang="en-US" sz="2600" dirty="0"/>
              <a:t>Mexican-Americans</a:t>
            </a:r>
          </a:p>
          <a:p>
            <a:pPr marL="1066800" lvl="1" indent="-609600" eaLnBrk="1" hangingPunct="1">
              <a:lnSpc>
                <a:spcPct val="90000"/>
              </a:lnSpc>
              <a:buFont typeface="Arial" panose="020B0604020202020204" pitchFamily="34" charset="0"/>
              <a:buChar char="•"/>
            </a:pPr>
            <a:r>
              <a:rPr lang="en-GB" altLang="en-US" sz="2600" dirty="0"/>
              <a:t>Native Americans</a:t>
            </a:r>
          </a:p>
          <a:p>
            <a:pPr marL="711200" indent="-711200" eaLnBrk="1" hangingPunct="1">
              <a:lnSpc>
                <a:spcPct val="90000"/>
              </a:lnSpc>
              <a:buFont typeface="Arial" panose="020B0604020202020204" pitchFamily="34" charset="0"/>
              <a:buChar char="•"/>
            </a:pPr>
            <a:r>
              <a:rPr lang="en-GB" altLang="en-US" sz="2600" dirty="0"/>
              <a:t>Women in at War and at Work </a:t>
            </a:r>
          </a:p>
          <a:p>
            <a:pPr marL="711200" indent="-711200" eaLnBrk="1" hangingPunct="1">
              <a:lnSpc>
                <a:spcPct val="90000"/>
              </a:lnSpc>
              <a:buFont typeface="Arial" panose="020B0604020202020204" pitchFamily="34" charset="0"/>
              <a:buChar char="•"/>
            </a:pPr>
            <a:r>
              <a:rPr lang="en-GB" altLang="en-US" sz="2600" dirty="0"/>
              <a:t>Japanese [American] Internment</a:t>
            </a:r>
          </a:p>
          <a:p>
            <a:pPr marL="711200" indent="-711200" eaLnBrk="1" hangingPunct="1">
              <a:lnSpc>
                <a:spcPct val="90000"/>
              </a:lnSpc>
              <a:buFont typeface="Arial" panose="020B0604020202020204" pitchFamily="34" charset="0"/>
              <a:buChar char="•"/>
            </a:pPr>
            <a:r>
              <a:rPr lang="en-GB" altLang="en-US" sz="2600" dirty="0"/>
              <a:t>Atomic Bombs</a:t>
            </a:r>
            <a:endParaRPr lang="en-US" altLang="en-US" sz="2600" dirty="0"/>
          </a:p>
        </p:txBody>
      </p:sp>
      <p:pic>
        <p:nvPicPr>
          <p:cNvPr id="6" name="Content Placeholder 3">
            <a:extLst>
              <a:ext uri="{FF2B5EF4-FFF2-40B4-BE49-F238E27FC236}">
                <a16:creationId xmlns:a16="http://schemas.microsoft.com/office/drawing/2014/main" id="{2AFE71E8-71FE-4AB8-A55D-324580494508}"/>
              </a:ext>
            </a:extLst>
          </p:cNvPr>
          <p:cNvPicPr>
            <a:picLocks noChangeAspect="1"/>
          </p:cNvPicPr>
          <p:nvPr/>
        </p:nvPicPr>
        <p:blipFill>
          <a:blip r:embed="rId2"/>
          <a:stretch>
            <a:fillRect/>
          </a:stretch>
        </p:blipFill>
        <p:spPr bwMode="auto">
          <a:xfrm>
            <a:off x="7239000" y="1335908"/>
            <a:ext cx="3955183" cy="5054547"/>
          </a:xfrm>
          <a:prstGeom prst="rect">
            <a:avLst/>
          </a:prstGeom>
          <a:solidFill>
            <a:schemeClr val="accent1"/>
          </a:solid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87763C8-5EEE-4D2B-922E-C94245A9FAC2}"/>
              </a:ext>
            </a:extLst>
          </p:cNvPr>
          <p:cNvSpPr>
            <a:spLocks noGrp="1" noChangeArrowheads="1"/>
          </p:cNvSpPr>
          <p:nvPr>
            <p:ph type="title"/>
          </p:nvPr>
        </p:nvSpPr>
        <p:spPr/>
        <p:txBody>
          <a:bodyPr/>
          <a:lstStyle/>
          <a:p>
            <a:pPr eaLnBrk="1" hangingPunct="1"/>
            <a:r>
              <a:rPr lang="en-US" altLang="en-US" dirty="0"/>
              <a:t>Enlisting Men, </a:t>
            </a:r>
            <a:r>
              <a:rPr lang="en-US" altLang="en-US" sz="4400" dirty="0"/>
              <a:t>Sep 1940</a:t>
            </a:r>
            <a:endParaRPr lang="en-US" altLang="en-US" dirty="0"/>
          </a:p>
        </p:txBody>
      </p:sp>
      <p:sp>
        <p:nvSpPr>
          <p:cNvPr id="9219" name="Rectangle 3">
            <a:extLst>
              <a:ext uri="{FF2B5EF4-FFF2-40B4-BE49-F238E27FC236}">
                <a16:creationId xmlns:a16="http://schemas.microsoft.com/office/drawing/2014/main" id="{B9766E56-8A71-4BC9-9E97-573806D5FFE1}"/>
              </a:ext>
            </a:extLst>
          </p:cNvPr>
          <p:cNvSpPr>
            <a:spLocks noGrp="1" noChangeArrowheads="1"/>
          </p:cNvSpPr>
          <p:nvPr>
            <p:ph type="body" idx="1"/>
          </p:nvPr>
        </p:nvSpPr>
        <p:spPr>
          <a:xfrm>
            <a:off x="381000" y="1600200"/>
            <a:ext cx="11506200" cy="5029200"/>
          </a:xfrm>
        </p:spPr>
        <p:txBody>
          <a:bodyPr/>
          <a:lstStyle/>
          <a:p>
            <a:pPr eaLnBrk="1" hangingPunct="1">
              <a:lnSpc>
                <a:spcPct val="80000"/>
              </a:lnSpc>
            </a:pPr>
            <a:r>
              <a:rPr lang="en-US" altLang="en-US" sz="2800" dirty="0"/>
              <a:t>FDR enlisted two Warhawks to his cabinet</a:t>
            </a:r>
          </a:p>
          <a:p>
            <a:pPr lvl="1" eaLnBrk="1" hangingPunct="1">
              <a:lnSpc>
                <a:spcPct val="80000"/>
              </a:lnSpc>
            </a:pPr>
            <a:r>
              <a:rPr lang="en-US" altLang="en-US" dirty="0"/>
              <a:t>Henry Stimson, Secretary of War</a:t>
            </a:r>
          </a:p>
          <a:p>
            <a:pPr lvl="1" eaLnBrk="1" hangingPunct="1">
              <a:lnSpc>
                <a:spcPct val="80000"/>
              </a:lnSpc>
            </a:pPr>
            <a:r>
              <a:rPr lang="en-US" altLang="en-US" dirty="0"/>
              <a:t>Frank Knox, Secretary of the Navy</a:t>
            </a:r>
          </a:p>
          <a:p>
            <a:pPr marL="457200" lvl="1" indent="0" eaLnBrk="1" hangingPunct="1">
              <a:lnSpc>
                <a:spcPct val="80000"/>
              </a:lnSpc>
              <a:buNone/>
            </a:pPr>
            <a:endParaRPr lang="en-US" altLang="en-US" dirty="0"/>
          </a:p>
          <a:p>
            <a:pPr eaLnBrk="1" hangingPunct="1">
              <a:lnSpc>
                <a:spcPct val="80000"/>
              </a:lnSpc>
            </a:pPr>
            <a:r>
              <a:rPr lang="en-US" altLang="en-US" sz="2800" dirty="0"/>
              <a:t>Burke-Wadsworth Selective Training and Service Act</a:t>
            </a:r>
          </a:p>
          <a:p>
            <a:pPr lvl="1" eaLnBrk="1" hangingPunct="1">
              <a:lnSpc>
                <a:spcPct val="80000"/>
              </a:lnSpc>
            </a:pPr>
            <a:r>
              <a:rPr lang="en-US" altLang="en-US" dirty="0"/>
              <a:t>First Peace Time Draft </a:t>
            </a:r>
          </a:p>
          <a:p>
            <a:pPr lvl="1" eaLnBrk="1" hangingPunct="1">
              <a:lnSpc>
                <a:spcPct val="80000"/>
              </a:lnSpc>
            </a:pPr>
            <a:r>
              <a:rPr lang="en-US" altLang="en-US" dirty="0"/>
              <a:t>Registered all men 18-35</a:t>
            </a:r>
          </a:p>
          <a:p>
            <a:pPr lvl="1" eaLnBrk="1" hangingPunct="1">
              <a:lnSpc>
                <a:spcPct val="80000"/>
              </a:lnSpc>
            </a:pPr>
            <a:r>
              <a:rPr lang="en-US" altLang="en-US" dirty="0"/>
              <a:t>Authorized training of 1,200,000 and 800,000 reservists </a:t>
            </a:r>
          </a:p>
          <a:p>
            <a:pPr lvl="1" eaLnBrk="1" hangingPunct="1">
              <a:lnSpc>
                <a:spcPct val="80000"/>
              </a:lnSpc>
            </a:pPr>
            <a:r>
              <a:rPr lang="en-US" altLang="en-US" dirty="0"/>
              <a:t>16 Oct - First registration began - 16,400,000 registered</a:t>
            </a:r>
          </a:p>
          <a:p>
            <a:pPr lvl="1" eaLnBrk="1" hangingPunct="1">
              <a:lnSpc>
                <a:spcPct val="80000"/>
              </a:lnSpc>
            </a:pPr>
            <a:r>
              <a:rPr lang="en-US" altLang="en-US" dirty="0"/>
              <a:t>29 Oct - First draft numbers selected</a:t>
            </a:r>
          </a:p>
          <a:p>
            <a:pPr eaLnBrk="1" hangingPunct="1">
              <a:lnSpc>
                <a:spcPct val="80000"/>
              </a:lnSpc>
            </a:pPr>
            <a:endParaRPr lang="en-US" alt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9086A8A-1D79-4EEE-AF8F-6A33DB174093}"/>
              </a:ext>
            </a:extLst>
          </p:cNvPr>
          <p:cNvSpPr>
            <a:spLocks noGrp="1" noChangeArrowheads="1"/>
          </p:cNvSpPr>
          <p:nvPr>
            <p:ph type="title"/>
          </p:nvPr>
        </p:nvSpPr>
        <p:spPr/>
        <p:txBody>
          <a:bodyPr/>
          <a:lstStyle/>
          <a:p>
            <a:pPr eaLnBrk="1" hangingPunct="1"/>
            <a:r>
              <a:rPr lang="en-US" altLang="en-US" dirty="0"/>
              <a:t>The AFC: Another Voice of Isolationism</a:t>
            </a:r>
          </a:p>
        </p:txBody>
      </p:sp>
      <p:sp>
        <p:nvSpPr>
          <p:cNvPr id="10243" name="Rectangle 3">
            <a:extLst>
              <a:ext uri="{FF2B5EF4-FFF2-40B4-BE49-F238E27FC236}">
                <a16:creationId xmlns:a16="http://schemas.microsoft.com/office/drawing/2014/main" id="{9DCF8F7F-26E0-4996-B176-271BD8577A77}"/>
              </a:ext>
            </a:extLst>
          </p:cNvPr>
          <p:cNvSpPr>
            <a:spLocks noGrp="1" noChangeArrowheads="1"/>
          </p:cNvSpPr>
          <p:nvPr>
            <p:ph type="body" idx="1"/>
          </p:nvPr>
        </p:nvSpPr>
        <p:spPr/>
        <p:txBody>
          <a:bodyPr/>
          <a:lstStyle/>
          <a:p>
            <a:pPr eaLnBrk="1" hangingPunct="1">
              <a:lnSpc>
                <a:spcPct val="80000"/>
              </a:lnSpc>
            </a:pPr>
            <a:r>
              <a:rPr lang="en-US" altLang="en-US" sz="2400" b="1" dirty="0">
                <a:solidFill>
                  <a:srgbClr val="C00000"/>
                </a:solidFill>
              </a:rPr>
              <a:t>America First Committee</a:t>
            </a:r>
            <a:r>
              <a:rPr lang="en-US" altLang="en-US" sz="2400" dirty="0">
                <a:solidFill>
                  <a:srgbClr val="C00000"/>
                </a:solidFill>
              </a:rPr>
              <a:t> </a:t>
            </a:r>
            <a:r>
              <a:rPr lang="en-US" altLang="en-US" sz="2400" dirty="0"/>
              <a:t>– Founded at Yale by Quaker Oats heir, Robert Stuart </a:t>
            </a:r>
          </a:p>
          <a:p>
            <a:pPr eaLnBrk="1" hangingPunct="1">
              <a:lnSpc>
                <a:spcPct val="80000"/>
              </a:lnSpc>
            </a:pPr>
            <a:r>
              <a:rPr lang="en-US" altLang="en-US" sz="2400" dirty="0"/>
              <a:t>Slogan: "England will fight to the last American." </a:t>
            </a:r>
          </a:p>
          <a:p>
            <a:pPr eaLnBrk="1" hangingPunct="1">
              <a:lnSpc>
                <a:spcPct val="80000"/>
              </a:lnSpc>
            </a:pPr>
            <a:r>
              <a:rPr lang="en-US" altLang="en-US" sz="2400" dirty="0"/>
              <a:t>Peaked at 800,000 members including Henry Ford, Alice Roosevelt </a:t>
            </a:r>
            <a:r>
              <a:rPr lang="en-US" altLang="en-US" sz="2400" dirty="0" err="1"/>
              <a:t>Longsworth</a:t>
            </a:r>
            <a:r>
              <a:rPr lang="en-US" altLang="en-US" sz="2400" dirty="0"/>
              <a:t>, JFK, Gerald Ford, BUT…</a:t>
            </a:r>
          </a:p>
          <a:p>
            <a:pPr eaLnBrk="1" hangingPunct="1">
              <a:lnSpc>
                <a:spcPct val="80000"/>
              </a:lnSpc>
            </a:pPr>
            <a:r>
              <a:rPr lang="en-US" altLang="en-US" sz="2400" dirty="0"/>
              <a:t>AFC Spokesman was eugenicist, anti-Semite, world class racist…and national hero, </a:t>
            </a:r>
            <a:r>
              <a:rPr lang="en-US" altLang="en-US" sz="2400" b="1" dirty="0">
                <a:solidFill>
                  <a:srgbClr val="C00000"/>
                </a:solidFill>
              </a:rPr>
              <a:t>Charles Lindberg</a:t>
            </a:r>
            <a:r>
              <a:rPr lang="en-US" altLang="en-US" sz="2400" dirty="0"/>
              <a:t>, whose speeches stressed: </a:t>
            </a:r>
          </a:p>
          <a:p>
            <a:pPr lvl="1" eaLnBrk="1" hangingPunct="1">
              <a:lnSpc>
                <a:spcPct val="80000"/>
              </a:lnSpc>
            </a:pPr>
            <a:r>
              <a:rPr lang="en-US" altLang="en-US" sz="2400" dirty="0"/>
              <a:t>Impossibility of a German attack across the Atlantic</a:t>
            </a:r>
          </a:p>
          <a:p>
            <a:pPr lvl="1" eaLnBrk="1" hangingPunct="1">
              <a:lnSpc>
                <a:spcPct val="80000"/>
              </a:lnSpc>
            </a:pPr>
            <a:r>
              <a:rPr lang="en-US" altLang="en-US" sz="2400" dirty="0"/>
              <a:t>French and UK conspiracies against Germany </a:t>
            </a:r>
          </a:p>
          <a:p>
            <a:pPr lvl="1" eaLnBrk="1" hangingPunct="1">
              <a:lnSpc>
                <a:spcPct val="80000"/>
              </a:lnSpc>
            </a:pPr>
            <a:r>
              <a:rPr lang="en-US" altLang="en-US" sz="2400" dirty="0"/>
              <a:t>German-dominated Europe was not detrimental to Western hemisphere</a:t>
            </a:r>
          </a:p>
          <a:p>
            <a:pPr lvl="1" eaLnBrk="1" hangingPunct="1">
              <a:lnSpc>
                <a:spcPct val="80000"/>
              </a:lnSpc>
            </a:pPr>
            <a:r>
              <a:rPr lang="en-US" altLang="en-US" sz="2400" dirty="0"/>
              <a:t>Nazi themes, like the Jewish press conspiracy. “We must ask who owns and influences the newspaper, the news picture, and the radio station... If our people know the truth, our country is not likely to enter the war."</a:t>
            </a:r>
            <a:br>
              <a:rPr lang="en-US" altLang="en-US" sz="2400" dirty="0"/>
            </a:br>
            <a:endParaRPr lang="en-US" alt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B80E-C699-445B-B2E4-85EE99BE594F}"/>
              </a:ext>
            </a:extLst>
          </p:cNvPr>
          <p:cNvSpPr>
            <a:spLocks noGrp="1"/>
          </p:cNvSpPr>
          <p:nvPr>
            <p:ph type="title"/>
          </p:nvPr>
        </p:nvSpPr>
        <p:spPr/>
        <p:txBody>
          <a:bodyPr/>
          <a:lstStyle/>
          <a:p>
            <a:r>
              <a:rPr lang="en-US" dirty="0"/>
              <a:t>WWII in an Election Year </a:t>
            </a:r>
          </a:p>
        </p:txBody>
      </p:sp>
      <p:sp>
        <p:nvSpPr>
          <p:cNvPr id="3" name="Content Placeholder 2">
            <a:extLst>
              <a:ext uri="{FF2B5EF4-FFF2-40B4-BE49-F238E27FC236}">
                <a16:creationId xmlns:a16="http://schemas.microsoft.com/office/drawing/2014/main" id="{0E9FE097-58B0-48F3-842F-3071866DEBAD}"/>
              </a:ext>
            </a:extLst>
          </p:cNvPr>
          <p:cNvSpPr>
            <a:spLocks noGrp="1"/>
          </p:cNvSpPr>
          <p:nvPr>
            <p:ph idx="1"/>
          </p:nvPr>
        </p:nvSpPr>
        <p:spPr/>
        <p:txBody>
          <a:bodyPr/>
          <a:lstStyle/>
          <a:p>
            <a:pPr eaLnBrk="1" hangingPunct="1">
              <a:lnSpc>
                <a:spcPct val="80000"/>
              </a:lnSpc>
            </a:pPr>
            <a:r>
              <a:rPr lang="en-US" altLang="en-US" sz="3200" dirty="0"/>
              <a:t>10 July - 31 Oct 1940 - Battle of Britain </a:t>
            </a:r>
          </a:p>
          <a:p>
            <a:pPr eaLnBrk="1" hangingPunct="1">
              <a:lnSpc>
                <a:spcPct val="80000"/>
              </a:lnSpc>
            </a:pPr>
            <a:r>
              <a:rPr lang="en-US" altLang="en-US" sz="3200" dirty="0"/>
              <a:t>29 Dec 1940 poll revealed 39% believed US made a mistake participating in WWI; down from 64% in 1937</a:t>
            </a:r>
          </a:p>
          <a:p>
            <a:pPr eaLnBrk="1" hangingPunct="1">
              <a:lnSpc>
                <a:spcPct val="80000"/>
              </a:lnSpc>
            </a:pPr>
            <a:endParaRPr lang="en-US" altLang="en-US" sz="3200" dirty="0"/>
          </a:p>
          <a:p>
            <a:pPr eaLnBrk="1" hangingPunct="1">
              <a:lnSpc>
                <a:spcPct val="80000"/>
              </a:lnSpc>
            </a:pPr>
            <a:r>
              <a:rPr lang="en-US" altLang="en-US" dirty="0"/>
              <a:t>Wendell Willkie was a political nobody (and a Democrat) in 1939. In 1940 he contested FDR. </a:t>
            </a:r>
          </a:p>
          <a:p>
            <a:pPr lvl="1" eaLnBrk="1" hangingPunct="1">
              <a:lnSpc>
                <a:spcPct val="80000"/>
              </a:lnSpc>
            </a:pPr>
            <a:r>
              <a:rPr lang="en-US" b="0" i="0" dirty="0">
                <a:solidFill>
                  <a:srgbClr val="202122"/>
                </a:solidFill>
                <a:effectLst/>
                <a:latin typeface="Arial" panose="020B0604020202020204" pitchFamily="34" charset="0"/>
              </a:rPr>
              <a:t> Sen Watson (R-IN) argued it’s fine if the town whore joined the church, but she might not try to lead the choir the first week.</a:t>
            </a:r>
            <a:endParaRPr lang="en-US" altLang="en-US" dirty="0"/>
          </a:p>
          <a:p>
            <a:pPr eaLnBrk="1" hangingPunct="1">
              <a:lnSpc>
                <a:spcPct val="80000"/>
              </a:lnSpc>
            </a:pPr>
            <a:r>
              <a:rPr lang="en-US" altLang="en-US" dirty="0"/>
              <a:t>FDR won 55 to 45% (449:82 in EC)</a:t>
            </a:r>
          </a:p>
          <a:p>
            <a:pPr eaLnBrk="1" hangingPunct="1">
              <a:lnSpc>
                <a:spcPct val="80000"/>
              </a:lnSpc>
            </a:pPr>
            <a:endParaRPr lang="en-US" altLang="en-US" sz="3200" dirty="0"/>
          </a:p>
          <a:p>
            <a:endParaRPr lang="en-US" dirty="0"/>
          </a:p>
        </p:txBody>
      </p:sp>
    </p:spTree>
    <p:extLst>
      <p:ext uri="{BB962C8B-B14F-4D97-AF65-F5344CB8AC3E}">
        <p14:creationId xmlns:p14="http://schemas.microsoft.com/office/powerpoint/2010/main" val="412945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D82A9-19E4-419A-92E0-85A27A2C1C1C}"/>
              </a:ext>
            </a:extLst>
          </p:cNvPr>
          <p:cNvPicPr>
            <a:picLocks noChangeAspect="1"/>
          </p:cNvPicPr>
          <p:nvPr/>
        </p:nvPicPr>
        <p:blipFill>
          <a:blip r:embed="rId2"/>
          <a:stretch>
            <a:fillRect/>
          </a:stretch>
        </p:blipFill>
        <p:spPr>
          <a:xfrm>
            <a:off x="120650" y="217250"/>
            <a:ext cx="11950700" cy="6423501"/>
          </a:xfrm>
          <a:prstGeom prst="rect">
            <a:avLst/>
          </a:prstGeom>
          <a:noFill/>
        </p:spPr>
      </p:pic>
    </p:spTree>
    <p:extLst>
      <p:ext uri="{BB962C8B-B14F-4D97-AF65-F5344CB8AC3E}">
        <p14:creationId xmlns:p14="http://schemas.microsoft.com/office/powerpoint/2010/main" val="311381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3E79-0EF7-46C1-A876-C0175E8DED7E}"/>
              </a:ext>
            </a:extLst>
          </p:cNvPr>
          <p:cNvSpPr>
            <a:spLocks noGrp="1"/>
          </p:cNvSpPr>
          <p:nvPr>
            <p:ph type="title"/>
          </p:nvPr>
        </p:nvSpPr>
        <p:spPr/>
        <p:txBody>
          <a:bodyPr/>
          <a:lstStyle/>
          <a:p>
            <a:r>
              <a:rPr lang="en-US" altLang="en-US" dirty="0"/>
              <a:t>Turning Tides of Insularity in 1940-41</a:t>
            </a:r>
            <a:endParaRPr lang="en-US" dirty="0"/>
          </a:p>
        </p:txBody>
      </p:sp>
      <p:pic>
        <p:nvPicPr>
          <p:cNvPr id="3" name="Picture 2">
            <a:extLst>
              <a:ext uri="{FF2B5EF4-FFF2-40B4-BE49-F238E27FC236}">
                <a16:creationId xmlns:a16="http://schemas.microsoft.com/office/drawing/2014/main" id="{E2139273-4A02-497A-B4C9-A104A331BCB8}"/>
              </a:ext>
            </a:extLst>
          </p:cNvPr>
          <p:cNvPicPr>
            <a:picLocks noChangeAspect="1"/>
          </p:cNvPicPr>
          <p:nvPr/>
        </p:nvPicPr>
        <p:blipFill>
          <a:blip r:embed="rId2"/>
          <a:stretch>
            <a:fillRect/>
          </a:stretch>
        </p:blipFill>
        <p:spPr>
          <a:xfrm>
            <a:off x="6881093" y="1487487"/>
            <a:ext cx="3879834" cy="5163279"/>
          </a:xfrm>
          <a:prstGeom prst="rect">
            <a:avLst/>
          </a:prstGeom>
        </p:spPr>
      </p:pic>
      <p:pic>
        <p:nvPicPr>
          <p:cNvPr id="6" name="Content Placeholder 5">
            <a:extLst>
              <a:ext uri="{FF2B5EF4-FFF2-40B4-BE49-F238E27FC236}">
                <a16:creationId xmlns:a16="http://schemas.microsoft.com/office/drawing/2014/main" id="{5CEE2A72-3014-4FD5-8883-CA9FE199ED9D}"/>
              </a:ext>
            </a:extLst>
          </p:cNvPr>
          <p:cNvPicPr>
            <a:picLocks noGrp="1" noChangeAspect="1"/>
          </p:cNvPicPr>
          <p:nvPr>
            <p:ph idx="1"/>
          </p:nvPr>
        </p:nvPicPr>
        <p:blipFill>
          <a:blip r:embed="rId3"/>
          <a:stretch>
            <a:fillRect/>
          </a:stretch>
        </p:blipFill>
        <p:spPr>
          <a:xfrm>
            <a:off x="1142907" y="1524000"/>
            <a:ext cx="3879834" cy="4900843"/>
          </a:xfrm>
          <a:prstGeom prst="rect">
            <a:avLst/>
          </a:prstGeom>
        </p:spPr>
      </p:pic>
    </p:spTree>
    <p:extLst>
      <p:ext uri="{BB962C8B-B14F-4D97-AF65-F5344CB8AC3E}">
        <p14:creationId xmlns:p14="http://schemas.microsoft.com/office/powerpoint/2010/main" val="27877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1C704A0-E287-4677-978D-F4B2524DDEAD}"/>
              </a:ext>
            </a:extLst>
          </p:cNvPr>
          <p:cNvSpPr>
            <a:spLocks noGrp="1" noChangeArrowheads="1"/>
          </p:cNvSpPr>
          <p:nvPr>
            <p:ph type="title"/>
          </p:nvPr>
        </p:nvSpPr>
        <p:spPr/>
        <p:txBody>
          <a:bodyPr/>
          <a:lstStyle/>
          <a:p>
            <a:pPr eaLnBrk="1" hangingPunct="1"/>
            <a:r>
              <a:rPr lang="en-US" altLang="en-US" sz="4000" dirty="0"/>
              <a:t>Lend Lease Act, Dec 1940</a:t>
            </a:r>
          </a:p>
        </p:txBody>
      </p:sp>
      <p:sp>
        <p:nvSpPr>
          <p:cNvPr id="11267" name="Rectangle 3">
            <a:extLst>
              <a:ext uri="{FF2B5EF4-FFF2-40B4-BE49-F238E27FC236}">
                <a16:creationId xmlns:a16="http://schemas.microsoft.com/office/drawing/2014/main" id="{0D070102-AFAB-4153-8A5B-89D256C4907D}"/>
              </a:ext>
            </a:extLst>
          </p:cNvPr>
          <p:cNvSpPr>
            <a:spLocks noGrp="1" noChangeArrowheads="1"/>
          </p:cNvSpPr>
          <p:nvPr>
            <p:ph type="body" idx="1"/>
          </p:nvPr>
        </p:nvSpPr>
        <p:spPr>
          <a:xfrm>
            <a:off x="609600" y="1600201"/>
            <a:ext cx="11049000" cy="4983161"/>
          </a:xfrm>
        </p:spPr>
        <p:txBody>
          <a:bodyPr/>
          <a:lstStyle/>
          <a:p>
            <a:pPr eaLnBrk="1" hangingPunct="1">
              <a:lnSpc>
                <a:spcPct val="80000"/>
              </a:lnSpc>
            </a:pPr>
            <a:r>
              <a:rPr lang="en-US" altLang="en-US" sz="2400" dirty="0"/>
              <a:t>In a fireside chat, FDR proposed Lend-Lease with his </a:t>
            </a:r>
            <a:r>
              <a:rPr lang="en-US" altLang="en-US" sz="2400" b="1" dirty="0">
                <a:solidFill>
                  <a:srgbClr val="C00000"/>
                </a:solidFill>
              </a:rPr>
              <a:t>garden hose analogy</a:t>
            </a:r>
          </a:p>
          <a:p>
            <a:pPr lvl="1" eaLnBrk="1" hangingPunct="1">
              <a:lnSpc>
                <a:spcPct val="80000"/>
              </a:lnSpc>
            </a:pPr>
            <a:endParaRPr lang="en-US" altLang="en-US" sz="2400" b="1" dirty="0">
              <a:solidFill>
                <a:srgbClr val="FF0000"/>
              </a:solidFill>
            </a:endParaRPr>
          </a:p>
          <a:p>
            <a:pPr marL="457200" lvl="1" indent="0" eaLnBrk="1" hangingPunct="1">
              <a:lnSpc>
                <a:spcPct val="80000"/>
              </a:lnSpc>
              <a:buNone/>
            </a:pPr>
            <a:r>
              <a:rPr lang="en-US" altLang="en-US" sz="2400" dirty="0"/>
              <a:t>"Suppose my neighbor's house catches fire, and I have a length of garden hose four or five hundred feet away. If he can take my garden hose and connect it up to his hydrant, I may help him to put out the fire. Now what do I do? I don't say to him before that operation, 'Neighbor, my garden hose cost me $15. You have to pay me $15 for it.' What is the transaction that goes on? I don't want $15 - I want my garden hose back after the fire is over.”</a:t>
            </a:r>
          </a:p>
          <a:p>
            <a:pPr marL="457200" lvl="1" indent="0" eaLnBrk="1" hangingPunct="1">
              <a:lnSpc>
                <a:spcPct val="80000"/>
              </a:lnSpc>
              <a:buNone/>
            </a:pPr>
            <a:endParaRPr lang="en-US" altLang="en-US" sz="2400" dirty="0"/>
          </a:p>
          <a:p>
            <a:pPr eaLnBrk="1" hangingPunct="1">
              <a:lnSpc>
                <a:spcPct val="80000"/>
              </a:lnSpc>
            </a:pPr>
            <a:r>
              <a:rPr lang="en-US" altLang="en-US" sz="2400" dirty="0"/>
              <a:t>11 Mar - Congress approved Lend-Lease appropriation of $7 billion</a:t>
            </a:r>
          </a:p>
          <a:p>
            <a:pPr eaLnBrk="1" hangingPunct="1">
              <a:lnSpc>
                <a:spcPct val="80000"/>
              </a:lnSpc>
            </a:pPr>
            <a:r>
              <a:rPr lang="en-US" altLang="en-US" sz="2400" dirty="0"/>
              <a:t>Lend-Lease terminated in Sept 1946 after </a:t>
            </a:r>
            <a:r>
              <a:rPr lang="en-US" altLang="en-US" sz="2400" dirty="0">
                <a:solidFill>
                  <a:srgbClr val="C00000"/>
                </a:solidFill>
              </a:rPr>
              <a:t>$50.6 billion ($900 </a:t>
            </a:r>
            <a:r>
              <a:rPr lang="en-US" altLang="en-US" sz="2400" dirty="0" err="1">
                <a:solidFill>
                  <a:srgbClr val="C00000"/>
                </a:solidFill>
              </a:rPr>
              <a:t>bil</a:t>
            </a:r>
            <a:r>
              <a:rPr lang="en-US" altLang="en-US" sz="2400" dirty="0">
                <a:solidFill>
                  <a:srgbClr val="C00000"/>
                </a:solidFill>
              </a:rPr>
              <a:t> today)</a:t>
            </a:r>
          </a:p>
          <a:p>
            <a:pPr marL="0" indent="0" eaLnBrk="1" hangingPunct="1">
              <a:lnSpc>
                <a:spcPct val="80000"/>
              </a:lnSpc>
              <a:buNone/>
            </a:pPr>
            <a:br>
              <a:rPr lang="en-US" altLang="en-US" sz="2400" dirty="0"/>
            </a:br>
            <a:endParaRPr lang="en-US"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F32ED2E-329A-4163-A4E2-F537C4ED3F44}"/>
              </a:ext>
            </a:extLst>
          </p:cNvPr>
          <p:cNvSpPr>
            <a:spLocks noGrp="1" noChangeArrowheads="1"/>
          </p:cNvSpPr>
          <p:nvPr>
            <p:ph type="title"/>
          </p:nvPr>
        </p:nvSpPr>
        <p:spPr/>
        <p:txBody>
          <a:bodyPr/>
          <a:lstStyle/>
          <a:p>
            <a:pPr eaLnBrk="1" hangingPunct="1"/>
            <a:r>
              <a:rPr lang="en-US" dirty="0"/>
              <a:t>Four Freedoms Speech, SOTU 1941</a:t>
            </a:r>
            <a:endParaRPr lang="en-US" altLang="en-US" sz="3600" dirty="0">
              <a:solidFill>
                <a:srgbClr val="000099"/>
              </a:solidFill>
            </a:endParaRPr>
          </a:p>
        </p:txBody>
      </p:sp>
      <p:sp>
        <p:nvSpPr>
          <p:cNvPr id="2" name="Content Placeholder 1">
            <a:extLst>
              <a:ext uri="{FF2B5EF4-FFF2-40B4-BE49-F238E27FC236}">
                <a16:creationId xmlns:a16="http://schemas.microsoft.com/office/drawing/2014/main" id="{D442E942-584B-4643-B7CB-819445530B5B}"/>
              </a:ext>
            </a:extLst>
          </p:cNvPr>
          <p:cNvSpPr>
            <a:spLocks noGrp="1"/>
          </p:cNvSpPr>
          <p:nvPr>
            <p:ph idx="1"/>
          </p:nvPr>
        </p:nvSpPr>
        <p:spPr/>
        <p:txBody>
          <a:bodyPr/>
          <a:lstStyle/>
          <a:p>
            <a:pPr eaLnBrk="1" hangingPunct="1">
              <a:lnSpc>
                <a:spcPct val="80000"/>
              </a:lnSpc>
            </a:pPr>
            <a:endParaRPr lang="en-US" altLang="en-US" sz="2000" dirty="0"/>
          </a:p>
        </p:txBody>
      </p:sp>
      <p:pic>
        <p:nvPicPr>
          <p:cNvPr id="60419" name="Picture 5">
            <a:extLst>
              <a:ext uri="{FF2B5EF4-FFF2-40B4-BE49-F238E27FC236}">
                <a16:creationId xmlns:a16="http://schemas.microsoft.com/office/drawing/2014/main" id="{D987DB70-A1A0-4F07-9A82-CA0970C20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75" y="1905000"/>
            <a:ext cx="2602358" cy="379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6">
            <a:extLst>
              <a:ext uri="{FF2B5EF4-FFF2-40B4-BE49-F238E27FC236}">
                <a16:creationId xmlns:a16="http://schemas.microsoft.com/office/drawing/2014/main" id="{D757D58A-1785-48B3-969C-A841FAB94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339" y="1942105"/>
            <a:ext cx="2516014" cy="375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want">
            <a:extLst>
              <a:ext uri="{FF2B5EF4-FFF2-40B4-BE49-F238E27FC236}">
                <a16:creationId xmlns:a16="http://schemas.microsoft.com/office/drawing/2014/main" id="{DFA3F13E-1DDC-4DB9-A2B9-0B6C0355C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713" y="1965630"/>
            <a:ext cx="2819400" cy="37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fear">
            <a:extLst>
              <a:ext uri="{FF2B5EF4-FFF2-40B4-BE49-F238E27FC236}">
                <a16:creationId xmlns:a16="http://schemas.microsoft.com/office/drawing/2014/main" id="{9A0DD984-3717-46B1-B71D-C608C8ED0A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976" r="-6964"/>
          <a:stretch>
            <a:fillRect/>
          </a:stretch>
        </p:blipFill>
        <p:spPr bwMode="auto">
          <a:xfrm>
            <a:off x="8922981" y="1630852"/>
            <a:ext cx="312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3141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FF4A02F-F935-4D73-A251-753215A187C2}"/>
              </a:ext>
            </a:extLst>
          </p:cNvPr>
          <p:cNvSpPr>
            <a:spLocks noGrp="1" noChangeArrowheads="1"/>
          </p:cNvSpPr>
          <p:nvPr>
            <p:ph type="title"/>
          </p:nvPr>
        </p:nvSpPr>
        <p:spPr>
          <a:xfrm>
            <a:off x="609600" y="274638"/>
            <a:ext cx="10972800" cy="1143000"/>
          </a:xfrm>
        </p:spPr>
        <p:txBody>
          <a:bodyPr wrap="square" anchor="ctr">
            <a:normAutofit/>
          </a:bodyPr>
          <a:lstStyle/>
          <a:p>
            <a:pPr eaLnBrk="1" hangingPunct="1"/>
            <a:r>
              <a:rPr lang="en-US" altLang="en-US" dirty="0"/>
              <a:t>The Atlantic Charter, Aug 1941</a:t>
            </a:r>
          </a:p>
        </p:txBody>
      </p:sp>
      <p:sp>
        <p:nvSpPr>
          <p:cNvPr id="12291" name="Rectangle 3">
            <a:extLst>
              <a:ext uri="{FF2B5EF4-FFF2-40B4-BE49-F238E27FC236}">
                <a16:creationId xmlns:a16="http://schemas.microsoft.com/office/drawing/2014/main" id="{02BDA694-4B79-4B0B-98E6-8381FA91AA65}"/>
              </a:ext>
            </a:extLst>
          </p:cNvPr>
          <p:cNvSpPr>
            <a:spLocks noGrp="1" noChangeArrowheads="1"/>
          </p:cNvSpPr>
          <p:nvPr>
            <p:ph sz="half" idx="1"/>
          </p:nvPr>
        </p:nvSpPr>
        <p:spPr>
          <a:xfrm>
            <a:off x="609600" y="1600201"/>
            <a:ext cx="5384800" cy="4525963"/>
          </a:xfrm>
        </p:spPr>
        <p:txBody>
          <a:bodyPr wrap="square" anchor="t">
            <a:normAutofit/>
          </a:bodyPr>
          <a:lstStyle/>
          <a:p>
            <a:pPr eaLnBrk="1" hangingPunct="1">
              <a:lnSpc>
                <a:spcPct val="90000"/>
              </a:lnSpc>
            </a:pPr>
            <a:r>
              <a:rPr lang="en-US" altLang="en-US" sz="2600" dirty="0"/>
              <a:t>US sought no territorial gains</a:t>
            </a:r>
          </a:p>
          <a:p>
            <a:pPr eaLnBrk="1" hangingPunct="1">
              <a:lnSpc>
                <a:spcPct val="90000"/>
              </a:lnSpc>
            </a:pPr>
            <a:r>
              <a:rPr lang="en-US" altLang="en-US" sz="2600" dirty="0"/>
              <a:t>Disarmament</a:t>
            </a:r>
          </a:p>
          <a:p>
            <a:pPr eaLnBrk="1" hangingPunct="1">
              <a:lnSpc>
                <a:spcPct val="90000"/>
              </a:lnSpc>
            </a:pPr>
            <a:r>
              <a:rPr lang="en-US" altLang="en-US" sz="2600" dirty="0"/>
              <a:t>Renunciation of aggression</a:t>
            </a:r>
          </a:p>
          <a:p>
            <a:pPr eaLnBrk="1" hangingPunct="1">
              <a:lnSpc>
                <a:spcPct val="90000"/>
              </a:lnSpc>
            </a:pPr>
            <a:r>
              <a:rPr lang="en-US" altLang="en-US" sz="2600" dirty="0"/>
              <a:t>Self-determination for all</a:t>
            </a:r>
          </a:p>
          <a:p>
            <a:pPr eaLnBrk="1" hangingPunct="1">
              <a:lnSpc>
                <a:spcPct val="90000"/>
              </a:lnSpc>
            </a:pPr>
            <a:r>
              <a:rPr lang="en-US" altLang="en-US" sz="2600" dirty="0"/>
              <a:t>Reduction of trade barriers</a:t>
            </a:r>
          </a:p>
          <a:p>
            <a:pPr eaLnBrk="1" hangingPunct="1">
              <a:lnSpc>
                <a:spcPct val="90000"/>
              </a:lnSpc>
            </a:pPr>
            <a:r>
              <a:rPr lang="en-US" altLang="en-US" sz="2600" dirty="0"/>
              <a:t>Freedom of seas</a:t>
            </a:r>
          </a:p>
          <a:p>
            <a:pPr eaLnBrk="1" hangingPunct="1">
              <a:lnSpc>
                <a:spcPct val="90000"/>
              </a:lnSpc>
            </a:pPr>
            <a:r>
              <a:rPr lang="en-US" altLang="en-US" sz="2600" dirty="0"/>
              <a:t>Freedom from want and fear</a:t>
            </a:r>
          </a:p>
          <a:p>
            <a:pPr eaLnBrk="1" hangingPunct="1">
              <a:lnSpc>
                <a:spcPct val="90000"/>
              </a:lnSpc>
            </a:pPr>
            <a:r>
              <a:rPr lang="en-US" altLang="en-US" sz="2600" dirty="0"/>
              <a:t>Global cooperation (UN Model)</a:t>
            </a:r>
          </a:p>
          <a:p>
            <a:pPr lvl="1" eaLnBrk="1" hangingPunct="1">
              <a:lnSpc>
                <a:spcPct val="90000"/>
              </a:lnSpc>
            </a:pPr>
            <a:endParaRPr lang="en-US" altLang="en-US" sz="2600" dirty="0"/>
          </a:p>
          <a:p>
            <a:pPr eaLnBrk="1" hangingPunct="1">
              <a:lnSpc>
                <a:spcPct val="90000"/>
              </a:lnSpc>
            </a:pPr>
            <a:endParaRPr lang="en-US" altLang="en-US" sz="2600" dirty="0"/>
          </a:p>
        </p:txBody>
      </p:sp>
      <p:pic>
        <p:nvPicPr>
          <p:cNvPr id="9" name="Content Placeholder 8">
            <a:extLst>
              <a:ext uri="{FF2B5EF4-FFF2-40B4-BE49-F238E27FC236}">
                <a16:creationId xmlns:a16="http://schemas.microsoft.com/office/drawing/2014/main" id="{82A3B477-033A-4FBF-BDF2-3788A4D04BFF}"/>
              </a:ext>
            </a:extLst>
          </p:cNvPr>
          <p:cNvPicPr>
            <a:picLocks noGrp="1" noChangeAspect="1"/>
          </p:cNvPicPr>
          <p:nvPr>
            <p:ph sz="half" idx="2"/>
          </p:nvPr>
        </p:nvPicPr>
        <p:blipFill>
          <a:blip r:embed="rId2"/>
          <a:stretch>
            <a:fillRect/>
          </a:stretch>
        </p:blipFill>
        <p:spPr>
          <a:xfrm>
            <a:off x="6400800" y="1676400"/>
            <a:ext cx="5384800" cy="331372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A46A9C2-3979-4396-BEE9-6BB4BAEC297E}"/>
              </a:ext>
            </a:extLst>
          </p:cNvPr>
          <p:cNvSpPr>
            <a:spLocks noGrp="1" noChangeArrowheads="1"/>
          </p:cNvSpPr>
          <p:nvPr>
            <p:ph type="title"/>
          </p:nvPr>
        </p:nvSpPr>
        <p:spPr/>
        <p:txBody>
          <a:bodyPr/>
          <a:lstStyle/>
          <a:p>
            <a:pPr eaLnBrk="1" hangingPunct="1"/>
            <a:r>
              <a:rPr lang="en-US" altLang="en-US" dirty="0"/>
              <a:t>The Enemy of Your Enemy</a:t>
            </a:r>
          </a:p>
        </p:txBody>
      </p:sp>
      <p:sp>
        <p:nvSpPr>
          <p:cNvPr id="13315" name="Rectangle 3">
            <a:extLst>
              <a:ext uri="{FF2B5EF4-FFF2-40B4-BE49-F238E27FC236}">
                <a16:creationId xmlns:a16="http://schemas.microsoft.com/office/drawing/2014/main" id="{6DAFF8E0-AE66-4ADE-B6D6-845046165769}"/>
              </a:ext>
            </a:extLst>
          </p:cNvPr>
          <p:cNvSpPr>
            <a:spLocks noGrp="1" noChangeArrowheads="1"/>
          </p:cNvSpPr>
          <p:nvPr>
            <p:ph type="body" idx="1"/>
          </p:nvPr>
        </p:nvSpPr>
        <p:spPr/>
        <p:txBody>
          <a:bodyPr/>
          <a:lstStyle/>
          <a:p>
            <a:pPr eaLnBrk="1" hangingPunct="1"/>
            <a:r>
              <a:rPr lang="en-US" altLang="en-US" dirty="0"/>
              <a:t>22 June 1941 - Germany violated Non-Aggression Pact </a:t>
            </a:r>
          </a:p>
          <a:p>
            <a:pPr eaLnBrk="1" hangingPunct="1"/>
            <a:r>
              <a:rPr lang="en-US" altLang="en-US" dirty="0"/>
              <a:t>24 June 1941 - US aid to USSR </a:t>
            </a:r>
          </a:p>
          <a:p>
            <a:pPr eaLnBrk="1" hangingPunct="1"/>
            <a:endParaRPr lang="en-US" altLang="en-US" dirty="0"/>
          </a:p>
        </p:txBody>
      </p:sp>
      <p:pic>
        <p:nvPicPr>
          <p:cNvPr id="4" name="Picture 3">
            <a:extLst>
              <a:ext uri="{FF2B5EF4-FFF2-40B4-BE49-F238E27FC236}">
                <a16:creationId xmlns:a16="http://schemas.microsoft.com/office/drawing/2014/main" id="{D958BDB6-5D24-42D1-AF4B-3EA313BFD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64846"/>
            <a:ext cx="2743200" cy="344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Image result for sexy stalin">
            <a:extLst>
              <a:ext uri="{FF2B5EF4-FFF2-40B4-BE49-F238E27FC236}">
                <a16:creationId xmlns:a16="http://schemas.microsoft.com/office/drawing/2014/main" id="{92662AFD-3FF8-41F8-A8BA-B5C1A05FE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672" y="3335856"/>
            <a:ext cx="2514347" cy="33697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5845C95-14AF-4760-AA9B-D76A7D9D9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265"/>
          <a:stretch>
            <a:fillRect/>
          </a:stretch>
        </p:blipFill>
        <p:spPr>
          <a:xfrm>
            <a:off x="8519808" y="3429000"/>
            <a:ext cx="2537611" cy="32765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3ECAA30-D86C-4A7E-9A30-883DC605B36D}"/>
              </a:ext>
            </a:extLst>
          </p:cNvPr>
          <p:cNvSpPr>
            <a:spLocks noGrp="1" noChangeArrowheads="1"/>
          </p:cNvSpPr>
          <p:nvPr>
            <p:ph type="title"/>
          </p:nvPr>
        </p:nvSpPr>
        <p:spPr/>
        <p:txBody>
          <a:bodyPr/>
          <a:lstStyle/>
          <a:p>
            <a:pPr eaLnBrk="1" hangingPunct="1"/>
            <a:r>
              <a:rPr lang="en-US" altLang="en-US" dirty="0"/>
              <a:t>Japanese-American Relations</a:t>
            </a:r>
          </a:p>
        </p:txBody>
      </p:sp>
      <p:sp>
        <p:nvSpPr>
          <p:cNvPr id="14339" name="Rectangle 3">
            <a:extLst>
              <a:ext uri="{FF2B5EF4-FFF2-40B4-BE49-F238E27FC236}">
                <a16:creationId xmlns:a16="http://schemas.microsoft.com/office/drawing/2014/main" id="{7EDD22B7-3036-4696-BE94-02ACE9D0C5CA}"/>
              </a:ext>
            </a:extLst>
          </p:cNvPr>
          <p:cNvSpPr>
            <a:spLocks noGrp="1" noChangeArrowheads="1"/>
          </p:cNvSpPr>
          <p:nvPr>
            <p:ph type="body" idx="1"/>
          </p:nvPr>
        </p:nvSpPr>
        <p:spPr/>
        <p:txBody>
          <a:bodyPr/>
          <a:lstStyle/>
          <a:p>
            <a:pPr eaLnBrk="1" hangingPunct="1">
              <a:lnSpc>
                <a:spcPct val="80000"/>
              </a:lnSpc>
            </a:pPr>
            <a:r>
              <a:rPr lang="en-US" altLang="en-US" sz="2800" dirty="0"/>
              <a:t>FDR’s 1937 Quarantine Speech called for Japan to be “treated like a disease”; sanctions regime </a:t>
            </a:r>
          </a:p>
          <a:p>
            <a:pPr lvl="1" eaLnBrk="1" hangingPunct="1">
              <a:lnSpc>
                <a:spcPct val="80000"/>
              </a:lnSpc>
            </a:pPr>
            <a:r>
              <a:rPr lang="en-US" altLang="en-US" dirty="0"/>
              <a:t>Trade treaty with Japan not renewed, Jan 1940</a:t>
            </a:r>
          </a:p>
          <a:p>
            <a:pPr lvl="1" eaLnBrk="1" hangingPunct="1">
              <a:lnSpc>
                <a:spcPct val="80000"/>
              </a:lnSpc>
            </a:pPr>
            <a:r>
              <a:rPr lang="en-US" altLang="en-US" dirty="0"/>
              <a:t>Aviation fuel, scrap iron, and steel embargoed, Sep 1940</a:t>
            </a:r>
          </a:p>
          <a:p>
            <a:pPr lvl="1" eaLnBrk="1" hangingPunct="1">
              <a:lnSpc>
                <a:spcPct val="80000"/>
              </a:lnSpc>
            </a:pPr>
            <a:r>
              <a:rPr lang="en-US" altLang="en-US" dirty="0"/>
              <a:t>Japanese assets frozen in American banks, July 1941</a:t>
            </a:r>
          </a:p>
          <a:p>
            <a:pPr lvl="1" eaLnBrk="1" hangingPunct="1">
              <a:lnSpc>
                <a:spcPct val="80000"/>
              </a:lnSpc>
            </a:pPr>
            <a:r>
              <a:rPr lang="en-US" altLang="en-US" dirty="0"/>
              <a:t>Aid to China</a:t>
            </a:r>
          </a:p>
          <a:p>
            <a:pPr lvl="2" eaLnBrk="1" hangingPunct="1">
              <a:lnSpc>
                <a:spcPct val="80000"/>
              </a:lnSpc>
            </a:pPr>
            <a:r>
              <a:rPr lang="en-US" altLang="en-US" sz="2800" dirty="0"/>
              <a:t>$125 million lent to China by 1940</a:t>
            </a:r>
          </a:p>
          <a:p>
            <a:pPr lvl="2" eaLnBrk="1" hangingPunct="1">
              <a:lnSpc>
                <a:spcPct val="80000"/>
              </a:lnSpc>
            </a:pPr>
            <a:r>
              <a:rPr lang="en-US" altLang="en-US" sz="2800" dirty="0"/>
              <a:t>US fleet to Pearl Harbor in 1940</a:t>
            </a:r>
          </a:p>
          <a:p>
            <a:pPr lvl="2" eaLnBrk="1" hangingPunct="1">
              <a:lnSpc>
                <a:spcPct val="80000"/>
              </a:lnSpc>
            </a:pPr>
            <a:r>
              <a:rPr lang="en-US" altLang="en-US" sz="2800" dirty="0"/>
              <a:t>Lend-Lease extended to China, April 1941 </a:t>
            </a:r>
          </a:p>
          <a:p>
            <a:pPr lvl="2" eaLnBrk="1" hangingPunct="1">
              <a:lnSpc>
                <a:spcPct val="80000"/>
              </a:lnSpc>
            </a:pPr>
            <a:r>
              <a:rPr lang="en-US" altLang="en-US" sz="2800" dirty="0"/>
              <a:t>The </a:t>
            </a:r>
            <a:r>
              <a:rPr lang="en-US" altLang="en-US" sz="2800" dirty="0">
                <a:solidFill>
                  <a:srgbClr val="C00000"/>
                </a:solidFill>
              </a:rPr>
              <a:t>Flying Tigers </a:t>
            </a:r>
            <a:r>
              <a:rPr lang="en-US" altLang="en-US" sz="2800" dirty="0"/>
              <a:t>“volunteers” arrived in China, April 1941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91C7DEA-157E-434D-893C-3419342AFEA0}"/>
              </a:ext>
            </a:extLst>
          </p:cNvPr>
          <p:cNvSpPr>
            <a:spLocks noGrp="1" noChangeArrowheads="1"/>
          </p:cNvSpPr>
          <p:nvPr>
            <p:ph type="title"/>
          </p:nvPr>
        </p:nvSpPr>
        <p:spPr/>
        <p:txBody>
          <a:bodyPr/>
          <a:lstStyle/>
          <a:p>
            <a:pPr eaLnBrk="1" hangingPunct="1"/>
            <a:br>
              <a:rPr lang="de-DE" altLang="en-US" dirty="0"/>
            </a:br>
            <a:r>
              <a:rPr lang="de-DE" altLang="en-US" dirty="0"/>
              <a:t>The American Road to War</a:t>
            </a:r>
            <a:br>
              <a:rPr lang="de-DE" altLang="en-US" dirty="0"/>
            </a:br>
            <a:endParaRPr lang="de-DE" altLang="en-US" dirty="0"/>
          </a:p>
        </p:txBody>
      </p:sp>
      <p:sp>
        <p:nvSpPr>
          <p:cNvPr id="3075" name="Rectangle 3">
            <a:extLst>
              <a:ext uri="{FF2B5EF4-FFF2-40B4-BE49-F238E27FC236}">
                <a16:creationId xmlns:a16="http://schemas.microsoft.com/office/drawing/2014/main" id="{6816FBB5-18BA-4D06-8099-29FAE36A6EBB}"/>
              </a:ext>
            </a:extLst>
          </p:cNvPr>
          <p:cNvSpPr>
            <a:spLocks noGrp="1" noChangeArrowheads="1"/>
          </p:cNvSpPr>
          <p:nvPr>
            <p:ph type="body" idx="1"/>
          </p:nvPr>
        </p:nvSpPr>
        <p:spPr/>
        <p:txBody>
          <a:bodyPr/>
          <a:lstStyle/>
          <a:p>
            <a:pPr algn="ctr" eaLnBrk="1" hangingPunct="1">
              <a:lnSpc>
                <a:spcPct val="90000"/>
              </a:lnSpc>
              <a:buFontTx/>
              <a:buNone/>
            </a:pPr>
            <a:endParaRPr lang="en-US" altLang="en-US" sz="8800" dirty="0"/>
          </a:p>
        </p:txBody>
      </p:sp>
      <p:pic>
        <p:nvPicPr>
          <p:cNvPr id="2" name="Picture 1">
            <a:extLst>
              <a:ext uri="{FF2B5EF4-FFF2-40B4-BE49-F238E27FC236}">
                <a16:creationId xmlns:a16="http://schemas.microsoft.com/office/drawing/2014/main" id="{B4890570-F0F7-4E16-B102-D1199F466CD4}"/>
              </a:ext>
            </a:extLst>
          </p:cNvPr>
          <p:cNvPicPr>
            <a:picLocks noChangeAspect="1"/>
          </p:cNvPicPr>
          <p:nvPr/>
        </p:nvPicPr>
        <p:blipFill>
          <a:blip r:embed="rId2"/>
          <a:stretch>
            <a:fillRect/>
          </a:stretch>
        </p:blipFill>
        <p:spPr>
          <a:xfrm>
            <a:off x="2895600" y="1600201"/>
            <a:ext cx="6672262" cy="47838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33A97-A40C-41DB-8CF2-76730260CF17}"/>
              </a:ext>
            </a:extLst>
          </p:cNvPr>
          <p:cNvSpPr>
            <a:spLocks noGrp="1"/>
          </p:cNvSpPr>
          <p:nvPr>
            <p:ph type="title"/>
          </p:nvPr>
        </p:nvSpPr>
        <p:spPr/>
        <p:txBody>
          <a:bodyPr/>
          <a:lstStyle/>
          <a:p>
            <a:r>
              <a:rPr lang="en-US" altLang="en-US" dirty="0"/>
              <a:t>Japanese-American Relations</a:t>
            </a:r>
            <a:endParaRPr lang="en-US" dirty="0"/>
          </a:p>
        </p:txBody>
      </p:sp>
      <p:sp>
        <p:nvSpPr>
          <p:cNvPr id="3" name="Content Placeholder 2">
            <a:extLst>
              <a:ext uri="{FF2B5EF4-FFF2-40B4-BE49-F238E27FC236}">
                <a16:creationId xmlns:a16="http://schemas.microsoft.com/office/drawing/2014/main" id="{C056BEAA-BB29-41E6-9295-330DD3E27CB8}"/>
              </a:ext>
            </a:extLst>
          </p:cNvPr>
          <p:cNvSpPr>
            <a:spLocks noGrp="1"/>
          </p:cNvSpPr>
          <p:nvPr>
            <p:ph idx="1"/>
          </p:nvPr>
        </p:nvSpPr>
        <p:spPr/>
        <p:txBody>
          <a:bodyPr/>
          <a:lstStyle/>
          <a:p>
            <a:pPr eaLnBrk="1" hangingPunct="1">
              <a:lnSpc>
                <a:spcPct val="80000"/>
              </a:lnSpc>
            </a:pPr>
            <a:r>
              <a:rPr lang="en-US" altLang="en-US" dirty="0"/>
              <a:t>Sep 1941 - Japan occupied French Indochina. US</a:t>
            </a:r>
          </a:p>
          <a:p>
            <a:pPr lvl="1" eaLnBrk="1" hangingPunct="1">
              <a:lnSpc>
                <a:spcPct val="80000"/>
              </a:lnSpc>
            </a:pPr>
            <a:r>
              <a:rPr lang="en-US" altLang="en-US" sz="3200" dirty="0"/>
              <a:t>Mobilized forces in the Philippines under MacArthur</a:t>
            </a:r>
          </a:p>
          <a:p>
            <a:pPr lvl="1" eaLnBrk="1" hangingPunct="1">
              <a:lnSpc>
                <a:spcPct val="80000"/>
              </a:lnSpc>
            </a:pPr>
            <a:r>
              <a:rPr lang="en-US" altLang="en-US" sz="3200" dirty="0"/>
              <a:t>Warned Japan against further aggression </a:t>
            </a:r>
          </a:p>
          <a:p>
            <a:pPr eaLnBrk="1" hangingPunct="1">
              <a:lnSpc>
                <a:spcPct val="80000"/>
              </a:lnSpc>
            </a:pPr>
            <a:r>
              <a:rPr lang="en-US" altLang="en-US" dirty="0"/>
              <a:t>3 Nov - US Ambassador to Japan, Joseph Grew, warned of possible attack on US positions, but suggested the Philippines, not Hawaii</a:t>
            </a:r>
          </a:p>
          <a:p>
            <a:endParaRPr lang="en-US" dirty="0"/>
          </a:p>
        </p:txBody>
      </p:sp>
    </p:spTree>
    <p:extLst>
      <p:ext uri="{BB962C8B-B14F-4D97-AF65-F5344CB8AC3E}">
        <p14:creationId xmlns:p14="http://schemas.microsoft.com/office/powerpoint/2010/main" val="3039677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6DD40A0-2977-4564-8D91-22A559A3D945}"/>
              </a:ext>
            </a:extLst>
          </p:cNvPr>
          <p:cNvSpPr>
            <a:spLocks noGrp="1" noChangeArrowheads="1"/>
          </p:cNvSpPr>
          <p:nvPr>
            <p:ph type="title"/>
          </p:nvPr>
        </p:nvSpPr>
        <p:spPr/>
        <p:txBody>
          <a:bodyPr/>
          <a:lstStyle/>
          <a:p>
            <a:pPr eaLnBrk="1" hangingPunct="1"/>
            <a:r>
              <a:rPr lang="en-US" altLang="en-US" sz="4400" dirty="0"/>
              <a:t>Attack on Pearl Harbor</a:t>
            </a:r>
            <a:endParaRPr lang="en-US" altLang="en-US" dirty="0"/>
          </a:p>
        </p:txBody>
      </p:sp>
      <p:sp>
        <p:nvSpPr>
          <p:cNvPr id="15363" name="Rectangle 3">
            <a:extLst>
              <a:ext uri="{FF2B5EF4-FFF2-40B4-BE49-F238E27FC236}">
                <a16:creationId xmlns:a16="http://schemas.microsoft.com/office/drawing/2014/main" id="{BB8AF721-B8B0-47BB-B3BC-15E9FDFFC9DA}"/>
              </a:ext>
            </a:extLst>
          </p:cNvPr>
          <p:cNvSpPr>
            <a:spLocks noGrp="1" noChangeArrowheads="1"/>
          </p:cNvSpPr>
          <p:nvPr>
            <p:ph type="body" idx="1"/>
          </p:nvPr>
        </p:nvSpPr>
        <p:spPr/>
        <p:txBody>
          <a:bodyPr/>
          <a:lstStyle/>
          <a:p>
            <a:pPr eaLnBrk="1" hangingPunct="1">
              <a:lnSpc>
                <a:spcPct val="80000"/>
              </a:lnSpc>
            </a:pPr>
            <a:r>
              <a:rPr lang="en-US" altLang="en-US" sz="3600" dirty="0"/>
              <a:t>Sunday 7 Dec 1941 at 7:55am</a:t>
            </a:r>
          </a:p>
          <a:p>
            <a:pPr eaLnBrk="1" hangingPunct="1">
              <a:lnSpc>
                <a:spcPct val="80000"/>
              </a:lnSpc>
            </a:pPr>
            <a:r>
              <a:rPr lang="en-US" altLang="en-US" sz="3600" dirty="0"/>
              <a:t>2,403 civilian and military personnel killed and 1,178 wounded.</a:t>
            </a:r>
          </a:p>
          <a:p>
            <a:pPr eaLnBrk="1" hangingPunct="1">
              <a:lnSpc>
                <a:spcPct val="80000"/>
              </a:lnSpc>
            </a:pPr>
            <a:r>
              <a:rPr lang="en-US" altLang="en-US" sz="3600" dirty="0"/>
              <a:t>19 ships sunk or disabled, 170 planes lost,</a:t>
            </a:r>
          </a:p>
          <a:p>
            <a:pPr eaLnBrk="1" hangingPunct="1">
              <a:lnSpc>
                <a:spcPct val="80000"/>
              </a:lnSpc>
            </a:pPr>
            <a:r>
              <a:rPr lang="en-US" altLang="en-US" sz="3600" dirty="0"/>
              <a:t>Simultaneous attacks on Philippines, Wake Island, Guam, Midway Islands, and British in HK</a:t>
            </a:r>
          </a:p>
          <a:p>
            <a:pPr eaLnBrk="1" hangingPunct="1">
              <a:lnSpc>
                <a:spcPct val="80000"/>
              </a:lnSpc>
            </a:pPr>
            <a:r>
              <a:rPr lang="en-US" altLang="en-US" sz="3600" dirty="0"/>
              <a:t>That evening Japan declared war on the US </a:t>
            </a:r>
          </a:p>
          <a:p>
            <a:pPr eaLnBrk="1" hangingPunct="1">
              <a:lnSpc>
                <a:spcPct val="80000"/>
              </a:lnSpc>
            </a:pPr>
            <a:endParaRPr lang="en-US" alt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33AD-510A-48FB-8F36-51A12EA243AE}"/>
              </a:ext>
            </a:extLst>
          </p:cNvPr>
          <p:cNvSpPr>
            <a:spLocks noGrp="1"/>
          </p:cNvSpPr>
          <p:nvPr>
            <p:ph type="title"/>
          </p:nvPr>
        </p:nvSpPr>
        <p:spPr/>
        <p:txBody>
          <a:bodyPr/>
          <a:lstStyle/>
          <a:p>
            <a:r>
              <a:rPr lang="en-US" dirty="0"/>
              <a:t>America Goes to War</a:t>
            </a:r>
          </a:p>
        </p:txBody>
      </p:sp>
      <p:sp>
        <p:nvSpPr>
          <p:cNvPr id="3" name="Content Placeholder 2">
            <a:extLst>
              <a:ext uri="{FF2B5EF4-FFF2-40B4-BE49-F238E27FC236}">
                <a16:creationId xmlns:a16="http://schemas.microsoft.com/office/drawing/2014/main" id="{0F3ACC93-3335-4E2A-B4D4-82A12F7A993C}"/>
              </a:ext>
            </a:extLst>
          </p:cNvPr>
          <p:cNvSpPr>
            <a:spLocks noGrp="1"/>
          </p:cNvSpPr>
          <p:nvPr>
            <p:ph idx="1"/>
          </p:nvPr>
        </p:nvSpPr>
        <p:spPr/>
        <p:txBody>
          <a:bodyPr/>
          <a:lstStyle/>
          <a:p>
            <a:pPr eaLnBrk="1" hangingPunct="1">
              <a:lnSpc>
                <a:spcPct val="80000"/>
              </a:lnSpc>
            </a:pPr>
            <a:r>
              <a:rPr lang="en-US" altLang="en-US" dirty="0"/>
              <a:t>8 Dec - FDR asked Congress to declare war on Japan</a:t>
            </a:r>
          </a:p>
          <a:p>
            <a:pPr lvl="1" eaLnBrk="1" hangingPunct="1">
              <a:lnSpc>
                <a:spcPct val="80000"/>
              </a:lnSpc>
            </a:pPr>
            <a:r>
              <a:rPr lang="en-US" altLang="en-US" sz="3200" dirty="0"/>
              <a:t>Senate - 82-0</a:t>
            </a:r>
          </a:p>
          <a:p>
            <a:pPr lvl="1" eaLnBrk="1" hangingPunct="1">
              <a:lnSpc>
                <a:spcPct val="80000"/>
              </a:lnSpc>
            </a:pPr>
            <a:r>
              <a:rPr lang="en-US" altLang="en-US" sz="3200" dirty="0"/>
              <a:t>House - 388-1</a:t>
            </a:r>
          </a:p>
          <a:p>
            <a:pPr lvl="1" eaLnBrk="1" hangingPunct="1">
              <a:lnSpc>
                <a:spcPct val="80000"/>
              </a:lnSpc>
            </a:pPr>
            <a:r>
              <a:rPr lang="en-US" altLang="en-US" sz="3200" dirty="0"/>
              <a:t>11 Dec - Under the terms of the </a:t>
            </a:r>
            <a:r>
              <a:rPr lang="en-US" altLang="en-US" sz="3200" dirty="0">
                <a:solidFill>
                  <a:srgbClr val="C00000"/>
                </a:solidFill>
              </a:rPr>
              <a:t>Tripartite Pact, </a:t>
            </a:r>
            <a:r>
              <a:rPr lang="en-US" altLang="en-US" sz="3200" dirty="0"/>
              <a:t>Germany and Italy declared war on the; Reciprocated w/o debate in Congress.</a:t>
            </a:r>
          </a:p>
          <a:p>
            <a:endParaRPr lang="en-US" sz="4400" dirty="0"/>
          </a:p>
        </p:txBody>
      </p:sp>
    </p:spTree>
    <p:extLst>
      <p:ext uri="{BB962C8B-B14F-4D97-AF65-F5344CB8AC3E}">
        <p14:creationId xmlns:p14="http://schemas.microsoft.com/office/powerpoint/2010/main" val="2781798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A0F19AA-8E19-4649-8448-55C594D022AC}"/>
              </a:ext>
            </a:extLst>
          </p:cNvPr>
          <p:cNvSpPr>
            <a:spLocks noGrp="1" noChangeArrowheads="1"/>
          </p:cNvSpPr>
          <p:nvPr>
            <p:ph type="title"/>
          </p:nvPr>
        </p:nvSpPr>
        <p:spPr/>
        <p:txBody>
          <a:bodyPr/>
          <a:lstStyle/>
          <a:p>
            <a:pPr eaLnBrk="1" hangingPunct="1"/>
            <a:r>
              <a:rPr lang="en-US" altLang="en-US" sz="4400" dirty="0"/>
              <a:t>War Socialism </a:t>
            </a:r>
            <a:br>
              <a:rPr lang="en-US" altLang="en-US" sz="4400" dirty="0"/>
            </a:br>
            <a:endParaRPr lang="de-DE" altLang="en-US" dirty="0"/>
          </a:p>
        </p:txBody>
      </p:sp>
      <p:sp>
        <p:nvSpPr>
          <p:cNvPr id="16387" name="Rectangle 3">
            <a:extLst>
              <a:ext uri="{FF2B5EF4-FFF2-40B4-BE49-F238E27FC236}">
                <a16:creationId xmlns:a16="http://schemas.microsoft.com/office/drawing/2014/main" id="{CB26122E-0A69-474F-8FA6-74C8A16CDD38}"/>
              </a:ext>
            </a:extLst>
          </p:cNvPr>
          <p:cNvSpPr>
            <a:spLocks noGrp="1" noChangeArrowheads="1"/>
          </p:cNvSpPr>
          <p:nvPr>
            <p:ph type="body" idx="1"/>
          </p:nvPr>
        </p:nvSpPr>
        <p:spPr/>
        <p:txBody>
          <a:bodyPr/>
          <a:lstStyle/>
          <a:p>
            <a:pPr algn="ctr" eaLnBrk="1" hangingPunct="1">
              <a:lnSpc>
                <a:spcPct val="90000"/>
              </a:lnSpc>
              <a:buFontTx/>
              <a:buNone/>
            </a:pPr>
            <a:endParaRPr lang="en-US" altLang="en-US" sz="7200" dirty="0"/>
          </a:p>
        </p:txBody>
      </p:sp>
      <p:pic>
        <p:nvPicPr>
          <p:cNvPr id="4" name="Picture 3" descr="stoplg">
            <a:extLst>
              <a:ext uri="{FF2B5EF4-FFF2-40B4-BE49-F238E27FC236}">
                <a16:creationId xmlns:a16="http://schemas.microsoft.com/office/drawing/2014/main" id="{EA2E0E55-5463-46C5-B54D-B10B1428C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4" y="1269557"/>
            <a:ext cx="3838576"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urder2">
            <a:extLst>
              <a:ext uri="{FF2B5EF4-FFF2-40B4-BE49-F238E27FC236}">
                <a16:creationId xmlns:a16="http://schemas.microsoft.com/office/drawing/2014/main" id="{D5D895CC-FCBB-4AFA-BBE6-E6BC499D1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73747"/>
            <a:ext cx="3962400" cy="530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BA40B05-7A13-4810-89F4-5C3282957790}"/>
              </a:ext>
            </a:extLst>
          </p:cNvPr>
          <p:cNvSpPr>
            <a:spLocks noGrp="1"/>
          </p:cNvSpPr>
          <p:nvPr>
            <p:ph type="title"/>
          </p:nvPr>
        </p:nvSpPr>
        <p:spPr/>
        <p:txBody>
          <a:bodyPr/>
          <a:lstStyle/>
          <a:p>
            <a:pPr eaLnBrk="1" hangingPunct="1"/>
            <a:br>
              <a:rPr lang="en-US" altLang="en-US" sz="3600" dirty="0"/>
            </a:br>
            <a:r>
              <a:rPr lang="en-US" altLang="en-US" sz="3600" dirty="0"/>
              <a:t>War Socialism: Office of Price Administration </a:t>
            </a:r>
            <a:br>
              <a:rPr lang="en-US" altLang="en-US" sz="3600" dirty="0"/>
            </a:br>
            <a:r>
              <a:rPr lang="en-US" altLang="en-US" sz="3600" dirty="0"/>
              <a:t>(EO 8875, 1941) </a:t>
            </a:r>
            <a:br>
              <a:rPr lang="en-US" altLang="en-US" sz="3600" dirty="0"/>
            </a:br>
            <a:endParaRPr lang="en-US" altLang="en-US" sz="3600" dirty="0"/>
          </a:p>
        </p:txBody>
      </p:sp>
      <p:sp>
        <p:nvSpPr>
          <p:cNvPr id="18435" name="Content Placeholder 2">
            <a:extLst>
              <a:ext uri="{FF2B5EF4-FFF2-40B4-BE49-F238E27FC236}">
                <a16:creationId xmlns:a16="http://schemas.microsoft.com/office/drawing/2014/main" id="{AB245924-A091-4813-8430-18EA830C8BBC}"/>
              </a:ext>
            </a:extLst>
          </p:cNvPr>
          <p:cNvSpPr>
            <a:spLocks noGrp="1"/>
          </p:cNvSpPr>
          <p:nvPr>
            <p:ph sz="half" idx="1"/>
          </p:nvPr>
        </p:nvSpPr>
        <p:spPr/>
        <p:txBody>
          <a:bodyPr/>
          <a:lstStyle/>
          <a:p>
            <a:pPr eaLnBrk="1" hangingPunct="1">
              <a:lnSpc>
                <a:spcPct val="80000"/>
              </a:lnSpc>
            </a:pPr>
            <a:r>
              <a:rPr lang="en-US" altLang="en-US" sz="3200" dirty="0"/>
              <a:t>Taxes: Pay to Win</a:t>
            </a:r>
          </a:p>
          <a:p>
            <a:pPr lvl="1" eaLnBrk="1" hangingPunct="1">
              <a:lnSpc>
                <a:spcPct val="80000"/>
              </a:lnSpc>
            </a:pPr>
            <a:r>
              <a:rPr lang="en-US" altLang="en-US" sz="3200" dirty="0"/>
              <a:t>Corporate taxes at 40%</a:t>
            </a:r>
          </a:p>
          <a:p>
            <a:pPr lvl="1" eaLnBrk="1" hangingPunct="1">
              <a:lnSpc>
                <a:spcPct val="80000"/>
              </a:lnSpc>
            </a:pPr>
            <a:r>
              <a:rPr lang="en-US" altLang="en-US" sz="3200" dirty="0"/>
              <a:t>Taxes raised 46% of war costs </a:t>
            </a:r>
          </a:p>
          <a:p>
            <a:pPr lvl="1" eaLnBrk="1" hangingPunct="1">
              <a:lnSpc>
                <a:spcPct val="80000"/>
              </a:lnSpc>
            </a:pPr>
            <a:r>
              <a:rPr lang="en-US" altLang="en-US" sz="3200" dirty="0"/>
              <a:t>1939 - 4 million filed tax return; 1945 - 50 million! </a:t>
            </a:r>
          </a:p>
          <a:p>
            <a:pPr eaLnBrk="1" hangingPunct="1"/>
            <a:endParaRPr lang="en-US" altLang="en-US" sz="3200" dirty="0"/>
          </a:p>
        </p:txBody>
      </p:sp>
      <p:pic>
        <p:nvPicPr>
          <p:cNvPr id="7170" name="Picture 2" descr="Federal, State, and Local income tax GDP">
            <a:extLst>
              <a:ext uri="{FF2B5EF4-FFF2-40B4-BE49-F238E27FC236}">
                <a16:creationId xmlns:a16="http://schemas.microsoft.com/office/drawing/2014/main" id="{CEEB99BB-B951-4B16-8D4A-7574E836CD2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24000" y="4297363"/>
            <a:ext cx="9742890" cy="24844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FC52E72-F2E1-44AB-A774-7B09B6D01B42}"/>
              </a:ext>
            </a:extLst>
          </p:cNvPr>
          <p:cNvPicPr>
            <a:picLocks noChangeAspect="1"/>
          </p:cNvPicPr>
          <p:nvPr/>
        </p:nvPicPr>
        <p:blipFill>
          <a:blip r:embed="rId3"/>
          <a:stretch>
            <a:fillRect/>
          </a:stretch>
        </p:blipFill>
        <p:spPr>
          <a:xfrm>
            <a:off x="7848600" y="1066800"/>
            <a:ext cx="4082936" cy="304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2F7C-DBBE-4C24-ABF1-BE8AEFFC163E}"/>
              </a:ext>
            </a:extLst>
          </p:cNvPr>
          <p:cNvSpPr>
            <a:spLocks noGrp="1"/>
          </p:cNvSpPr>
          <p:nvPr>
            <p:ph type="title"/>
          </p:nvPr>
        </p:nvSpPr>
        <p:spPr/>
        <p:txBody>
          <a:bodyPr/>
          <a:lstStyle/>
          <a:p>
            <a:br>
              <a:rPr lang="en-US" altLang="en-US" sz="4000" dirty="0"/>
            </a:br>
            <a:r>
              <a:rPr lang="en-US" altLang="en-US" sz="4000" dirty="0"/>
              <a:t>War Socialism: Office of Price Administration </a:t>
            </a:r>
            <a:br>
              <a:rPr lang="en-US" altLang="en-US" sz="4000" dirty="0"/>
            </a:br>
            <a:r>
              <a:rPr lang="en-US" altLang="en-US" sz="4000" dirty="0"/>
              <a:t>(EO 8875, 1941) </a:t>
            </a:r>
            <a:br>
              <a:rPr lang="en-US" altLang="en-US" sz="4000" dirty="0"/>
            </a:br>
            <a:endParaRPr lang="en-US" sz="4000" dirty="0"/>
          </a:p>
        </p:txBody>
      </p:sp>
      <p:sp>
        <p:nvSpPr>
          <p:cNvPr id="3" name="Content Placeholder 2">
            <a:extLst>
              <a:ext uri="{FF2B5EF4-FFF2-40B4-BE49-F238E27FC236}">
                <a16:creationId xmlns:a16="http://schemas.microsoft.com/office/drawing/2014/main" id="{FB85E9EC-D0A0-4B7A-AF88-D6CD70ABE615}"/>
              </a:ext>
            </a:extLst>
          </p:cNvPr>
          <p:cNvSpPr>
            <a:spLocks noGrp="1"/>
          </p:cNvSpPr>
          <p:nvPr>
            <p:ph idx="1"/>
          </p:nvPr>
        </p:nvSpPr>
        <p:spPr>
          <a:xfrm>
            <a:off x="609600" y="1828800"/>
            <a:ext cx="10972800" cy="4525963"/>
          </a:xfrm>
        </p:spPr>
        <p:txBody>
          <a:bodyPr/>
          <a:lstStyle/>
          <a:p>
            <a:pPr eaLnBrk="1" hangingPunct="1">
              <a:lnSpc>
                <a:spcPct val="80000"/>
              </a:lnSpc>
            </a:pPr>
            <a:r>
              <a:rPr lang="en-US" altLang="en-US" dirty="0"/>
              <a:t>Price and rent controls</a:t>
            </a:r>
          </a:p>
          <a:p>
            <a:pPr eaLnBrk="1" hangingPunct="1">
              <a:lnSpc>
                <a:spcPct val="80000"/>
              </a:lnSpc>
            </a:pPr>
            <a:r>
              <a:rPr lang="en-US" altLang="en-US" dirty="0"/>
              <a:t>Sold War Bonds</a:t>
            </a:r>
          </a:p>
          <a:p>
            <a:pPr eaLnBrk="1" hangingPunct="1">
              <a:lnSpc>
                <a:spcPct val="80000"/>
              </a:lnSpc>
            </a:pPr>
            <a:r>
              <a:rPr lang="en-US" altLang="en-US" dirty="0"/>
              <a:t>Encouraged Victory Gardens</a:t>
            </a:r>
          </a:p>
          <a:p>
            <a:pPr eaLnBrk="1" hangingPunct="1">
              <a:lnSpc>
                <a:spcPct val="80000"/>
              </a:lnSpc>
            </a:pPr>
            <a:r>
              <a:rPr lang="en-US" altLang="en-US" dirty="0"/>
              <a:t>Est. Office of Economic Stabilization…</a:t>
            </a:r>
          </a:p>
          <a:p>
            <a:endParaRPr lang="en-US" dirty="0"/>
          </a:p>
        </p:txBody>
      </p:sp>
    </p:spTree>
    <p:extLst>
      <p:ext uri="{BB962C8B-B14F-4D97-AF65-F5344CB8AC3E}">
        <p14:creationId xmlns:p14="http://schemas.microsoft.com/office/powerpoint/2010/main" val="3534969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DA2E998-CFC3-4776-8892-F2321A57A71D}"/>
              </a:ext>
            </a:extLst>
          </p:cNvPr>
          <p:cNvSpPr>
            <a:spLocks noGrp="1" noChangeArrowheads="1"/>
          </p:cNvSpPr>
          <p:nvPr>
            <p:ph type="title"/>
          </p:nvPr>
        </p:nvSpPr>
        <p:spPr/>
        <p:txBody>
          <a:bodyPr/>
          <a:lstStyle/>
          <a:p>
            <a:pPr eaLnBrk="1" hangingPunct="1"/>
            <a:br>
              <a:rPr lang="en-US" altLang="en-US" sz="4000" dirty="0"/>
            </a:br>
            <a:r>
              <a:rPr lang="en-US" altLang="en-US" sz="4000" dirty="0"/>
              <a:t>War Socialism: Office of Economic Stabilization </a:t>
            </a:r>
            <a:br>
              <a:rPr lang="en-US" altLang="en-US" sz="4000" dirty="0"/>
            </a:br>
            <a:endParaRPr lang="en-US" altLang="en-US" sz="4000" dirty="0"/>
          </a:p>
        </p:txBody>
      </p:sp>
      <p:sp>
        <p:nvSpPr>
          <p:cNvPr id="19459" name="Rectangle 3">
            <a:extLst>
              <a:ext uri="{FF2B5EF4-FFF2-40B4-BE49-F238E27FC236}">
                <a16:creationId xmlns:a16="http://schemas.microsoft.com/office/drawing/2014/main" id="{0B23B937-C315-4D10-9E39-D8864CC827E7}"/>
              </a:ext>
            </a:extLst>
          </p:cNvPr>
          <p:cNvSpPr>
            <a:spLocks noGrp="1" noChangeArrowheads="1"/>
          </p:cNvSpPr>
          <p:nvPr>
            <p:ph type="body" idx="1"/>
          </p:nvPr>
        </p:nvSpPr>
        <p:spPr>
          <a:xfrm>
            <a:off x="381000" y="1600200"/>
            <a:ext cx="11506200" cy="5105400"/>
          </a:xfrm>
        </p:spPr>
        <p:txBody>
          <a:bodyPr/>
          <a:lstStyle/>
          <a:p>
            <a:pPr eaLnBrk="1" hangingPunct="1">
              <a:lnSpc>
                <a:spcPct val="80000"/>
              </a:lnSpc>
            </a:pPr>
            <a:r>
              <a:rPr lang="en-US" altLang="en-US" dirty="0"/>
              <a:t>Rationing</a:t>
            </a:r>
          </a:p>
          <a:p>
            <a:pPr lvl="1" eaLnBrk="1" hangingPunct="1">
              <a:lnSpc>
                <a:spcPct val="80000"/>
              </a:lnSpc>
            </a:pPr>
            <a:r>
              <a:rPr lang="en-US" altLang="en-US" sz="3200" dirty="0">
                <a:solidFill>
                  <a:srgbClr val="C00000"/>
                </a:solidFill>
              </a:rPr>
              <a:t>Certificate Plan</a:t>
            </a:r>
            <a:r>
              <a:rPr lang="en-US" altLang="en-US" sz="3200" dirty="0"/>
              <a:t>: cars, tires, typewriters, etc.</a:t>
            </a:r>
          </a:p>
          <a:p>
            <a:pPr lvl="1" eaLnBrk="1" hangingPunct="1">
              <a:lnSpc>
                <a:spcPct val="80000"/>
              </a:lnSpc>
            </a:pPr>
            <a:r>
              <a:rPr lang="en-US" altLang="en-US" sz="3200" dirty="0">
                <a:solidFill>
                  <a:srgbClr val="C00000"/>
                </a:solidFill>
              </a:rPr>
              <a:t>Coupon Plan</a:t>
            </a:r>
            <a:r>
              <a:rPr lang="en-US" altLang="en-US" sz="3200" dirty="0"/>
              <a:t>: meat, coffee, sugar, gas, etc. </a:t>
            </a:r>
          </a:p>
          <a:p>
            <a:pPr eaLnBrk="1" hangingPunct="1">
              <a:lnSpc>
                <a:spcPct val="80000"/>
              </a:lnSpc>
            </a:pPr>
            <a:r>
              <a:rPr lang="en-US" altLang="en-US" dirty="0"/>
              <a:t>Anti-inflation measures were successful</a:t>
            </a:r>
          </a:p>
          <a:p>
            <a:pPr lvl="2" eaLnBrk="1" hangingPunct="1">
              <a:lnSpc>
                <a:spcPct val="80000"/>
              </a:lnSpc>
            </a:pPr>
            <a:r>
              <a:rPr lang="en-US" altLang="en-US" sz="3200" dirty="0"/>
              <a:t>WWI cost of living rose 170% </a:t>
            </a:r>
          </a:p>
          <a:p>
            <a:pPr lvl="2" eaLnBrk="1" hangingPunct="1">
              <a:lnSpc>
                <a:spcPct val="80000"/>
              </a:lnSpc>
            </a:pPr>
            <a:r>
              <a:rPr lang="en-US" altLang="en-US" sz="3200" dirty="0"/>
              <a:t>WWII &lt;  29% </a:t>
            </a:r>
          </a:p>
          <a:p>
            <a:pPr eaLnBrk="1" hangingPunct="1">
              <a:lnSpc>
                <a:spcPct val="80000"/>
              </a:lnSpc>
            </a:pPr>
            <a:r>
              <a:rPr lang="en-US" altLang="en-US" dirty="0"/>
              <a:t>National Debt: 1941 = $50 billion; 1945 = $260 billion </a:t>
            </a:r>
          </a:p>
          <a:p>
            <a:pPr eaLnBrk="1" hangingPunct="1">
              <a:lnSpc>
                <a:spcPct val="80000"/>
              </a:lnSpc>
            </a:pP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BAEF8EA-6E71-479F-8CCC-F5DB263D9D58}"/>
              </a:ext>
            </a:extLst>
          </p:cNvPr>
          <p:cNvSpPr>
            <a:spLocks noGrp="1" noChangeArrowheads="1"/>
          </p:cNvSpPr>
          <p:nvPr>
            <p:ph type="title"/>
          </p:nvPr>
        </p:nvSpPr>
        <p:spPr>
          <a:xfrm>
            <a:off x="609600" y="274638"/>
            <a:ext cx="10972800" cy="1554162"/>
          </a:xfrm>
        </p:spPr>
        <p:txBody>
          <a:bodyPr/>
          <a:lstStyle/>
          <a:p>
            <a:pPr eaLnBrk="1" hangingPunct="1"/>
            <a:br>
              <a:rPr lang="en-US" altLang="en-US" sz="4000" dirty="0"/>
            </a:br>
            <a:br>
              <a:rPr lang="en-US" altLang="en-US" sz="4000" dirty="0"/>
            </a:br>
            <a:r>
              <a:rPr lang="en-US" altLang="en-US" sz="4000" dirty="0"/>
              <a:t>War Socialism: War Production Board </a:t>
            </a:r>
            <a:br>
              <a:rPr lang="en-US" altLang="en-US" sz="4000" dirty="0"/>
            </a:br>
            <a:r>
              <a:rPr lang="en-US" altLang="en-US" sz="4000" dirty="0"/>
              <a:t>(EO 9042, 1942)</a:t>
            </a:r>
            <a:br>
              <a:rPr lang="en-US" altLang="en-US" sz="4000" dirty="0"/>
            </a:br>
            <a:br>
              <a:rPr lang="en-US" altLang="en-US" sz="4000" dirty="0"/>
            </a:br>
            <a:endParaRPr lang="en-US" altLang="en-US" sz="4000" dirty="0"/>
          </a:p>
        </p:txBody>
      </p:sp>
      <p:sp>
        <p:nvSpPr>
          <p:cNvPr id="17411" name="Rectangle 3">
            <a:extLst>
              <a:ext uri="{FF2B5EF4-FFF2-40B4-BE49-F238E27FC236}">
                <a16:creationId xmlns:a16="http://schemas.microsoft.com/office/drawing/2014/main" id="{11A1BEDA-183F-4F5B-864C-03EE1AC21138}"/>
              </a:ext>
            </a:extLst>
          </p:cNvPr>
          <p:cNvSpPr>
            <a:spLocks noGrp="1" noChangeArrowheads="1"/>
          </p:cNvSpPr>
          <p:nvPr>
            <p:ph type="body" idx="1"/>
          </p:nvPr>
        </p:nvSpPr>
        <p:spPr>
          <a:xfrm>
            <a:off x="304800" y="2057400"/>
            <a:ext cx="11734800" cy="4648200"/>
          </a:xfrm>
        </p:spPr>
        <p:txBody>
          <a:bodyPr/>
          <a:lstStyle/>
          <a:p>
            <a:pPr eaLnBrk="1" hangingPunct="1">
              <a:lnSpc>
                <a:spcPct val="80000"/>
              </a:lnSpc>
            </a:pPr>
            <a:r>
              <a:rPr lang="en-US" altLang="en-US" sz="2400" dirty="0"/>
              <a:t>Inefficiencies of profit motives hurt US production</a:t>
            </a:r>
          </a:p>
          <a:p>
            <a:pPr eaLnBrk="1" hangingPunct="1">
              <a:lnSpc>
                <a:spcPct val="80000"/>
              </a:lnSpc>
            </a:pPr>
            <a:r>
              <a:rPr lang="en-US" sz="2400" dirty="0">
                <a:solidFill>
                  <a:srgbClr val="202122"/>
                </a:solidFill>
                <a:latin typeface="Arial" panose="020B0604020202020204" pitchFamily="34" charset="0"/>
              </a:rPr>
              <a:t>A</a:t>
            </a:r>
            <a:r>
              <a:rPr lang="en-US" sz="2400" b="0" i="0" dirty="0">
                <a:solidFill>
                  <a:srgbClr val="202122"/>
                </a:solidFill>
                <a:effectLst/>
                <a:latin typeface="Arial" panose="020B0604020202020204" pitchFamily="34" charset="0"/>
              </a:rPr>
              <a:t>llocated scarce materials, established priorities, distributed materials and services, and prohibited nonessential production.</a:t>
            </a:r>
            <a:endParaRPr lang="en-US" sz="2400" baseline="30000" dirty="0">
              <a:solidFill>
                <a:srgbClr val="0645AD"/>
              </a:solidFill>
              <a:latin typeface="Arial" panose="020B0604020202020204" pitchFamily="34" charset="0"/>
            </a:endParaRPr>
          </a:p>
          <a:p>
            <a:pPr eaLnBrk="1" hangingPunct="1">
              <a:lnSpc>
                <a:spcPct val="80000"/>
              </a:lnSpc>
            </a:pPr>
            <a:r>
              <a:rPr lang="en-US" sz="2400" b="0" i="0" dirty="0">
                <a:solidFill>
                  <a:srgbClr val="202122"/>
                </a:solidFill>
                <a:effectLst/>
                <a:latin typeface="Arial" panose="020B0604020202020204" pitchFamily="34" charset="0"/>
              </a:rPr>
              <a:t>Rationed gas, heating oil, metals, rubber, paper, plastics</a:t>
            </a:r>
            <a:endParaRPr lang="en-US" altLang="en-US" sz="2400" dirty="0"/>
          </a:p>
          <a:p>
            <a:pPr eaLnBrk="1" hangingPunct="1">
              <a:lnSpc>
                <a:spcPct val="80000"/>
              </a:lnSpc>
            </a:pPr>
            <a:r>
              <a:rPr lang="en-US" sz="2400" dirty="0">
                <a:solidFill>
                  <a:srgbClr val="202122"/>
                </a:solidFill>
                <a:latin typeface="Arial" panose="020B0604020202020204" pitchFamily="34" charset="0"/>
              </a:rPr>
              <a:t>C</a:t>
            </a:r>
            <a:r>
              <a:rPr lang="en-US" sz="2400" b="0" i="0" dirty="0">
                <a:solidFill>
                  <a:srgbClr val="202122"/>
                </a:solidFill>
                <a:effectLst/>
                <a:latin typeface="Arial" panose="020B0604020202020204" pitchFamily="34" charset="0"/>
              </a:rPr>
              <a:t>onverted civilian industry to war production </a:t>
            </a:r>
          </a:p>
          <a:p>
            <a:pPr lvl="1" eaLnBrk="1" hangingPunct="1">
              <a:lnSpc>
                <a:spcPct val="80000"/>
              </a:lnSpc>
            </a:pPr>
            <a:r>
              <a:rPr lang="en-US" sz="2400" b="0" i="0" dirty="0">
                <a:solidFill>
                  <a:srgbClr val="202122"/>
                </a:solidFill>
                <a:effectLst/>
                <a:latin typeface="Arial" panose="020B0604020202020204" pitchFamily="34" charset="0"/>
              </a:rPr>
              <a:t>6,000 military aircraft in 1940; 85,000 in 1943</a:t>
            </a:r>
          </a:p>
          <a:p>
            <a:pPr lvl="1" eaLnBrk="1" hangingPunct="1">
              <a:lnSpc>
                <a:spcPct val="80000"/>
              </a:lnSpc>
            </a:pPr>
            <a:r>
              <a:rPr lang="en-US" sz="2400" b="0" i="0" dirty="0">
                <a:solidFill>
                  <a:srgbClr val="202122"/>
                </a:solidFill>
                <a:effectLst/>
                <a:latin typeface="Arial" panose="020B0604020202020204" pitchFamily="34" charset="0"/>
              </a:rPr>
              <a:t>Factories that made silk ribbons now produced parachutes, auto factories built tanks, typewriter companies made rifles, undergarment manufacturers sewed mosquito nets…</a:t>
            </a:r>
          </a:p>
          <a:p>
            <a:pPr eaLnBrk="1" hangingPunct="1">
              <a:lnSpc>
                <a:spcPct val="80000"/>
              </a:lnSpc>
            </a:pPr>
            <a:r>
              <a:rPr lang="en-US" sz="2400" b="0" i="0" dirty="0">
                <a:solidFill>
                  <a:srgbClr val="202122"/>
                </a:solidFill>
                <a:effectLst/>
                <a:latin typeface="Arial" panose="020B0604020202020204" pitchFamily="34" charset="0"/>
              </a:rPr>
              <a:t>Supervised production of $183 billion worth of weapons and supplies</a:t>
            </a:r>
          </a:p>
          <a:p>
            <a:pPr lvl="1" eaLnBrk="1" hangingPunct="1">
              <a:lnSpc>
                <a:spcPct val="80000"/>
              </a:lnSpc>
            </a:pPr>
            <a:r>
              <a:rPr lang="en-US" sz="2400" dirty="0">
                <a:solidFill>
                  <a:srgbClr val="202122"/>
                </a:solidFill>
                <a:latin typeface="Arial" panose="020B0604020202020204" pitchFamily="34" charset="0"/>
              </a:rPr>
              <a:t>A</a:t>
            </a:r>
            <a:r>
              <a:rPr lang="en-US" sz="2400" b="0" i="0" dirty="0">
                <a:solidFill>
                  <a:srgbClr val="202122"/>
                </a:solidFill>
                <a:effectLst/>
                <a:latin typeface="Arial" panose="020B0604020202020204" pitchFamily="34" charset="0"/>
              </a:rPr>
              <a:t>bout 40% of the world output of munitions </a:t>
            </a:r>
          </a:p>
          <a:p>
            <a:pPr lvl="1" eaLnBrk="1" hangingPunct="1">
              <a:lnSpc>
                <a:spcPct val="80000"/>
              </a:lnSpc>
            </a:pPr>
            <a:r>
              <a:rPr lang="en-US" altLang="en-US" sz="2400" dirty="0"/>
              <a:t>Produced twice as many goods as Axis countries combined </a:t>
            </a:r>
            <a:endParaRPr lang="en-US" sz="2400" b="0" i="0" dirty="0">
              <a:solidFill>
                <a:srgbClr val="202122"/>
              </a:solidFill>
              <a:effectLst/>
              <a:latin typeface="Arial" panose="020B0604020202020204" pitchFamily="34" charset="0"/>
            </a:endParaRPr>
          </a:p>
          <a:p>
            <a:pPr lvl="1" eaLnBrk="1" hangingPunct="1">
              <a:lnSpc>
                <a:spcPct val="80000"/>
              </a:lnSpc>
            </a:pPr>
            <a:endParaRPr lang="en-US" altLang="en-US" sz="2400" dirty="0"/>
          </a:p>
          <a:p>
            <a:pPr lvl="1" eaLnBrk="1" hangingPunct="1">
              <a:lnSpc>
                <a:spcPct val="80000"/>
              </a:lnSpc>
            </a:pPr>
            <a:endParaRPr lang="en-US" alt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1AFE203-45A3-45A3-9CDD-6613A854E048}"/>
              </a:ext>
            </a:extLst>
          </p:cNvPr>
          <p:cNvSpPr>
            <a:spLocks noGrp="1" noChangeArrowheads="1"/>
          </p:cNvSpPr>
          <p:nvPr>
            <p:ph type="title"/>
          </p:nvPr>
        </p:nvSpPr>
        <p:spPr/>
        <p:txBody>
          <a:bodyPr/>
          <a:lstStyle/>
          <a:p>
            <a:pPr eaLnBrk="1" hangingPunct="1"/>
            <a:endParaRPr lang="en-US" altLang="en-US" sz="4000" dirty="0"/>
          </a:p>
        </p:txBody>
      </p:sp>
      <p:pic>
        <p:nvPicPr>
          <p:cNvPr id="20483" name="Picture 3" descr="AP u10 WPB3">
            <a:extLst>
              <a:ext uri="{FF2B5EF4-FFF2-40B4-BE49-F238E27FC236}">
                <a16:creationId xmlns:a16="http://schemas.microsoft.com/office/drawing/2014/main" id="{A09C7158-DF8E-4819-905A-CF556FFFC49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0" y="632117"/>
            <a:ext cx="4214811"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4" descr="Ap u10 wpb4">
            <a:extLst>
              <a:ext uri="{FF2B5EF4-FFF2-40B4-BE49-F238E27FC236}">
                <a16:creationId xmlns:a16="http://schemas.microsoft.com/office/drawing/2014/main" id="{433158CD-BBF3-4437-B555-A5D6AFA5663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86600" y="654635"/>
            <a:ext cx="4495800" cy="58985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Ap u10 OPI">
            <a:extLst>
              <a:ext uri="{FF2B5EF4-FFF2-40B4-BE49-F238E27FC236}">
                <a16:creationId xmlns:a16="http://schemas.microsoft.com/office/drawing/2014/main" id="{C9E84707-0ABA-4E0B-BB48-679575083A06}"/>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62000" y="121920"/>
            <a:ext cx="4935538" cy="6614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5" descr="APu10 opi1">
            <a:extLst>
              <a:ext uri="{FF2B5EF4-FFF2-40B4-BE49-F238E27FC236}">
                <a16:creationId xmlns:a16="http://schemas.microsoft.com/office/drawing/2014/main" id="{8FB3F5F9-2D79-4092-A589-0B2580AE5C03}"/>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005528" y="121920"/>
            <a:ext cx="4724400" cy="6614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C50FD8B-FE86-4839-8DED-3E3CB4660C3C}"/>
              </a:ext>
            </a:extLst>
          </p:cNvPr>
          <p:cNvSpPr>
            <a:spLocks noGrp="1" noChangeArrowheads="1"/>
          </p:cNvSpPr>
          <p:nvPr>
            <p:ph type="title"/>
          </p:nvPr>
        </p:nvSpPr>
        <p:spPr/>
        <p:txBody>
          <a:bodyPr/>
          <a:lstStyle/>
          <a:p>
            <a:pPr eaLnBrk="1" hangingPunct="1"/>
            <a:r>
              <a:rPr lang="en-US" altLang="en-US" dirty="0"/>
              <a:t>Nye Committee,1934</a:t>
            </a:r>
          </a:p>
        </p:txBody>
      </p:sp>
      <p:sp>
        <p:nvSpPr>
          <p:cNvPr id="4099" name="Rectangle 3">
            <a:extLst>
              <a:ext uri="{FF2B5EF4-FFF2-40B4-BE49-F238E27FC236}">
                <a16:creationId xmlns:a16="http://schemas.microsoft.com/office/drawing/2014/main" id="{25EEFA6E-E476-4B85-8797-4865302A6D4B}"/>
              </a:ext>
            </a:extLst>
          </p:cNvPr>
          <p:cNvSpPr>
            <a:spLocks noGrp="1" noChangeArrowheads="1"/>
          </p:cNvSpPr>
          <p:nvPr>
            <p:ph type="body" idx="1"/>
          </p:nvPr>
        </p:nvSpPr>
        <p:spPr>
          <a:xfrm>
            <a:off x="304800" y="1600200"/>
            <a:ext cx="11582400" cy="5029200"/>
          </a:xfrm>
        </p:spPr>
        <p:txBody>
          <a:bodyPr/>
          <a:lstStyle/>
          <a:p>
            <a:pPr eaLnBrk="1" hangingPunct="1">
              <a:lnSpc>
                <a:spcPct val="80000"/>
              </a:lnSpc>
            </a:pPr>
            <a:r>
              <a:rPr lang="en-US" altLang="en-US" sz="2800" dirty="0"/>
              <a:t>Context of anti-business sentiment </a:t>
            </a:r>
          </a:p>
          <a:p>
            <a:pPr eaLnBrk="1" hangingPunct="1">
              <a:lnSpc>
                <a:spcPct val="80000"/>
              </a:lnSpc>
            </a:pPr>
            <a:r>
              <a:rPr lang="en-US" altLang="en-US" sz="2800" dirty="0"/>
              <a:t>Senator</a:t>
            </a:r>
            <a:r>
              <a:rPr lang="en-US" altLang="en-US" sz="2800" b="1" dirty="0"/>
              <a:t> </a:t>
            </a:r>
            <a:r>
              <a:rPr lang="en-US" altLang="en-US" sz="2800" dirty="0"/>
              <a:t>Gerald P. Nye (R-ND) investigated arms sales and manufacture during WWI, revealing huge profits made by American financiers and manufacturers</a:t>
            </a:r>
          </a:p>
          <a:p>
            <a:pPr lvl="1" eaLnBrk="1" hangingPunct="1">
              <a:lnSpc>
                <a:spcPct val="80000"/>
              </a:lnSpc>
            </a:pPr>
            <a:r>
              <a:rPr lang="en-US" b="0" i="0" dirty="0">
                <a:solidFill>
                  <a:srgbClr val="202122"/>
                </a:solidFill>
                <a:effectLst/>
                <a:latin typeface="Arial" panose="020B0604020202020204" pitchFamily="34" charset="0"/>
              </a:rPr>
              <a:t>“The Committee produced a sordid report of intrigues and bribery; of collusion and excessive profits; of war scares artificially fostered and [disarmament] conferences deliberately wrecked.“ (</a:t>
            </a:r>
            <a:r>
              <a:rPr lang="en-US" b="0" i="1" dirty="0">
                <a:solidFill>
                  <a:srgbClr val="202122"/>
                </a:solidFill>
                <a:effectLst/>
                <a:latin typeface="Arial" panose="020B0604020202020204" pitchFamily="34" charset="0"/>
              </a:rPr>
              <a:t>Appointment On The Hill</a:t>
            </a:r>
            <a:r>
              <a:rPr lang="en-US" b="0" i="0" dirty="0">
                <a:solidFill>
                  <a:srgbClr val="202122"/>
                </a:solidFill>
                <a:effectLst/>
                <a:latin typeface="Arial" panose="020B0604020202020204" pitchFamily="34" charset="0"/>
              </a:rPr>
              <a:t>, Dorothy </a:t>
            </a:r>
            <a:r>
              <a:rPr lang="en-US" b="0" i="0" dirty="0" err="1">
                <a:solidFill>
                  <a:srgbClr val="202122"/>
                </a:solidFill>
                <a:effectLst/>
                <a:latin typeface="Arial" panose="020B0604020202020204" pitchFamily="34" charset="0"/>
              </a:rPr>
              <a:t>Detzer</a:t>
            </a:r>
            <a:r>
              <a:rPr lang="en-US" dirty="0">
                <a:solidFill>
                  <a:srgbClr val="202122"/>
                </a:solidFill>
                <a:latin typeface="Arial" panose="020B0604020202020204" pitchFamily="34" charset="0"/>
              </a:rPr>
              <a:t>)</a:t>
            </a:r>
            <a:endParaRPr lang="en-US" altLang="en-US" dirty="0"/>
          </a:p>
          <a:p>
            <a:pPr eaLnBrk="1" hangingPunct="1">
              <a:lnSpc>
                <a:spcPct val="80000"/>
              </a:lnSpc>
            </a:pPr>
            <a:r>
              <a:rPr lang="en-US" sz="2800" b="0" i="0" dirty="0">
                <a:solidFill>
                  <a:srgbClr val="202122"/>
                </a:solidFill>
                <a:effectLst/>
                <a:latin typeface="Arial" panose="020B0604020202020204" pitchFamily="34" charset="0"/>
              </a:rPr>
              <a:t>93 hearings, 200+ witnesses </a:t>
            </a:r>
          </a:p>
          <a:p>
            <a:pPr eaLnBrk="1" hangingPunct="1">
              <a:lnSpc>
                <a:spcPct val="80000"/>
              </a:lnSpc>
            </a:pPr>
            <a:r>
              <a:rPr lang="en-US" altLang="en-US" sz="2800" dirty="0"/>
              <a:t>Furthered isolationist sentiment </a:t>
            </a:r>
          </a:p>
          <a:p>
            <a:pPr eaLnBrk="1" hangingPunct="1">
              <a:lnSpc>
                <a:spcPct val="80000"/>
              </a:lnSpc>
            </a:pPr>
            <a:r>
              <a:rPr lang="en-US" sz="2800" b="0" i="0" dirty="0">
                <a:solidFill>
                  <a:srgbClr val="202122"/>
                </a:solidFill>
                <a:effectLst/>
                <a:latin typeface="Arial" panose="020B0604020202020204" pitchFamily="34" charset="0"/>
              </a:rPr>
              <a:t>Shutdown in 1936 when Nye went on tirade against Wilson</a:t>
            </a:r>
          </a:p>
          <a:p>
            <a:pPr marL="0" indent="0" eaLnBrk="1" hangingPunct="1">
              <a:lnSpc>
                <a:spcPct val="80000"/>
              </a:lnSpc>
              <a:buNone/>
            </a:pPr>
            <a:br>
              <a:rPr lang="en-US" altLang="en-US" sz="2800" dirty="0"/>
            </a:br>
            <a:br>
              <a:rPr lang="en-US" altLang="en-US" sz="2800" dirty="0"/>
            </a:br>
            <a:endParaRPr lang="en-US" alt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9A5A24C-571D-459B-9BFF-B599CCC0433D}"/>
              </a:ext>
            </a:extLst>
          </p:cNvPr>
          <p:cNvSpPr>
            <a:spLocks noGrp="1" noChangeArrowheads="1"/>
          </p:cNvSpPr>
          <p:nvPr>
            <p:ph type="title"/>
          </p:nvPr>
        </p:nvSpPr>
        <p:spPr/>
        <p:txBody>
          <a:bodyPr/>
          <a:lstStyle/>
          <a:p>
            <a:pPr eaLnBrk="1" hangingPunct="1"/>
            <a:endParaRPr lang="en-US" altLang="en-US" dirty="0"/>
          </a:p>
        </p:txBody>
      </p:sp>
      <p:pic>
        <p:nvPicPr>
          <p:cNvPr id="22532" name="Picture 4" descr="Ap u10 war bonds">
            <a:extLst>
              <a:ext uri="{FF2B5EF4-FFF2-40B4-BE49-F238E27FC236}">
                <a16:creationId xmlns:a16="http://schemas.microsoft.com/office/drawing/2014/main" id="{A486E5C9-97FF-4230-A9AB-9A30593B82D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05600" y="275301"/>
            <a:ext cx="4648200" cy="63294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Content Placeholder 2">
            <a:extLst>
              <a:ext uri="{FF2B5EF4-FFF2-40B4-BE49-F238E27FC236}">
                <a16:creationId xmlns:a16="http://schemas.microsoft.com/office/drawing/2014/main" id="{1186D3D6-10BF-4A16-BE6A-7DED371096D9}"/>
              </a:ext>
            </a:extLst>
          </p:cNvPr>
          <p:cNvPicPr>
            <a:picLocks noGrp="1" noChangeAspect="1"/>
          </p:cNvPicPr>
          <p:nvPr>
            <p:ph sz="half" idx="1"/>
          </p:nvPr>
        </p:nvPicPr>
        <p:blipFill>
          <a:blip r:embed="rId3"/>
          <a:stretch>
            <a:fillRect/>
          </a:stretch>
        </p:blipFill>
        <p:spPr>
          <a:xfrm>
            <a:off x="533400" y="392856"/>
            <a:ext cx="4572000" cy="609435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826AE3D-6EF7-4451-B9B6-9757689BE1A4}"/>
              </a:ext>
            </a:extLst>
          </p:cNvPr>
          <p:cNvSpPr>
            <a:spLocks noGrp="1" noChangeArrowheads="1"/>
          </p:cNvSpPr>
          <p:nvPr>
            <p:ph type="title"/>
          </p:nvPr>
        </p:nvSpPr>
        <p:spPr/>
        <p:txBody>
          <a:bodyPr/>
          <a:lstStyle/>
          <a:p>
            <a:pPr eaLnBrk="1" hangingPunct="1"/>
            <a:endParaRPr lang="en-US" altLang="en-US" dirty="0">
              <a:solidFill>
                <a:schemeClr val="tx1"/>
              </a:solidFill>
            </a:endParaRPr>
          </a:p>
        </p:txBody>
      </p:sp>
      <p:pic>
        <p:nvPicPr>
          <p:cNvPr id="5" name="Picture 4" descr="fats">
            <a:extLst>
              <a:ext uri="{FF2B5EF4-FFF2-40B4-BE49-F238E27FC236}">
                <a16:creationId xmlns:a16="http://schemas.microsoft.com/office/drawing/2014/main" id="{F456E383-DD4B-4028-9893-CB4A19307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54" y="381000"/>
            <a:ext cx="459544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50BCC92-429D-449D-887C-D8941D7806C3}"/>
              </a:ext>
            </a:extLst>
          </p:cNvPr>
          <p:cNvPicPr>
            <a:picLocks noChangeAspect="1"/>
          </p:cNvPicPr>
          <p:nvPr/>
        </p:nvPicPr>
        <p:blipFill>
          <a:blip r:embed="rId3"/>
          <a:stretch>
            <a:fillRect/>
          </a:stretch>
        </p:blipFill>
        <p:spPr>
          <a:xfrm>
            <a:off x="6925360" y="304800"/>
            <a:ext cx="4649089" cy="6096000"/>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A10020-47E3-494C-870B-97BE797BE3CC}"/>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1DCD0EBF-34F2-4B94-9060-52D40099B01E}"/>
              </a:ext>
            </a:extLst>
          </p:cNvPr>
          <p:cNvSpPr>
            <a:spLocks noGrp="1"/>
          </p:cNvSpPr>
          <p:nvPr>
            <p:ph sz="half" idx="1"/>
          </p:nvPr>
        </p:nvSpPr>
        <p:spPr/>
        <p:txBody>
          <a:bodyPr/>
          <a:lstStyle/>
          <a:p>
            <a:endParaRPr lang="en-US" dirty="0"/>
          </a:p>
        </p:txBody>
      </p:sp>
      <p:sp>
        <p:nvSpPr>
          <p:cNvPr id="5" name="Content Placeholder 4">
            <a:extLst>
              <a:ext uri="{FF2B5EF4-FFF2-40B4-BE49-F238E27FC236}">
                <a16:creationId xmlns:a16="http://schemas.microsoft.com/office/drawing/2014/main" id="{BC62FBDF-59BD-4CA4-9265-1EE9F6FBA302}"/>
              </a:ext>
            </a:extLst>
          </p:cNvPr>
          <p:cNvSpPr>
            <a:spLocks noGrp="1"/>
          </p:cNvSpPr>
          <p:nvPr>
            <p:ph sz="half" idx="2"/>
          </p:nvPr>
        </p:nvSpPr>
        <p:spPr/>
        <p:txBody>
          <a:bodyPr/>
          <a:lstStyle/>
          <a:p>
            <a:endParaRPr lang="en-US"/>
          </a:p>
        </p:txBody>
      </p:sp>
      <p:pic>
        <p:nvPicPr>
          <p:cNvPr id="2" name="Picture 1">
            <a:extLst>
              <a:ext uri="{FF2B5EF4-FFF2-40B4-BE49-F238E27FC236}">
                <a16:creationId xmlns:a16="http://schemas.microsoft.com/office/drawing/2014/main" id="{79BB94AB-18A6-417A-9B7A-5F3BE093C9F8}"/>
              </a:ext>
            </a:extLst>
          </p:cNvPr>
          <p:cNvPicPr>
            <a:picLocks noChangeAspect="1"/>
          </p:cNvPicPr>
          <p:nvPr/>
        </p:nvPicPr>
        <p:blipFill>
          <a:blip r:embed="rId2"/>
          <a:stretch>
            <a:fillRect/>
          </a:stretch>
        </p:blipFill>
        <p:spPr>
          <a:xfrm>
            <a:off x="6075892" y="1530422"/>
            <a:ext cx="5698919" cy="4385496"/>
          </a:xfrm>
          <a:prstGeom prst="rect">
            <a:avLst/>
          </a:prstGeom>
        </p:spPr>
      </p:pic>
      <p:pic>
        <p:nvPicPr>
          <p:cNvPr id="7" name="Picture 6">
            <a:extLst>
              <a:ext uri="{FF2B5EF4-FFF2-40B4-BE49-F238E27FC236}">
                <a16:creationId xmlns:a16="http://schemas.microsoft.com/office/drawing/2014/main" id="{7CA3BCE3-EC59-46EE-9757-67E2164EBCE6}"/>
              </a:ext>
            </a:extLst>
          </p:cNvPr>
          <p:cNvPicPr>
            <a:picLocks noChangeAspect="1"/>
          </p:cNvPicPr>
          <p:nvPr/>
        </p:nvPicPr>
        <p:blipFill>
          <a:blip r:embed="rId3"/>
          <a:stretch>
            <a:fillRect/>
          </a:stretch>
        </p:blipFill>
        <p:spPr>
          <a:xfrm>
            <a:off x="304800" y="161854"/>
            <a:ext cx="4809933" cy="642150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072B8B3-B4ED-47B3-88EA-A52DC5721156}"/>
              </a:ext>
            </a:extLst>
          </p:cNvPr>
          <p:cNvSpPr>
            <a:spLocks noGrp="1" noChangeArrowheads="1"/>
          </p:cNvSpPr>
          <p:nvPr>
            <p:ph type="ctrTitle"/>
          </p:nvPr>
        </p:nvSpPr>
        <p:spPr>
          <a:xfrm>
            <a:off x="228600" y="533400"/>
            <a:ext cx="11734800" cy="6172200"/>
          </a:xfrm>
        </p:spPr>
        <p:txBody>
          <a:bodyPr/>
          <a:lstStyle/>
          <a:p>
            <a:pPr eaLnBrk="1" hangingPunct="1"/>
            <a:r>
              <a:rPr lang="en-US" altLang="en-US" sz="6000" dirty="0"/>
              <a:t>Minorities During WWII</a:t>
            </a:r>
            <a:br>
              <a:rPr lang="en-US" altLang="en-US" sz="6000" dirty="0"/>
            </a:br>
            <a:br>
              <a:rPr lang="en-US" altLang="en-US" sz="6000" dirty="0"/>
            </a:br>
            <a:r>
              <a:rPr lang="en-GB" altLang="en-US" sz="3600" dirty="0"/>
              <a:t>African-Americans</a:t>
            </a:r>
            <a:br>
              <a:rPr lang="en-GB" altLang="en-US" sz="3600" dirty="0"/>
            </a:br>
            <a:r>
              <a:rPr lang="en-GB" altLang="en-US" sz="3600" dirty="0"/>
              <a:t>Mexican-Americans</a:t>
            </a:r>
            <a:br>
              <a:rPr lang="en-GB" altLang="en-US" sz="3600" dirty="0"/>
            </a:br>
            <a:r>
              <a:rPr lang="en-GB" altLang="en-US" sz="3600" dirty="0"/>
              <a:t>Native-Americans</a:t>
            </a:r>
            <a:br>
              <a:rPr lang="en-GB" altLang="en-US" sz="3600" dirty="0"/>
            </a:br>
            <a:endParaRPr lang="en-US" altLang="en-US" sz="36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9DA756D-A36B-47A5-857B-AC3C3D36D028}"/>
              </a:ext>
            </a:extLst>
          </p:cNvPr>
          <p:cNvSpPr>
            <a:spLocks noGrp="1" noChangeArrowheads="1"/>
          </p:cNvSpPr>
          <p:nvPr>
            <p:ph type="title"/>
          </p:nvPr>
        </p:nvSpPr>
        <p:spPr/>
        <p:txBody>
          <a:bodyPr/>
          <a:lstStyle/>
          <a:p>
            <a:pPr eaLnBrk="1" hangingPunct="1"/>
            <a:r>
              <a:rPr lang="en-US" altLang="en-US" dirty="0"/>
              <a:t>Minorities in the Armed Forces</a:t>
            </a:r>
          </a:p>
        </p:txBody>
      </p:sp>
      <p:sp>
        <p:nvSpPr>
          <p:cNvPr id="26627" name="Rectangle 3">
            <a:extLst>
              <a:ext uri="{FF2B5EF4-FFF2-40B4-BE49-F238E27FC236}">
                <a16:creationId xmlns:a16="http://schemas.microsoft.com/office/drawing/2014/main" id="{FC90C608-9EDE-444A-BD78-E0522EAFAAFC}"/>
              </a:ext>
            </a:extLst>
          </p:cNvPr>
          <p:cNvSpPr>
            <a:spLocks noGrp="1" noChangeArrowheads="1"/>
          </p:cNvSpPr>
          <p:nvPr>
            <p:ph sz="half" idx="1"/>
          </p:nvPr>
        </p:nvSpPr>
        <p:spPr>
          <a:xfrm>
            <a:off x="609600" y="2133600"/>
            <a:ext cx="6629400" cy="4525963"/>
          </a:xfrm>
        </p:spPr>
        <p:txBody>
          <a:bodyPr/>
          <a:lstStyle/>
          <a:p>
            <a:pPr eaLnBrk="1" hangingPunct="1"/>
            <a:r>
              <a:rPr lang="en-US" altLang="en-US" sz="2400" b="1" dirty="0"/>
              <a:t>African-Americans </a:t>
            </a:r>
            <a:r>
              <a:rPr lang="en-US" altLang="en-US" sz="2400" dirty="0"/>
              <a:t>- 1,000,000+. Segregated. Largely spared front line action. </a:t>
            </a:r>
          </a:p>
          <a:p>
            <a:pPr eaLnBrk="1" hangingPunct="1"/>
            <a:r>
              <a:rPr lang="en-US" altLang="en-US" sz="2400" b="1" dirty="0"/>
              <a:t>Latinos </a:t>
            </a:r>
            <a:r>
              <a:rPr lang="en-US" altLang="en-US" sz="2400" dirty="0"/>
              <a:t>- 500,000. Much front-line action. </a:t>
            </a:r>
          </a:p>
          <a:p>
            <a:pPr eaLnBrk="1" hangingPunct="1"/>
            <a:r>
              <a:rPr lang="en-US" altLang="en-US" sz="2400" b="1" dirty="0"/>
              <a:t>Jewish-Americans </a:t>
            </a:r>
            <a:r>
              <a:rPr lang="en-US" altLang="en-US" sz="2400" dirty="0"/>
              <a:t>- 550,000</a:t>
            </a:r>
          </a:p>
          <a:p>
            <a:pPr eaLnBrk="1" hangingPunct="1"/>
            <a:r>
              <a:rPr lang="en-US" altLang="en-US" sz="2400" b="1" dirty="0"/>
              <a:t>Asian-Americans</a:t>
            </a:r>
            <a:r>
              <a:rPr lang="en-US" altLang="en-US" sz="2400" dirty="0"/>
              <a:t> - 55,000 </a:t>
            </a:r>
          </a:p>
          <a:p>
            <a:pPr eaLnBrk="1" hangingPunct="1"/>
            <a:r>
              <a:rPr lang="en-US" altLang="en-US" sz="2400" b="1" dirty="0"/>
              <a:t>Native-Americans</a:t>
            </a:r>
            <a:r>
              <a:rPr lang="en-US" altLang="en-US" sz="2400" dirty="0"/>
              <a:t>- 25,000</a:t>
            </a:r>
          </a:p>
        </p:txBody>
      </p:sp>
      <p:pic>
        <p:nvPicPr>
          <p:cNvPr id="3" name="Content Placeholder 2">
            <a:extLst>
              <a:ext uri="{FF2B5EF4-FFF2-40B4-BE49-F238E27FC236}">
                <a16:creationId xmlns:a16="http://schemas.microsoft.com/office/drawing/2014/main" id="{25031010-CA9B-459A-807A-3802EC9ED346}"/>
              </a:ext>
            </a:extLst>
          </p:cNvPr>
          <p:cNvPicPr>
            <a:picLocks noGrp="1" noChangeAspect="1"/>
          </p:cNvPicPr>
          <p:nvPr>
            <p:ph sz="half" idx="2"/>
          </p:nvPr>
        </p:nvPicPr>
        <p:blipFill>
          <a:blip r:embed="rId2"/>
          <a:stretch>
            <a:fillRect/>
          </a:stretch>
        </p:blipFill>
        <p:spPr>
          <a:xfrm>
            <a:off x="7848600" y="1600201"/>
            <a:ext cx="3232929" cy="446855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11C21B7-0D2C-4B58-9BD7-C9EB929EDE17}"/>
              </a:ext>
            </a:extLst>
          </p:cNvPr>
          <p:cNvSpPr>
            <a:spLocks noGrp="1" noChangeArrowheads="1"/>
          </p:cNvSpPr>
          <p:nvPr>
            <p:ph type="title"/>
          </p:nvPr>
        </p:nvSpPr>
        <p:spPr/>
        <p:txBody>
          <a:bodyPr/>
          <a:lstStyle/>
          <a:p>
            <a:pPr eaLnBrk="1" hangingPunct="1"/>
            <a:r>
              <a:rPr lang="en-US" altLang="en-US" dirty="0"/>
              <a:t>Minorities in the Armed Forces</a:t>
            </a:r>
          </a:p>
        </p:txBody>
      </p:sp>
      <p:sp>
        <p:nvSpPr>
          <p:cNvPr id="27651" name="Rectangle 3">
            <a:extLst>
              <a:ext uri="{FF2B5EF4-FFF2-40B4-BE49-F238E27FC236}">
                <a16:creationId xmlns:a16="http://schemas.microsoft.com/office/drawing/2014/main" id="{0BA47546-64AE-4149-B6D0-F656A1BBF430}"/>
              </a:ext>
            </a:extLst>
          </p:cNvPr>
          <p:cNvSpPr>
            <a:spLocks noGrp="1" noChangeArrowheads="1"/>
          </p:cNvSpPr>
          <p:nvPr>
            <p:ph type="body" idx="1"/>
          </p:nvPr>
        </p:nvSpPr>
        <p:spPr/>
        <p:txBody>
          <a:bodyPr/>
          <a:lstStyle/>
          <a:p>
            <a:pPr eaLnBrk="1" hangingPunct="1">
              <a:lnSpc>
                <a:spcPct val="90000"/>
              </a:lnSpc>
              <a:buFontTx/>
              <a:buNone/>
            </a:pPr>
            <a:r>
              <a:rPr lang="en-US" altLang="en-US" sz="2800" dirty="0"/>
              <a:t>Why did they fight? </a:t>
            </a:r>
          </a:p>
          <a:p>
            <a:pPr eaLnBrk="1" hangingPunct="1">
              <a:lnSpc>
                <a:spcPct val="90000"/>
              </a:lnSpc>
            </a:pPr>
            <a:r>
              <a:rPr lang="en-US" altLang="en-US" sz="2800" dirty="0"/>
              <a:t>The Draft</a:t>
            </a:r>
          </a:p>
          <a:p>
            <a:pPr eaLnBrk="1" hangingPunct="1">
              <a:lnSpc>
                <a:spcPct val="90000"/>
              </a:lnSpc>
            </a:pPr>
            <a:r>
              <a:rPr lang="en-US" altLang="en-US" sz="2800" dirty="0"/>
              <a:t>Steady income and the GI Bill</a:t>
            </a:r>
          </a:p>
          <a:p>
            <a:pPr eaLnBrk="1" hangingPunct="1">
              <a:lnSpc>
                <a:spcPct val="90000"/>
              </a:lnSpc>
            </a:pPr>
            <a:r>
              <a:rPr lang="en-US" altLang="en-US" sz="2800" dirty="0">
                <a:solidFill>
                  <a:srgbClr val="C00000"/>
                </a:solidFill>
              </a:rPr>
              <a:t>Double V Campaign</a:t>
            </a:r>
            <a:r>
              <a:rPr lang="en-US" altLang="en-US" sz="2800" dirty="0"/>
              <a:t>: against fascism abroad and racism at home</a:t>
            </a:r>
          </a:p>
          <a:p>
            <a:pPr lvl="1" eaLnBrk="1" hangingPunct="1">
              <a:lnSpc>
                <a:spcPct val="90000"/>
              </a:lnSpc>
            </a:pPr>
            <a:r>
              <a:rPr lang="en-US" altLang="en-US" dirty="0"/>
              <a:t>Dubois Support</a:t>
            </a:r>
          </a:p>
          <a:p>
            <a:pPr lvl="1" eaLnBrk="1" hangingPunct="1">
              <a:lnSpc>
                <a:spcPct val="90000"/>
              </a:lnSpc>
            </a:pPr>
            <a:r>
              <a:rPr lang="en-US" altLang="en-US" dirty="0"/>
              <a:t>Propaganda works</a:t>
            </a:r>
          </a:p>
          <a:p>
            <a:pPr eaLnBrk="1" hangingPunct="1">
              <a:lnSpc>
                <a:spcPct val="90000"/>
              </a:lnSpc>
            </a:pPr>
            <a:r>
              <a:rPr lang="en-US" altLang="en-US" sz="2800" dirty="0"/>
              <a:t>As a path to equality and justice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367178A-2D45-483B-9B37-EBBC39904128}"/>
              </a:ext>
            </a:extLst>
          </p:cNvPr>
          <p:cNvSpPr>
            <a:spLocks noGrp="1" noChangeArrowheads="1"/>
          </p:cNvSpPr>
          <p:nvPr>
            <p:ph type="title"/>
          </p:nvPr>
        </p:nvSpPr>
        <p:spPr/>
        <p:txBody>
          <a:bodyPr/>
          <a:lstStyle/>
          <a:p>
            <a:pPr algn="l" eaLnBrk="1" hangingPunct="1"/>
            <a:r>
              <a:rPr lang="en-US" altLang="en-US" sz="3600" dirty="0"/>
              <a:t>African-Americans at War: Tuskegee Airmen</a:t>
            </a:r>
          </a:p>
        </p:txBody>
      </p:sp>
      <p:sp>
        <p:nvSpPr>
          <p:cNvPr id="28675" name="Rectangle 3">
            <a:extLst>
              <a:ext uri="{FF2B5EF4-FFF2-40B4-BE49-F238E27FC236}">
                <a16:creationId xmlns:a16="http://schemas.microsoft.com/office/drawing/2014/main" id="{824D3B23-1C1E-43AA-9410-9D241705385F}"/>
              </a:ext>
            </a:extLst>
          </p:cNvPr>
          <p:cNvSpPr>
            <a:spLocks noGrp="1" noChangeArrowheads="1"/>
          </p:cNvSpPr>
          <p:nvPr>
            <p:ph type="body" sz="half" idx="1"/>
          </p:nvPr>
        </p:nvSpPr>
        <p:spPr>
          <a:xfrm>
            <a:off x="152400" y="1295400"/>
            <a:ext cx="6248400" cy="5562600"/>
          </a:xfrm>
        </p:spPr>
        <p:txBody>
          <a:bodyPr/>
          <a:lstStyle/>
          <a:p>
            <a:pPr eaLnBrk="1" hangingPunct="1">
              <a:lnSpc>
                <a:spcPct val="80000"/>
              </a:lnSpc>
              <a:buFontTx/>
              <a:buNone/>
            </a:pPr>
            <a:endParaRPr lang="en-US" altLang="en-US" sz="2400" dirty="0"/>
          </a:p>
          <a:p>
            <a:pPr eaLnBrk="1" hangingPunct="1">
              <a:lnSpc>
                <a:spcPct val="80000"/>
              </a:lnSpc>
              <a:buFontTx/>
              <a:buNone/>
            </a:pPr>
            <a:r>
              <a:rPr lang="en-US" altLang="en-US" sz="2400" dirty="0"/>
              <a:t>"We shared the sky with white pilots, but</a:t>
            </a:r>
          </a:p>
          <a:p>
            <a:pPr eaLnBrk="1" hangingPunct="1">
              <a:lnSpc>
                <a:spcPct val="80000"/>
              </a:lnSpc>
              <a:buFontTx/>
              <a:buNone/>
            </a:pPr>
            <a:r>
              <a:rPr lang="en-US" altLang="en-US" sz="2400" dirty="0"/>
              <a:t>that's all we shared. We never had contact</a:t>
            </a:r>
          </a:p>
          <a:p>
            <a:pPr eaLnBrk="1" hangingPunct="1">
              <a:lnSpc>
                <a:spcPct val="80000"/>
              </a:lnSpc>
              <a:buFontTx/>
              <a:buNone/>
            </a:pPr>
            <a:r>
              <a:rPr lang="en-US" altLang="en-US" sz="2400" dirty="0"/>
              <a:t>with each other. German prisoners lived</a:t>
            </a:r>
          </a:p>
          <a:p>
            <a:pPr eaLnBrk="1" hangingPunct="1">
              <a:lnSpc>
                <a:spcPct val="80000"/>
              </a:lnSpc>
              <a:buFontTx/>
              <a:buNone/>
            </a:pPr>
            <a:r>
              <a:rPr lang="en-US" altLang="en-US" sz="2400" dirty="0"/>
              <a:t>better than black servicemen</a:t>
            </a:r>
          </a:p>
          <a:p>
            <a:pPr eaLnBrk="1" hangingPunct="1">
              <a:lnSpc>
                <a:spcPct val="80000"/>
              </a:lnSpc>
              <a:buFontTx/>
              <a:buNone/>
            </a:pPr>
            <a:endParaRPr lang="en-US" altLang="en-US" sz="2400" dirty="0"/>
          </a:p>
          <a:p>
            <a:pPr eaLnBrk="1" hangingPunct="1">
              <a:lnSpc>
                <a:spcPct val="80000"/>
              </a:lnSpc>
              <a:buFontTx/>
              <a:buNone/>
            </a:pPr>
            <a:r>
              <a:rPr lang="en-US" altLang="en-US" sz="2400" dirty="0"/>
              <a:t>The Germans treated us better than the </a:t>
            </a:r>
          </a:p>
          <a:p>
            <a:pPr eaLnBrk="1" hangingPunct="1">
              <a:lnSpc>
                <a:spcPct val="80000"/>
              </a:lnSpc>
              <a:buFontTx/>
              <a:buNone/>
            </a:pPr>
            <a:r>
              <a:rPr lang="en-US" altLang="en-US" sz="2400" dirty="0"/>
              <a:t>Americans did. Our service is something</a:t>
            </a:r>
          </a:p>
          <a:p>
            <a:pPr eaLnBrk="1" hangingPunct="1">
              <a:lnSpc>
                <a:spcPct val="80000"/>
              </a:lnSpc>
              <a:buFontTx/>
              <a:buNone/>
            </a:pPr>
            <a:r>
              <a:rPr lang="en-US" altLang="en-US" sz="2400" dirty="0"/>
              <a:t>that just never got into history books. It</a:t>
            </a:r>
          </a:p>
          <a:p>
            <a:pPr eaLnBrk="1" hangingPunct="1">
              <a:lnSpc>
                <a:spcPct val="80000"/>
              </a:lnSpc>
              <a:buFontTx/>
              <a:buNone/>
            </a:pPr>
            <a:r>
              <a:rPr lang="en-US" altLang="en-US" sz="2400" dirty="0"/>
              <a:t>was just ignored." </a:t>
            </a:r>
          </a:p>
          <a:p>
            <a:pPr eaLnBrk="1" hangingPunct="1">
              <a:lnSpc>
                <a:spcPct val="80000"/>
              </a:lnSpc>
              <a:buFontTx/>
              <a:buNone/>
            </a:pPr>
            <a:endParaRPr lang="en-US" altLang="en-US" sz="2400" dirty="0"/>
          </a:p>
          <a:p>
            <a:pPr eaLnBrk="1" hangingPunct="1">
              <a:lnSpc>
                <a:spcPct val="80000"/>
              </a:lnSpc>
              <a:buFontTx/>
              <a:buNone/>
            </a:pPr>
            <a:r>
              <a:rPr lang="en-US" altLang="en-US" sz="2400" dirty="0"/>
              <a:t>			-Joseph Gomer</a:t>
            </a:r>
          </a:p>
        </p:txBody>
      </p:sp>
      <p:sp>
        <p:nvSpPr>
          <p:cNvPr id="2" name="Content Placeholder 1">
            <a:extLst>
              <a:ext uri="{FF2B5EF4-FFF2-40B4-BE49-F238E27FC236}">
                <a16:creationId xmlns:a16="http://schemas.microsoft.com/office/drawing/2014/main" id="{70436779-80BC-4722-94AC-9D579AE407BB}"/>
              </a:ext>
            </a:extLst>
          </p:cNvPr>
          <p:cNvSpPr>
            <a:spLocks noGrp="1"/>
          </p:cNvSpPr>
          <p:nvPr>
            <p:ph sz="quarter" idx="2"/>
          </p:nvPr>
        </p:nvSpPr>
        <p:spPr/>
        <p:txBody>
          <a:bodyPr/>
          <a:lstStyle/>
          <a:p>
            <a:endParaRPr lang="en-US"/>
          </a:p>
        </p:txBody>
      </p:sp>
      <p:pic>
        <p:nvPicPr>
          <p:cNvPr id="3" name="Picture 2">
            <a:extLst>
              <a:ext uri="{FF2B5EF4-FFF2-40B4-BE49-F238E27FC236}">
                <a16:creationId xmlns:a16="http://schemas.microsoft.com/office/drawing/2014/main" id="{EFDD5097-0E83-47FB-874F-6A971C53DEBB}"/>
              </a:ext>
            </a:extLst>
          </p:cNvPr>
          <p:cNvPicPr>
            <a:picLocks noChangeAspect="1"/>
          </p:cNvPicPr>
          <p:nvPr/>
        </p:nvPicPr>
        <p:blipFill>
          <a:blip r:embed="rId2"/>
          <a:stretch>
            <a:fillRect/>
          </a:stretch>
        </p:blipFill>
        <p:spPr>
          <a:xfrm>
            <a:off x="6629400" y="1828800"/>
            <a:ext cx="5130800" cy="3840083"/>
          </a:xfrm>
          <a:prstGeom prst="rect">
            <a:avLst/>
          </a:prstGeom>
        </p:spPr>
      </p:pic>
      <p:pic>
        <p:nvPicPr>
          <p:cNvPr id="4" name="Picture 3">
            <a:extLst>
              <a:ext uri="{FF2B5EF4-FFF2-40B4-BE49-F238E27FC236}">
                <a16:creationId xmlns:a16="http://schemas.microsoft.com/office/drawing/2014/main" id="{095F07BA-C9A6-4CD5-A751-FBAD4424181A}"/>
              </a:ext>
            </a:extLst>
          </p:cNvPr>
          <p:cNvPicPr>
            <a:picLocks noChangeAspect="1"/>
          </p:cNvPicPr>
          <p:nvPr/>
        </p:nvPicPr>
        <p:blipFill>
          <a:blip r:embed="rId3"/>
          <a:stretch>
            <a:fillRect/>
          </a:stretch>
        </p:blipFill>
        <p:spPr>
          <a:xfrm>
            <a:off x="4545330" y="4834844"/>
            <a:ext cx="1333500" cy="174851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06AACA1-23C0-460C-AEEB-1C4FD945E8FC}"/>
              </a:ext>
            </a:extLst>
          </p:cNvPr>
          <p:cNvSpPr>
            <a:spLocks noGrp="1" noChangeArrowheads="1"/>
          </p:cNvSpPr>
          <p:nvPr>
            <p:ph type="title"/>
          </p:nvPr>
        </p:nvSpPr>
        <p:spPr>
          <a:xfrm>
            <a:off x="609600" y="274638"/>
            <a:ext cx="10972800" cy="1143000"/>
          </a:xfrm>
        </p:spPr>
        <p:txBody>
          <a:bodyPr wrap="square" anchor="ctr">
            <a:normAutofit/>
          </a:bodyPr>
          <a:lstStyle/>
          <a:p>
            <a:pPr eaLnBrk="1" hangingPunct="1"/>
            <a:r>
              <a:rPr lang="en-US" altLang="en-US" dirty="0"/>
              <a:t>African-Americans &amp; The War at Home</a:t>
            </a:r>
          </a:p>
        </p:txBody>
      </p:sp>
      <p:sp>
        <p:nvSpPr>
          <p:cNvPr id="29699" name="Rectangle 3">
            <a:extLst>
              <a:ext uri="{FF2B5EF4-FFF2-40B4-BE49-F238E27FC236}">
                <a16:creationId xmlns:a16="http://schemas.microsoft.com/office/drawing/2014/main" id="{2B402533-E7AC-4ED6-8014-200182761069}"/>
              </a:ext>
            </a:extLst>
          </p:cNvPr>
          <p:cNvSpPr>
            <a:spLocks noGrp="1" noChangeArrowheads="1"/>
          </p:cNvSpPr>
          <p:nvPr>
            <p:ph sz="half" idx="1"/>
          </p:nvPr>
        </p:nvSpPr>
        <p:spPr>
          <a:xfrm>
            <a:off x="609600" y="1600201"/>
            <a:ext cx="5384800" cy="4525963"/>
          </a:xfrm>
        </p:spPr>
        <p:txBody>
          <a:bodyPr wrap="square" anchor="t">
            <a:normAutofit/>
          </a:bodyPr>
          <a:lstStyle/>
          <a:p>
            <a:pPr eaLnBrk="1" hangingPunct="1"/>
            <a:r>
              <a:rPr lang="en-US" altLang="en-US" dirty="0"/>
              <a:t>During WWII, mass migration of Blacks to industrial centers</a:t>
            </a:r>
          </a:p>
          <a:p>
            <a:pPr eaLnBrk="1" hangingPunct="1"/>
            <a:r>
              <a:rPr lang="en-US" altLang="en-US" dirty="0"/>
              <a:t>Competition for scarce resources, esp. housing</a:t>
            </a:r>
          </a:p>
          <a:p>
            <a:pPr eaLnBrk="1" hangingPunct="1"/>
            <a:r>
              <a:rPr lang="en-US" altLang="en-US" dirty="0"/>
              <a:t>Workplace tensions </a:t>
            </a:r>
          </a:p>
          <a:p>
            <a:pPr eaLnBrk="1" hangingPunct="1"/>
            <a:r>
              <a:rPr lang="en-US" altLang="en-US" dirty="0"/>
              <a:t>Violence plagued 50+ cities…</a:t>
            </a:r>
          </a:p>
          <a:p>
            <a:pPr lvl="2" eaLnBrk="1" hangingPunct="1"/>
            <a:endParaRPr lang="en-US" altLang="en-US" sz="2800" dirty="0"/>
          </a:p>
        </p:txBody>
      </p:sp>
      <p:pic>
        <p:nvPicPr>
          <p:cNvPr id="4098" name="Picture 2" descr="The Great Migration (1916-1970) : MapPorn">
            <a:extLst>
              <a:ext uri="{FF2B5EF4-FFF2-40B4-BE49-F238E27FC236}">
                <a16:creationId xmlns:a16="http://schemas.microsoft.com/office/drawing/2014/main" id="{AC10AA70-12DB-4940-9C32-49B7FD6EE39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97600" y="2247742"/>
            <a:ext cx="5384800" cy="323088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F4D8B-C890-4CD6-8DD8-E032EA19297D}"/>
              </a:ext>
            </a:extLst>
          </p:cNvPr>
          <p:cNvSpPr>
            <a:spLocks noGrp="1"/>
          </p:cNvSpPr>
          <p:nvPr>
            <p:ph type="title"/>
          </p:nvPr>
        </p:nvSpPr>
        <p:spPr>
          <a:xfrm>
            <a:off x="609600" y="274638"/>
            <a:ext cx="10972800" cy="1143000"/>
          </a:xfrm>
        </p:spPr>
        <p:txBody>
          <a:bodyPr wrap="square" anchor="ctr">
            <a:normAutofit fontScale="90000"/>
          </a:bodyPr>
          <a:lstStyle/>
          <a:p>
            <a:pPr>
              <a:lnSpc>
                <a:spcPct val="90000"/>
              </a:lnSpc>
            </a:pPr>
            <a:r>
              <a:rPr lang="en-US" altLang="en-US" sz="4000" dirty="0"/>
              <a:t>African-Americans &amp; The War at Home</a:t>
            </a:r>
            <a:br>
              <a:rPr lang="en-US" altLang="en-US" sz="4000" dirty="0"/>
            </a:br>
            <a:r>
              <a:rPr lang="en-US" altLang="en-US" sz="3700" dirty="0"/>
              <a:t>Detroit Race Riot, 1943 </a:t>
            </a:r>
            <a:br>
              <a:rPr lang="en-US" altLang="en-US" sz="3700" dirty="0"/>
            </a:br>
            <a:endParaRPr lang="en-US" sz="3700" dirty="0"/>
          </a:p>
        </p:txBody>
      </p:sp>
      <p:sp>
        <p:nvSpPr>
          <p:cNvPr id="5" name="Content Placeholder 4">
            <a:extLst>
              <a:ext uri="{FF2B5EF4-FFF2-40B4-BE49-F238E27FC236}">
                <a16:creationId xmlns:a16="http://schemas.microsoft.com/office/drawing/2014/main" id="{30F29470-E11E-474C-9367-4982F6FD0596}"/>
              </a:ext>
            </a:extLst>
          </p:cNvPr>
          <p:cNvSpPr>
            <a:spLocks noGrp="1"/>
          </p:cNvSpPr>
          <p:nvPr>
            <p:ph sz="quarter" idx="1"/>
          </p:nvPr>
        </p:nvSpPr>
        <p:spPr>
          <a:xfrm>
            <a:off x="152400" y="1600200"/>
            <a:ext cx="6324600" cy="2185988"/>
          </a:xfrm>
        </p:spPr>
        <p:txBody>
          <a:bodyPr wrap="square" anchor="t">
            <a:normAutofit/>
          </a:bodyPr>
          <a:lstStyle/>
          <a:p>
            <a:pPr eaLnBrk="1" hangingPunct="1">
              <a:lnSpc>
                <a:spcPct val="90000"/>
              </a:lnSpc>
              <a:buFont typeface="Arial" panose="020B0604020202020204" pitchFamily="34" charset="0"/>
              <a:buChar char="•"/>
            </a:pPr>
            <a:r>
              <a:rPr lang="en-US" altLang="en-US" sz="2400" dirty="0"/>
              <a:t>Detroit's pop grew by 350,000, 1941-43</a:t>
            </a:r>
          </a:p>
          <a:p>
            <a:pPr eaLnBrk="1" hangingPunct="1">
              <a:lnSpc>
                <a:spcPct val="90000"/>
              </a:lnSpc>
              <a:buFont typeface="Arial" panose="020B0604020202020204" pitchFamily="34" charset="0"/>
              <a:buChar char="•"/>
            </a:pPr>
            <a:r>
              <a:rPr lang="en-US" altLang="en-US" sz="2400" dirty="0"/>
              <a:t>6,000 federal troops called in</a:t>
            </a:r>
          </a:p>
          <a:p>
            <a:pPr eaLnBrk="1" hangingPunct="1">
              <a:lnSpc>
                <a:spcPct val="90000"/>
              </a:lnSpc>
              <a:buFont typeface="Arial" panose="020B0604020202020204" pitchFamily="34" charset="0"/>
              <a:buChar char="•"/>
            </a:pPr>
            <a:r>
              <a:rPr lang="en-US" altLang="en-US" sz="2400" dirty="0"/>
              <a:t>$2 million in property damage </a:t>
            </a:r>
          </a:p>
          <a:p>
            <a:pPr eaLnBrk="1" hangingPunct="1">
              <a:lnSpc>
                <a:spcPct val="90000"/>
              </a:lnSpc>
              <a:buFont typeface="Arial" panose="020B0604020202020204" pitchFamily="34" charset="0"/>
              <a:buChar char="•"/>
            </a:pPr>
            <a:r>
              <a:rPr lang="en-US" altLang="en-US" sz="2400" dirty="0"/>
              <a:t>25 Blacks dead, 9 Whites; 433 wounded</a:t>
            </a:r>
          </a:p>
          <a:p>
            <a:pPr>
              <a:lnSpc>
                <a:spcPct val="90000"/>
              </a:lnSpc>
            </a:pPr>
            <a:endParaRPr lang="en-US" sz="2400" dirty="0"/>
          </a:p>
        </p:txBody>
      </p:sp>
      <p:pic>
        <p:nvPicPr>
          <p:cNvPr id="3076" name="Picture 4" descr="1943 Detroit race riot - Wikipedia">
            <a:extLst>
              <a:ext uri="{FF2B5EF4-FFF2-40B4-BE49-F238E27FC236}">
                <a16:creationId xmlns:a16="http://schemas.microsoft.com/office/drawing/2014/main" id="{879D4D5A-26E9-4E40-9F21-54269A838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165" r="-2" b="17103"/>
          <a:stretch/>
        </p:blipFill>
        <p:spPr bwMode="auto">
          <a:xfrm>
            <a:off x="381000" y="4116470"/>
            <a:ext cx="6002215" cy="24384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3074" name="Picture 2" descr="Black Then | Detroit Race Riots 1943: An Urban Revolt In Paradise Valley">
            <a:extLst>
              <a:ext uri="{FF2B5EF4-FFF2-40B4-BE49-F238E27FC236}">
                <a16:creationId xmlns:a16="http://schemas.microsoft.com/office/drawing/2014/main" id="{F6FE5FF0-FDC7-4BB6-97CA-25EBAE22D61D}"/>
              </a:ext>
            </a:extLst>
          </p:cNvPr>
          <p:cNvPicPr>
            <a:picLocks noGrp="1" noChangeAspect="1" noChangeArrowheads="1"/>
          </p:cNvPicPr>
          <p:nvPr>
            <p:ph sz="half" idx="3"/>
          </p:nvPr>
        </p:nvPicPr>
        <p:blipFill rotWithShape="1">
          <a:blip r:embed="rId3">
            <a:extLst>
              <a:ext uri="{28A0092B-C50C-407E-A947-70E740481C1C}">
                <a14:useLocalDpi xmlns:a14="http://schemas.microsoft.com/office/drawing/2010/main" val="0"/>
              </a:ext>
            </a:extLst>
          </a:blip>
          <a:srcRect l="8153" r="8386" b="-1"/>
          <a:stretch/>
        </p:blipFill>
        <p:spPr bwMode="auto">
          <a:xfrm>
            <a:off x="6553200" y="1417638"/>
            <a:ext cx="5384800"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81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64E7852-3AEE-4D4B-BEB9-42AD0F75CC29}"/>
              </a:ext>
            </a:extLst>
          </p:cNvPr>
          <p:cNvSpPr>
            <a:spLocks noGrp="1"/>
          </p:cNvSpPr>
          <p:nvPr>
            <p:ph type="title"/>
          </p:nvPr>
        </p:nvSpPr>
        <p:spPr/>
        <p:txBody>
          <a:bodyPr/>
          <a:lstStyle/>
          <a:p>
            <a:pPr eaLnBrk="1" hangingPunct="1"/>
            <a:r>
              <a:rPr lang="en-US" altLang="en-US" dirty="0"/>
              <a:t>African-Americans &amp; The War at Home</a:t>
            </a:r>
          </a:p>
        </p:txBody>
      </p:sp>
      <p:sp>
        <p:nvSpPr>
          <p:cNvPr id="30723" name="Content Placeholder 2">
            <a:extLst>
              <a:ext uri="{FF2B5EF4-FFF2-40B4-BE49-F238E27FC236}">
                <a16:creationId xmlns:a16="http://schemas.microsoft.com/office/drawing/2014/main" id="{39C6D5F1-E5B1-4397-BD59-EA9FA44A6E08}"/>
              </a:ext>
            </a:extLst>
          </p:cNvPr>
          <p:cNvSpPr>
            <a:spLocks noGrp="1"/>
          </p:cNvSpPr>
          <p:nvPr>
            <p:ph idx="1"/>
          </p:nvPr>
        </p:nvSpPr>
        <p:spPr/>
        <p:txBody>
          <a:bodyPr/>
          <a:lstStyle/>
          <a:p>
            <a:pPr eaLnBrk="1" hangingPunct="1">
              <a:lnSpc>
                <a:spcPct val="80000"/>
              </a:lnSpc>
            </a:pPr>
            <a:r>
              <a:rPr lang="en-US" altLang="en-US" dirty="0"/>
              <a:t>Blacks excluded from lucrative war jobs</a:t>
            </a:r>
          </a:p>
          <a:p>
            <a:pPr eaLnBrk="1" hangingPunct="1">
              <a:lnSpc>
                <a:spcPct val="80000"/>
              </a:lnSpc>
            </a:pPr>
            <a:r>
              <a:rPr lang="en-US" altLang="en-US" dirty="0">
                <a:solidFill>
                  <a:srgbClr val="C00000"/>
                </a:solidFill>
              </a:rPr>
              <a:t>A. Philip Randolph</a:t>
            </a:r>
            <a:r>
              <a:rPr lang="en-US" altLang="en-US" dirty="0"/>
              <a:t>, President of the Brotherhood of Sleeping Car Porters made </a:t>
            </a:r>
            <a:r>
              <a:rPr lang="en-US" altLang="en-US" dirty="0">
                <a:solidFill>
                  <a:srgbClr val="C00000"/>
                </a:solidFill>
              </a:rPr>
              <a:t>three demands </a:t>
            </a:r>
            <a:r>
              <a:rPr lang="en-US" altLang="en-US" dirty="0"/>
              <a:t>of FDR</a:t>
            </a:r>
          </a:p>
          <a:p>
            <a:pPr marL="971550" lvl="1" indent="-514350" eaLnBrk="1" hangingPunct="1">
              <a:lnSpc>
                <a:spcPct val="80000"/>
              </a:lnSpc>
              <a:buFont typeface="+mj-lt"/>
              <a:buAutoNum type="arabicPeriod"/>
            </a:pPr>
            <a:r>
              <a:rPr lang="en-US" altLang="en-US" sz="3200" dirty="0"/>
              <a:t>Equal access to defense jobs </a:t>
            </a:r>
          </a:p>
          <a:p>
            <a:pPr marL="971550" lvl="1" indent="-514350" eaLnBrk="1" hangingPunct="1">
              <a:lnSpc>
                <a:spcPct val="80000"/>
              </a:lnSpc>
              <a:buFont typeface="+mj-lt"/>
              <a:buAutoNum type="arabicPeriod"/>
            </a:pPr>
            <a:r>
              <a:rPr lang="en-US" altLang="en-US" sz="3200" dirty="0"/>
              <a:t>Desegregation of armed forces </a:t>
            </a:r>
          </a:p>
          <a:p>
            <a:pPr marL="971550" lvl="1" indent="-514350" eaLnBrk="1" hangingPunct="1">
              <a:lnSpc>
                <a:spcPct val="80000"/>
              </a:lnSpc>
              <a:buFont typeface="+mj-lt"/>
              <a:buAutoNum type="arabicPeriod"/>
            </a:pPr>
            <a:r>
              <a:rPr lang="en-US" altLang="en-US" sz="3200" dirty="0"/>
              <a:t>End segregation in federal agencies</a:t>
            </a:r>
          </a:p>
          <a:p>
            <a:pPr eaLnBrk="1" hangingPunct="1">
              <a:lnSpc>
                <a:spcPct val="80000"/>
              </a:lnSpc>
            </a:pPr>
            <a:r>
              <a:rPr lang="en-US" altLang="en-US" dirty="0"/>
              <a:t>Randolph proposed a March on Washington in 1941 if his demands were not met….</a:t>
            </a:r>
          </a:p>
          <a:p>
            <a:pPr eaLnBrk="1" hangingPunct="1"/>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C87C2A-8129-4560-95F7-9FB12C0C0D95}"/>
              </a:ext>
            </a:extLst>
          </p:cNvPr>
          <p:cNvSpPr>
            <a:spLocks noGrp="1" noChangeArrowheads="1"/>
          </p:cNvSpPr>
          <p:nvPr>
            <p:ph type="title"/>
          </p:nvPr>
        </p:nvSpPr>
        <p:spPr/>
        <p:txBody>
          <a:bodyPr/>
          <a:lstStyle/>
          <a:p>
            <a:pPr eaLnBrk="1" hangingPunct="1"/>
            <a:r>
              <a:rPr lang="en-US" altLang="en-US" dirty="0"/>
              <a:t>Neutrality Acts, 1935-37</a:t>
            </a:r>
          </a:p>
        </p:txBody>
      </p:sp>
      <p:sp>
        <p:nvSpPr>
          <p:cNvPr id="8195" name="Rectangle 3">
            <a:extLst>
              <a:ext uri="{FF2B5EF4-FFF2-40B4-BE49-F238E27FC236}">
                <a16:creationId xmlns:a16="http://schemas.microsoft.com/office/drawing/2014/main" id="{CC7C9CB2-04EC-4DD0-B531-1E8532EA5B60}"/>
              </a:ext>
            </a:extLst>
          </p:cNvPr>
          <p:cNvSpPr>
            <a:spLocks noGrp="1" noChangeArrowheads="1"/>
          </p:cNvSpPr>
          <p:nvPr>
            <p:ph type="body" idx="1"/>
          </p:nvPr>
        </p:nvSpPr>
        <p:spPr/>
        <p:txBody>
          <a:bodyPr/>
          <a:lstStyle/>
          <a:p>
            <a:pPr eaLnBrk="1" hangingPunct="1">
              <a:lnSpc>
                <a:spcPct val="80000"/>
              </a:lnSpc>
            </a:pPr>
            <a:r>
              <a:rPr lang="en-US" altLang="en-US" sz="3600" b="1" dirty="0"/>
              <a:t>First Neutrality Act</a:t>
            </a:r>
            <a:r>
              <a:rPr lang="en-US" altLang="en-US" sz="3600" dirty="0"/>
              <a:t> - Aug 1935 - Feb 1936</a:t>
            </a:r>
          </a:p>
          <a:p>
            <a:pPr lvl="1" eaLnBrk="1" hangingPunct="1">
              <a:lnSpc>
                <a:spcPct val="80000"/>
              </a:lnSpc>
            </a:pPr>
            <a:r>
              <a:rPr lang="en-US" altLang="en-US" sz="3200" dirty="0"/>
              <a:t>Created a federal agency to consider arms sales</a:t>
            </a:r>
          </a:p>
          <a:p>
            <a:pPr lvl="1" eaLnBrk="1" hangingPunct="1">
              <a:lnSpc>
                <a:spcPct val="80000"/>
              </a:lnSpc>
            </a:pPr>
            <a:r>
              <a:rPr lang="en-US" altLang="en-US" sz="3200" dirty="0"/>
              <a:t>Still an arms embargo</a:t>
            </a:r>
          </a:p>
          <a:p>
            <a:pPr lvl="1" eaLnBrk="1" hangingPunct="1">
              <a:lnSpc>
                <a:spcPct val="80000"/>
              </a:lnSpc>
            </a:pPr>
            <a:r>
              <a:rPr lang="en-US" altLang="en-US" sz="3200" dirty="0"/>
              <a:t>US citizens could travel on belligerent vessels or into war zones at their own risk</a:t>
            </a:r>
          </a:p>
          <a:p>
            <a:pPr eaLnBrk="1" hangingPunct="1">
              <a:lnSpc>
                <a:spcPct val="80000"/>
              </a:lnSpc>
            </a:pPr>
            <a:r>
              <a:rPr lang="en-US" altLang="en-US" sz="3600" b="1" dirty="0"/>
              <a:t>Second Neutrality Act</a:t>
            </a:r>
            <a:r>
              <a:rPr lang="en-US" altLang="en-US" sz="3600" dirty="0"/>
              <a:t> - Feb 1936 - May 1937</a:t>
            </a:r>
          </a:p>
          <a:p>
            <a:pPr lvl="1" eaLnBrk="1" hangingPunct="1">
              <a:lnSpc>
                <a:spcPct val="80000"/>
              </a:lnSpc>
            </a:pPr>
            <a:r>
              <a:rPr lang="en-US" altLang="en-US" sz="3200" dirty="0"/>
              <a:t>Prohibited extending loans or credit to belligerents</a:t>
            </a:r>
          </a:p>
          <a:p>
            <a:pPr lvl="1" eaLnBrk="1" hangingPunct="1">
              <a:lnSpc>
                <a:spcPct val="80000"/>
              </a:lnSpc>
            </a:pPr>
            <a:r>
              <a:rPr lang="en-US" altLang="en-US" sz="3200" dirty="0"/>
              <a:t>Non-interference in Spanish Civil War; recognized Franco’s fascist government.</a:t>
            </a:r>
          </a:p>
        </p:txBody>
      </p:sp>
    </p:spTree>
    <p:extLst>
      <p:ext uri="{BB962C8B-B14F-4D97-AF65-F5344CB8AC3E}">
        <p14:creationId xmlns:p14="http://schemas.microsoft.com/office/powerpoint/2010/main" val="3563430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15D5244-F408-4901-80F9-8E65AACE402C}"/>
              </a:ext>
            </a:extLst>
          </p:cNvPr>
          <p:cNvSpPr>
            <a:spLocks noGrp="1" noChangeArrowheads="1"/>
          </p:cNvSpPr>
          <p:nvPr>
            <p:ph type="title"/>
          </p:nvPr>
        </p:nvSpPr>
        <p:spPr/>
        <p:txBody>
          <a:bodyPr/>
          <a:lstStyle/>
          <a:p>
            <a:pPr eaLnBrk="1" hangingPunct="1"/>
            <a:r>
              <a:rPr lang="en-US" altLang="en-US" sz="3600" dirty="0"/>
              <a:t>African-Americans &amp; The War at Home</a:t>
            </a:r>
          </a:p>
        </p:txBody>
      </p:sp>
      <p:sp>
        <p:nvSpPr>
          <p:cNvPr id="31747" name="Rectangle 5">
            <a:extLst>
              <a:ext uri="{FF2B5EF4-FFF2-40B4-BE49-F238E27FC236}">
                <a16:creationId xmlns:a16="http://schemas.microsoft.com/office/drawing/2014/main" id="{2177B208-707B-4A94-A00E-66847F1FF74E}"/>
              </a:ext>
            </a:extLst>
          </p:cNvPr>
          <p:cNvSpPr>
            <a:spLocks noGrp="1" noChangeArrowheads="1"/>
          </p:cNvSpPr>
          <p:nvPr>
            <p:ph type="body" sz="half" idx="1"/>
          </p:nvPr>
        </p:nvSpPr>
        <p:spPr/>
        <p:txBody>
          <a:bodyPr/>
          <a:lstStyle/>
          <a:p>
            <a:pPr eaLnBrk="1" hangingPunct="1">
              <a:lnSpc>
                <a:spcPct val="80000"/>
              </a:lnSpc>
            </a:pPr>
            <a:endParaRPr lang="de-DE" altLang="en-US" sz="1400" dirty="0"/>
          </a:p>
        </p:txBody>
      </p:sp>
      <p:sp>
        <p:nvSpPr>
          <p:cNvPr id="31748" name="Rectangle 6">
            <a:extLst>
              <a:ext uri="{FF2B5EF4-FFF2-40B4-BE49-F238E27FC236}">
                <a16:creationId xmlns:a16="http://schemas.microsoft.com/office/drawing/2014/main" id="{9C6C2EB4-F03B-4301-BD96-4A5C06B17C94}"/>
              </a:ext>
            </a:extLst>
          </p:cNvPr>
          <p:cNvSpPr>
            <a:spLocks noGrp="1" noChangeArrowheads="1"/>
          </p:cNvSpPr>
          <p:nvPr>
            <p:ph type="body" sz="half" idx="2"/>
          </p:nvPr>
        </p:nvSpPr>
        <p:spPr>
          <a:xfrm>
            <a:off x="5638800" y="1466353"/>
            <a:ext cx="6248400" cy="5410200"/>
          </a:xfrm>
        </p:spPr>
        <p:txBody>
          <a:bodyPr/>
          <a:lstStyle/>
          <a:p>
            <a:pPr eaLnBrk="1" hangingPunct="1">
              <a:lnSpc>
                <a:spcPct val="80000"/>
              </a:lnSpc>
            </a:pPr>
            <a:r>
              <a:rPr lang="en-US" altLang="en-US" dirty="0"/>
              <a:t>FDR issued Executive Order 8802 in June, 1941 stablishing the </a:t>
            </a:r>
            <a:r>
              <a:rPr lang="en-US" altLang="en-US" b="1" dirty="0">
                <a:solidFill>
                  <a:srgbClr val="C00000"/>
                </a:solidFill>
              </a:rPr>
              <a:t>Fair Employment</a:t>
            </a:r>
            <a:r>
              <a:rPr lang="en-US" altLang="en-US" dirty="0">
                <a:solidFill>
                  <a:srgbClr val="C00000"/>
                </a:solidFill>
              </a:rPr>
              <a:t> </a:t>
            </a:r>
            <a:r>
              <a:rPr lang="en-US" altLang="en-US" b="1" dirty="0">
                <a:solidFill>
                  <a:srgbClr val="C00000"/>
                </a:solidFill>
              </a:rPr>
              <a:t>Practices Committee</a:t>
            </a:r>
            <a:r>
              <a:rPr lang="en-US" altLang="en-US" dirty="0">
                <a:solidFill>
                  <a:srgbClr val="C00000"/>
                </a:solidFill>
              </a:rPr>
              <a:t> </a:t>
            </a:r>
            <a:r>
              <a:rPr lang="en-US" altLang="en-US" dirty="0"/>
              <a:t>to end segregation in defense industries. </a:t>
            </a:r>
          </a:p>
          <a:p>
            <a:pPr eaLnBrk="1" hangingPunct="1">
              <a:lnSpc>
                <a:spcPct val="80000"/>
              </a:lnSpc>
            </a:pPr>
            <a:r>
              <a:rPr lang="en-US" altLang="en-US" dirty="0"/>
              <a:t>FDR did not agree to other 2 demands </a:t>
            </a:r>
          </a:p>
          <a:p>
            <a:pPr eaLnBrk="1" hangingPunct="1">
              <a:lnSpc>
                <a:spcPct val="80000"/>
              </a:lnSpc>
            </a:pPr>
            <a:r>
              <a:rPr lang="en-US" altLang="en-US" dirty="0"/>
              <a:t>Randolph canceled the March</a:t>
            </a:r>
          </a:p>
          <a:p>
            <a:pPr eaLnBrk="1" hangingPunct="1">
              <a:lnSpc>
                <a:spcPct val="80000"/>
              </a:lnSpc>
            </a:pPr>
            <a:r>
              <a:rPr lang="en-US" altLang="en-US" dirty="0"/>
              <a:t>Randolph dubbed “Father of the Civil Rights Movement" </a:t>
            </a:r>
          </a:p>
          <a:p>
            <a:pPr lvl="1" eaLnBrk="1" hangingPunct="1">
              <a:lnSpc>
                <a:spcPct val="80000"/>
              </a:lnSpc>
              <a:buFontTx/>
              <a:buNone/>
            </a:pPr>
            <a:endParaRPr lang="en-US" altLang="en-US" sz="2800" dirty="0"/>
          </a:p>
          <a:p>
            <a:pPr eaLnBrk="1" hangingPunct="1">
              <a:lnSpc>
                <a:spcPct val="80000"/>
              </a:lnSpc>
            </a:pPr>
            <a:endParaRPr lang="en-US" altLang="en-US" dirty="0"/>
          </a:p>
        </p:txBody>
      </p:sp>
      <p:pic>
        <p:nvPicPr>
          <p:cNvPr id="31749" name="Picture 4" descr="ap u10 march">
            <a:extLst>
              <a:ext uri="{FF2B5EF4-FFF2-40B4-BE49-F238E27FC236}">
                <a16:creationId xmlns:a16="http://schemas.microsoft.com/office/drawing/2014/main" id="{3E41CC26-0D05-497D-A8DE-37D961B5310F}"/>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85800" y="1199776"/>
            <a:ext cx="4343400" cy="53268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2B3D93DE-3682-4F90-8B6B-479AE7CDCAFB}"/>
              </a:ext>
            </a:extLst>
          </p:cNvPr>
          <p:cNvSpPr>
            <a:spLocks noGrp="1"/>
          </p:cNvSpPr>
          <p:nvPr>
            <p:ph type="title"/>
          </p:nvPr>
        </p:nvSpPr>
        <p:spPr/>
        <p:txBody>
          <a:bodyPr/>
          <a:lstStyle/>
          <a:p>
            <a:pPr eaLnBrk="1" hangingPunct="1"/>
            <a:r>
              <a:rPr lang="en-US" altLang="en-US" dirty="0"/>
              <a:t>African-Americans &amp; The War at Home</a:t>
            </a:r>
          </a:p>
        </p:txBody>
      </p:sp>
      <p:sp>
        <p:nvSpPr>
          <p:cNvPr id="6" name="Content Placeholder 5">
            <a:extLst>
              <a:ext uri="{FF2B5EF4-FFF2-40B4-BE49-F238E27FC236}">
                <a16:creationId xmlns:a16="http://schemas.microsoft.com/office/drawing/2014/main" id="{7AB9FE71-7494-4730-9434-0F7A213662AB}"/>
              </a:ext>
            </a:extLst>
          </p:cNvPr>
          <p:cNvSpPr>
            <a:spLocks noGrp="1"/>
          </p:cNvSpPr>
          <p:nvPr>
            <p:ph sz="half" idx="1"/>
          </p:nvPr>
        </p:nvSpPr>
        <p:spPr>
          <a:xfrm>
            <a:off x="609600" y="1600201"/>
            <a:ext cx="6477000" cy="4525963"/>
          </a:xfrm>
        </p:spPr>
        <p:txBody>
          <a:bodyPr/>
          <a:lstStyle/>
          <a:p>
            <a:pPr eaLnBrk="1" hangingPunct="1">
              <a:lnSpc>
                <a:spcPct val="80000"/>
              </a:lnSpc>
              <a:defRPr/>
            </a:pPr>
            <a:r>
              <a:rPr lang="en-US" sz="2600" dirty="0">
                <a:solidFill>
                  <a:srgbClr val="C00000"/>
                </a:solidFill>
              </a:rPr>
              <a:t>Congress of Racial Equality</a:t>
            </a:r>
          </a:p>
          <a:p>
            <a:pPr lvl="1" eaLnBrk="1" hangingPunct="1">
              <a:lnSpc>
                <a:spcPct val="80000"/>
              </a:lnSpc>
              <a:defRPr/>
            </a:pPr>
            <a:r>
              <a:rPr lang="en-US" sz="2600" dirty="0"/>
              <a:t>Est. 1942 by Chicagoan James Farmer</a:t>
            </a:r>
          </a:p>
          <a:p>
            <a:pPr lvl="1" eaLnBrk="1" hangingPunct="1">
              <a:lnSpc>
                <a:spcPct val="80000"/>
              </a:lnSpc>
              <a:defRPr/>
            </a:pPr>
            <a:r>
              <a:rPr lang="en-US" sz="2600" dirty="0"/>
              <a:t>Nonviolent action to promote equality and end discrimination </a:t>
            </a:r>
          </a:p>
          <a:p>
            <a:pPr eaLnBrk="1" hangingPunct="1">
              <a:defRPr/>
            </a:pPr>
            <a:r>
              <a:rPr lang="en-US" sz="2600" dirty="0">
                <a:solidFill>
                  <a:srgbClr val="C00000"/>
                </a:solidFill>
              </a:rPr>
              <a:t>NAACP</a:t>
            </a:r>
            <a:r>
              <a:rPr lang="en-US" sz="2600" dirty="0"/>
              <a:t> grew from 50,000 to 500,000 during WWII</a:t>
            </a:r>
          </a:p>
          <a:p>
            <a:pPr eaLnBrk="1" hangingPunct="1">
              <a:defRPr/>
            </a:pPr>
            <a:endParaRPr lang="en-US" sz="2600" dirty="0"/>
          </a:p>
        </p:txBody>
      </p:sp>
      <p:pic>
        <p:nvPicPr>
          <p:cNvPr id="3" name="Content Placeholder 2">
            <a:extLst>
              <a:ext uri="{FF2B5EF4-FFF2-40B4-BE49-F238E27FC236}">
                <a16:creationId xmlns:a16="http://schemas.microsoft.com/office/drawing/2014/main" id="{54EA258C-93B5-4252-A10F-8410ADA50799}"/>
              </a:ext>
            </a:extLst>
          </p:cNvPr>
          <p:cNvPicPr>
            <a:picLocks noGrp="1" noChangeAspect="1"/>
          </p:cNvPicPr>
          <p:nvPr>
            <p:ph sz="half" idx="2"/>
          </p:nvPr>
        </p:nvPicPr>
        <p:blipFill>
          <a:blip r:embed="rId2"/>
          <a:stretch>
            <a:fillRect/>
          </a:stretch>
        </p:blipFill>
        <p:spPr>
          <a:xfrm>
            <a:off x="3581400" y="4114800"/>
            <a:ext cx="3756170" cy="2634926"/>
          </a:xfrm>
          <a:prstGeom prst="rect">
            <a:avLst/>
          </a:prstGeom>
        </p:spPr>
      </p:pic>
      <p:pic>
        <p:nvPicPr>
          <p:cNvPr id="4" name="Picture 3">
            <a:extLst>
              <a:ext uri="{FF2B5EF4-FFF2-40B4-BE49-F238E27FC236}">
                <a16:creationId xmlns:a16="http://schemas.microsoft.com/office/drawing/2014/main" id="{FA36CDEB-17E9-43CE-B6BE-85A99961AA6F}"/>
              </a:ext>
            </a:extLst>
          </p:cNvPr>
          <p:cNvPicPr>
            <a:picLocks noChangeAspect="1"/>
          </p:cNvPicPr>
          <p:nvPr/>
        </p:nvPicPr>
        <p:blipFill>
          <a:blip r:embed="rId3"/>
          <a:stretch>
            <a:fillRect/>
          </a:stretch>
        </p:blipFill>
        <p:spPr>
          <a:xfrm>
            <a:off x="8077200" y="1817655"/>
            <a:ext cx="3495764" cy="496611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8AB0FF7-8FE7-4BC9-87EC-98CD295539B1}"/>
              </a:ext>
            </a:extLst>
          </p:cNvPr>
          <p:cNvSpPr>
            <a:spLocks noGrp="1" noChangeArrowheads="1"/>
          </p:cNvSpPr>
          <p:nvPr>
            <p:ph type="title"/>
          </p:nvPr>
        </p:nvSpPr>
        <p:spPr/>
        <p:txBody>
          <a:bodyPr/>
          <a:lstStyle/>
          <a:p>
            <a:pPr algn="l" eaLnBrk="1" hangingPunct="1"/>
            <a:r>
              <a:rPr lang="en-US" altLang="en-US" sz="3200" dirty="0"/>
              <a:t>Latinos &amp; The Zoot Suit Riots</a:t>
            </a:r>
            <a:br>
              <a:rPr lang="en-US" altLang="en-US" sz="4000" dirty="0"/>
            </a:br>
            <a:endParaRPr lang="en-US" altLang="en-US" sz="4000" dirty="0"/>
          </a:p>
        </p:txBody>
      </p:sp>
      <p:sp>
        <p:nvSpPr>
          <p:cNvPr id="36867" name="Rectangle 3">
            <a:extLst>
              <a:ext uri="{FF2B5EF4-FFF2-40B4-BE49-F238E27FC236}">
                <a16:creationId xmlns:a16="http://schemas.microsoft.com/office/drawing/2014/main" id="{E8783260-1596-48BA-AB52-7856FC2EA8F7}"/>
              </a:ext>
            </a:extLst>
          </p:cNvPr>
          <p:cNvSpPr>
            <a:spLocks noGrp="1" noChangeArrowheads="1"/>
          </p:cNvSpPr>
          <p:nvPr>
            <p:ph sz="half" idx="1"/>
          </p:nvPr>
        </p:nvSpPr>
        <p:spPr>
          <a:xfrm>
            <a:off x="609600" y="1600201"/>
            <a:ext cx="5384800" cy="4525963"/>
          </a:xfrm>
        </p:spPr>
        <p:txBody>
          <a:bodyPr/>
          <a:lstStyle/>
          <a:p>
            <a:pPr eaLnBrk="1" hangingPunct="1">
              <a:lnSpc>
                <a:spcPct val="80000"/>
              </a:lnSpc>
            </a:pPr>
            <a:r>
              <a:rPr lang="en-US" altLang="en-US" sz="2800" dirty="0"/>
              <a:t>Context of Depression-era illegal repatriation of Latinos</a:t>
            </a:r>
          </a:p>
          <a:p>
            <a:pPr eaLnBrk="1" hangingPunct="1">
              <a:lnSpc>
                <a:spcPct val="80000"/>
              </a:lnSpc>
            </a:pPr>
            <a:r>
              <a:rPr lang="en-US" altLang="en-US" sz="2800" dirty="0"/>
              <a:t>Young Latinos attacked by sailors on leave in LA</a:t>
            </a:r>
          </a:p>
          <a:p>
            <a:pPr eaLnBrk="1" hangingPunct="1">
              <a:lnSpc>
                <a:spcPct val="80000"/>
              </a:lnSpc>
            </a:pPr>
            <a:r>
              <a:rPr lang="en-US" altLang="en-US" sz="2800" dirty="0"/>
              <a:t>War Frauds Division </a:t>
            </a:r>
            <a:r>
              <a:rPr lang="en-US" altLang="en-US" dirty="0"/>
              <a:t>sought</a:t>
            </a:r>
            <a:r>
              <a:rPr lang="en-US" altLang="en-US" sz="2800" dirty="0"/>
              <a:t> injunction forbidding one shop to sell </a:t>
            </a:r>
            <a:r>
              <a:rPr lang="en-US" altLang="en-US" dirty="0"/>
              <a:t>Zoot Suits. </a:t>
            </a:r>
          </a:p>
          <a:p>
            <a:pPr lvl="1" eaLnBrk="1" hangingPunct="1">
              <a:lnSpc>
                <a:spcPct val="80000"/>
              </a:lnSpc>
            </a:pPr>
            <a:r>
              <a:rPr lang="en-US" altLang="en-US" dirty="0"/>
              <a:t>Claimed that the shopkeeper had contributed to "hoodlumism” and wasted precious fabrics. </a:t>
            </a:r>
          </a:p>
          <a:p>
            <a:pPr eaLnBrk="1" hangingPunct="1">
              <a:lnSpc>
                <a:spcPct val="80000"/>
              </a:lnSpc>
            </a:pPr>
            <a:endParaRPr lang="en-US" altLang="en-US" sz="2800" dirty="0"/>
          </a:p>
        </p:txBody>
      </p:sp>
      <p:sp>
        <p:nvSpPr>
          <p:cNvPr id="36868" name="Rectangle 4">
            <a:extLst>
              <a:ext uri="{FF2B5EF4-FFF2-40B4-BE49-F238E27FC236}">
                <a16:creationId xmlns:a16="http://schemas.microsoft.com/office/drawing/2014/main" id="{4D15CEA4-1D9B-44D4-BE33-8D3B5957FB7D}"/>
              </a:ext>
            </a:extLst>
          </p:cNvPr>
          <p:cNvSpPr>
            <a:spLocks noChangeArrowheads="1"/>
          </p:cNvSpPr>
          <p:nvPr/>
        </p:nvSpPr>
        <p:spPr bwMode="auto">
          <a:xfrm>
            <a:off x="3962400" y="762001"/>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a:t>
            </a:r>
          </a:p>
        </p:txBody>
      </p:sp>
      <p:pic>
        <p:nvPicPr>
          <p:cNvPr id="2" name="Picture 1">
            <a:extLst>
              <a:ext uri="{FF2B5EF4-FFF2-40B4-BE49-F238E27FC236}">
                <a16:creationId xmlns:a16="http://schemas.microsoft.com/office/drawing/2014/main" id="{C71388F2-C198-4374-9978-A27B36E01ACD}"/>
              </a:ext>
            </a:extLst>
          </p:cNvPr>
          <p:cNvPicPr>
            <a:picLocks noChangeAspect="1"/>
          </p:cNvPicPr>
          <p:nvPr/>
        </p:nvPicPr>
        <p:blipFill>
          <a:blip r:embed="rId2"/>
          <a:stretch>
            <a:fillRect/>
          </a:stretch>
        </p:blipFill>
        <p:spPr>
          <a:xfrm>
            <a:off x="6824870" y="745650"/>
            <a:ext cx="4495800" cy="2792129"/>
          </a:xfrm>
          <a:prstGeom prst="rect">
            <a:avLst/>
          </a:prstGeom>
        </p:spPr>
      </p:pic>
      <p:pic>
        <p:nvPicPr>
          <p:cNvPr id="7" name="Picture 5">
            <a:extLst>
              <a:ext uri="{FF2B5EF4-FFF2-40B4-BE49-F238E27FC236}">
                <a16:creationId xmlns:a16="http://schemas.microsoft.com/office/drawing/2014/main" id="{57B506F2-8B71-48D3-A35E-2D69177119E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5646"/>
          <a:stretch>
            <a:fillRect/>
          </a:stretch>
        </p:blipFill>
        <p:spPr bwMode="auto">
          <a:xfrm>
            <a:off x="6858000" y="3733800"/>
            <a:ext cx="4495800" cy="305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4EFCBD5-8CDE-45AC-A14E-234AADC0A309}"/>
              </a:ext>
            </a:extLst>
          </p:cNvPr>
          <p:cNvSpPr>
            <a:spLocks noGrp="1"/>
          </p:cNvSpPr>
          <p:nvPr>
            <p:ph type="title"/>
          </p:nvPr>
        </p:nvSpPr>
        <p:spPr>
          <a:xfrm>
            <a:off x="609600" y="274638"/>
            <a:ext cx="10972800" cy="1143000"/>
          </a:xfrm>
        </p:spPr>
        <p:txBody>
          <a:bodyPr/>
          <a:lstStyle/>
          <a:p>
            <a:r>
              <a:rPr lang="en-US" dirty="0"/>
              <a:t>Los Braceros</a:t>
            </a:r>
          </a:p>
        </p:txBody>
      </p:sp>
      <p:sp>
        <p:nvSpPr>
          <p:cNvPr id="3" name="Content Placeholder 2">
            <a:extLst>
              <a:ext uri="{FF2B5EF4-FFF2-40B4-BE49-F238E27FC236}">
                <a16:creationId xmlns:a16="http://schemas.microsoft.com/office/drawing/2014/main" id="{945BB7EF-9F2B-4B9D-9746-D274834AFA2F}"/>
              </a:ext>
            </a:extLst>
          </p:cNvPr>
          <p:cNvSpPr>
            <a:spLocks noGrp="1"/>
          </p:cNvSpPr>
          <p:nvPr>
            <p:ph sz="half" idx="1"/>
          </p:nvPr>
        </p:nvSpPr>
        <p:spPr>
          <a:xfrm>
            <a:off x="609600" y="1600201"/>
            <a:ext cx="5384800" cy="4525963"/>
          </a:xfrm>
        </p:spPr>
        <p:txBody>
          <a:bodyPr wrap="square" anchor="t">
            <a:normAutofit/>
          </a:bodyPr>
          <a:lstStyle/>
          <a:p>
            <a:r>
              <a:rPr lang="en-US" dirty="0"/>
              <a:t>US promised Mexican gov decent living conditions, </a:t>
            </a:r>
            <a:r>
              <a:rPr lang="en-US" b="0" i="0" dirty="0">
                <a:effectLst/>
              </a:rPr>
              <a:t> minimum wage of 30 cents/hour, protection from draft</a:t>
            </a:r>
          </a:p>
          <a:p>
            <a:r>
              <a:rPr lang="en-US" dirty="0"/>
              <a:t>Oh, promises</a:t>
            </a:r>
          </a:p>
          <a:p>
            <a:r>
              <a:rPr lang="en-US" b="0" i="0" dirty="0">
                <a:effectLst/>
              </a:rPr>
              <a:t>Operation Wetback under IKE</a:t>
            </a:r>
          </a:p>
          <a:p>
            <a:endParaRPr lang="en-US" dirty="0"/>
          </a:p>
        </p:txBody>
      </p:sp>
      <p:pic>
        <p:nvPicPr>
          <p:cNvPr id="5" name="Content Placeholder 4">
            <a:extLst>
              <a:ext uri="{FF2B5EF4-FFF2-40B4-BE49-F238E27FC236}">
                <a16:creationId xmlns:a16="http://schemas.microsoft.com/office/drawing/2014/main" id="{80530C4A-63DD-4656-B3EF-28E4A908C6AD}"/>
              </a:ext>
            </a:extLst>
          </p:cNvPr>
          <p:cNvPicPr>
            <a:picLocks noGrp="1" noChangeAspect="1"/>
          </p:cNvPicPr>
          <p:nvPr>
            <p:ph sz="half" idx="2"/>
          </p:nvPr>
        </p:nvPicPr>
        <p:blipFill rotWithShape="1">
          <a:blip r:embed="rId2"/>
          <a:srcRect l="6217" r="1400" b="-2"/>
          <a:stretch/>
        </p:blipFill>
        <p:spPr>
          <a:xfrm>
            <a:off x="6197600" y="1600201"/>
            <a:ext cx="5384800" cy="4525963"/>
          </a:xfrm>
          <a:prstGeom prst="rect">
            <a:avLst/>
          </a:prstGeom>
          <a:noFill/>
        </p:spPr>
      </p:pic>
    </p:spTree>
    <p:extLst>
      <p:ext uri="{BB962C8B-B14F-4D97-AF65-F5344CB8AC3E}">
        <p14:creationId xmlns:p14="http://schemas.microsoft.com/office/powerpoint/2010/main" val="994879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B7B4BD6-0613-4C34-8F48-A9D2596B01B2}"/>
              </a:ext>
            </a:extLst>
          </p:cNvPr>
          <p:cNvSpPr>
            <a:spLocks noGrp="1" noChangeArrowheads="1"/>
          </p:cNvSpPr>
          <p:nvPr>
            <p:ph type="title"/>
          </p:nvPr>
        </p:nvSpPr>
        <p:spPr/>
        <p:txBody>
          <a:bodyPr/>
          <a:lstStyle/>
          <a:p>
            <a:pPr eaLnBrk="1" hangingPunct="1"/>
            <a:r>
              <a:rPr lang="en-US" altLang="en-US" dirty="0"/>
              <a:t>Native Americans</a:t>
            </a:r>
          </a:p>
        </p:txBody>
      </p:sp>
      <p:pic>
        <p:nvPicPr>
          <p:cNvPr id="39939" name="Picture 3" descr="NAVAJO">
            <a:extLst>
              <a:ext uri="{FF2B5EF4-FFF2-40B4-BE49-F238E27FC236}">
                <a16:creationId xmlns:a16="http://schemas.microsoft.com/office/drawing/2014/main" id="{F321874F-F95D-4BC5-B90D-DFD0F94276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72106" y="1828800"/>
            <a:ext cx="5010294" cy="3929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Text Box 4">
            <a:extLst>
              <a:ext uri="{FF2B5EF4-FFF2-40B4-BE49-F238E27FC236}">
                <a16:creationId xmlns:a16="http://schemas.microsoft.com/office/drawing/2014/main" id="{B0680927-4FF9-4F8C-BC88-E90A0C1E03E6}"/>
              </a:ext>
            </a:extLst>
          </p:cNvPr>
          <p:cNvSpPr txBox="1">
            <a:spLocks noChangeArrowheads="1"/>
          </p:cNvSpPr>
          <p:nvPr/>
        </p:nvSpPr>
        <p:spPr bwMode="auto">
          <a:xfrm>
            <a:off x="1524000" y="6096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de-DE" altLang="en-US">
              <a:latin typeface="Garamond" panose="02020404030301010803" pitchFamily="18" charset="0"/>
            </a:endParaRPr>
          </a:p>
        </p:txBody>
      </p:sp>
      <p:sp>
        <p:nvSpPr>
          <p:cNvPr id="39941" name="Text Box 5">
            <a:extLst>
              <a:ext uri="{FF2B5EF4-FFF2-40B4-BE49-F238E27FC236}">
                <a16:creationId xmlns:a16="http://schemas.microsoft.com/office/drawing/2014/main" id="{52ACF7B1-88AB-48BB-AF2F-173D76A0DCF0}"/>
              </a:ext>
            </a:extLst>
          </p:cNvPr>
          <p:cNvSpPr txBox="1">
            <a:spLocks noChangeArrowheads="1"/>
          </p:cNvSpPr>
          <p:nvPr/>
        </p:nvSpPr>
        <p:spPr bwMode="auto">
          <a:xfrm>
            <a:off x="1752600" y="1219201"/>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de-DE" altLang="en-US">
              <a:latin typeface="Garamond" panose="02020404030301010803" pitchFamily="18" charset="0"/>
            </a:endParaRPr>
          </a:p>
        </p:txBody>
      </p:sp>
      <p:sp>
        <p:nvSpPr>
          <p:cNvPr id="39942" name="Text Box 6">
            <a:extLst>
              <a:ext uri="{FF2B5EF4-FFF2-40B4-BE49-F238E27FC236}">
                <a16:creationId xmlns:a16="http://schemas.microsoft.com/office/drawing/2014/main" id="{DCAFEFB0-9229-4324-94E5-A36F780DAF48}"/>
              </a:ext>
            </a:extLst>
          </p:cNvPr>
          <p:cNvSpPr txBox="1">
            <a:spLocks noChangeArrowheads="1"/>
          </p:cNvSpPr>
          <p:nvPr/>
        </p:nvSpPr>
        <p:spPr bwMode="auto">
          <a:xfrm>
            <a:off x="152400" y="1752601"/>
            <a:ext cx="5867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spcBef>
                <a:spcPct val="50000"/>
              </a:spcBef>
              <a:buFont typeface="Arial" panose="020B0604020202020204" pitchFamily="34" charset="0"/>
              <a:buChar char="•"/>
            </a:pPr>
            <a:r>
              <a:rPr lang="en-US" altLang="en-US" sz="2800" dirty="0"/>
              <a:t>Natives drafted. Mixed reactions.</a:t>
            </a:r>
          </a:p>
          <a:p>
            <a:pPr marL="457200" indent="-457200">
              <a:spcBef>
                <a:spcPct val="50000"/>
              </a:spcBef>
              <a:buFont typeface="Arial" panose="020B0604020202020204" pitchFamily="34" charset="0"/>
              <a:buChar char="•"/>
            </a:pPr>
            <a:r>
              <a:rPr lang="en-US" altLang="en-US" sz="2800" dirty="0">
                <a:solidFill>
                  <a:srgbClr val="CC0000"/>
                </a:solidFill>
              </a:rPr>
              <a:t>Navajo code talkers</a:t>
            </a:r>
            <a:r>
              <a:rPr lang="en-US" altLang="en-US" sz="2800" dirty="0"/>
              <a:t> essential to war in the Pacific; Navajo linguistic complexity made it perfect </a:t>
            </a:r>
            <a:r>
              <a:rPr lang="en-US" altLang="en-US" sz="2800"/>
              <a:t>for code talk</a:t>
            </a:r>
            <a:endParaRPr lang="en-US" altLang="en-US" sz="2800" dirty="0"/>
          </a:p>
          <a:p>
            <a:pPr marL="457200" indent="-457200">
              <a:spcBef>
                <a:spcPct val="50000"/>
              </a:spcBef>
              <a:buFont typeface="Arial" panose="020B0604020202020204" pitchFamily="34" charset="0"/>
              <a:buChar char="•"/>
            </a:pPr>
            <a:r>
              <a:rPr lang="en-US" sz="2800" b="0" i="0" dirty="0">
                <a:solidFill>
                  <a:srgbClr val="202122"/>
                </a:solidFill>
                <a:effectLst/>
                <a:latin typeface="Arial" panose="020B0604020202020204" pitchFamily="34" charset="0"/>
              </a:rPr>
              <a:t>1940, 5% of Natives lived in cities; 20% in 1950</a:t>
            </a:r>
            <a:endParaRPr lang="en-US" altLang="en-U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55BDF47-327C-4816-8884-BDC1CBB82078}"/>
              </a:ext>
            </a:extLst>
          </p:cNvPr>
          <p:cNvSpPr>
            <a:spLocks noGrp="1" noChangeArrowheads="1"/>
          </p:cNvSpPr>
          <p:nvPr>
            <p:ph type="title"/>
          </p:nvPr>
        </p:nvSpPr>
        <p:spPr/>
        <p:txBody>
          <a:bodyPr/>
          <a:lstStyle/>
          <a:p>
            <a:pPr eaLnBrk="1" hangingPunct="1"/>
            <a:r>
              <a:rPr lang="en-US" altLang="en-US" dirty="0"/>
              <a:t>American Women at War </a:t>
            </a:r>
            <a:endParaRPr lang="en-US" altLang="en-US" dirty="0">
              <a:latin typeface="Arial Black" panose="020B0A04020102020204" pitchFamily="34" charset="0"/>
            </a:endParaRPr>
          </a:p>
        </p:txBody>
      </p:sp>
      <p:sp>
        <p:nvSpPr>
          <p:cNvPr id="51203" name="Rectangle 3">
            <a:extLst>
              <a:ext uri="{FF2B5EF4-FFF2-40B4-BE49-F238E27FC236}">
                <a16:creationId xmlns:a16="http://schemas.microsoft.com/office/drawing/2014/main" id="{AE616DD1-AFE7-4728-BFCE-246B1EE71CC7}"/>
              </a:ext>
            </a:extLst>
          </p:cNvPr>
          <p:cNvSpPr>
            <a:spLocks noGrp="1" noChangeArrowheads="1"/>
          </p:cNvSpPr>
          <p:nvPr>
            <p:ph type="body" idx="1"/>
          </p:nvPr>
        </p:nvSpPr>
        <p:spPr/>
        <p:txBody>
          <a:bodyPr/>
          <a:lstStyle/>
          <a:p>
            <a:pPr eaLnBrk="1" hangingPunct="1">
              <a:lnSpc>
                <a:spcPct val="80000"/>
              </a:lnSpc>
            </a:pPr>
            <a:endParaRPr lang="en-US" altLang="en-US" dirty="0"/>
          </a:p>
        </p:txBody>
      </p:sp>
      <p:pic>
        <p:nvPicPr>
          <p:cNvPr id="4" name="Content Placeholder 2">
            <a:extLst>
              <a:ext uri="{FF2B5EF4-FFF2-40B4-BE49-F238E27FC236}">
                <a16:creationId xmlns:a16="http://schemas.microsoft.com/office/drawing/2014/main" id="{493C9076-15D1-427F-AEE7-03AF83ECA73D}"/>
              </a:ext>
            </a:extLst>
          </p:cNvPr>
          <p:cNvPicPr>
            <a:picLocks noChangeAspect="1"/>
          </p:cNvPicPr>
          <p:nvPr/>
        </p:nvPicPr>
        <p:blipFill>
          <a:blip r:embed="rId2"/>
          <a:stretch>
            <a:fillRect/>
          </a:stretch>
        </p:blipFill>
        <p:spPr bwMode="auto">
          <a:xfrm>
            <a:off x="3985102" y="1600200"/>
            <a:ext cx="3867004"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257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55BDF47-327C-4816-8884-BDC1CBB82078}"/>
              </a:ext>
            </a:extLst>
          </p:cNvPr>
          <p:cNvSpPr>
            <a:spLocks noGrp="1" noChangeArrowheads="1"/>
          </p:cNvSpPr>
          <p:nvPr>
            <p:ph type="title"/>
          </p:nvPr>
        </p:nvSpPr>
        <p:spPr/>
        <p:txBody>
          <a:bodyPr/>
          <a:lstStyle/>
          <a:p>
            <a:pPr eaLnBrk="1" hangingPunct="1"/>
            <a:r>
              <a:rPr lang="en-US" altLang="en-US" dirty="0"/>
              <a:t>American Women at War </a:t>
            </a:r>
            <a:endParaRPr lang="en-US" altLang="en-US" dirty="0">
              <a:latin typeface="Arial Black" panose="020B0A04020102020204" pitchFamily="34" charset="0"/>
            </a:endParaRPr>
          </a:p>
        </p:txBody>
      </p:sp>
      <p:sp>
        <p:nvSpPr>
          <p:cNvPr id="51203" name="Rectangle 3">
            <a:extLst>
              <a:ext uri="{FF2B5EF4-FFF2-40B4-BE49-F238E27FC236}">
                <a16:creationId xmlns:a16="http://schemas.microsoft.com/office/drawing/2014/main" id="{AE616DD1-AFE7-4728-BFCE-246B1EE71CC7}"/>
              </a:ext>
            </a:extLst>
          </p:cNvPr>
          <p:cNvSpPr>
            <a:spLocks noGrp="1" noChangeArrowheads="1"/>
          </p:cNvSpPr>
          <p:nvPr>
            <p:ph type="body" idx="1"/>
          </p:nvPr>
        </p:nvSpPr>
        <p:spPr/>
        <p:txBody>
          <a:bodyPr/>
          <a:lstStyle/>
          <a:p>
            <a:pPr eaLnBrk="1" hangingPunct="1">
              <a:lnSpc>
                <a:spcPct val="80000"/>
              </a:lnSpc>
            </a:pPr>
            <a:r>
              <a:rPr lang="en-US" altLang="en-US" dirty="0"/>
              <a:t>350,000 women joined the military; worked as nurses, drove trucks, repaired planes, clerical work</a:t>
            </a:r>
          </a:p>
          <a:p>
            <a:pPr eaLnBrk="1" hangingPunct="1">
              <a:lnSpc>
                <a:spcPct val="80000"/>
              </a:lnSpc>
            </a:pPr>
            <a:r>
              <a:rPr lang="en-US" b="0" i="0" dirty="0">
                <a:solidFill>
                  <a:srgbClr val="202122"/>
                </a:solidFill>
                <a:effectLst/>
                <a:latin typeface="Arial" panose="020B0604020202020204" pitchFamily="34" charset="0"/>
              </a:rPr>
              <a:t>60,000 Army nurses; 14,000 Navy nurses </a:t>
            </a:r>
          </a:p>
          <a:p>
            <a:pPr eaLnBrk="1" hangingPunct="1">
              <a:lnSpc>
                <a:spcPct val="80000"/>
              </a:lnSpc>
            </a:pPr>
            <a:r>
              <a:rPr lang="en-US" altLang="en-US" dirty="0"/>
              <a:t>25,000+ women applied for WASP service, &lt;1,900 accepted. </a:t>
            </a:r>
          </a:p>
          <a:p>
            <a:pPr lvl="1" eaLnBrk="1" hangingPunct="1">
              <a:lnSpc>
                <a:spcPct val="80000"/>
              </a:lnSpc>
            </a:pPr>
            <a:r>
              <a:rPr lang="en-US" altLang="en-US" sz="3200" dirty="0"/>
              <a:t>No gunnery training and very little formation flying </a:t>
            </a:r>
          </a:p>
          <a:p>
            <a:pPr lvl="1" eaLnBrk="1" hangingPunct="1">
              <a:lnSpc>
                <a:spcPct val="80000"/>
              </a:lnSpc>
            </a:pPr>
            <a:r>
              <a:rPr lang="en-US" altLang="en-US" sz="3200" dirty="0"/>
              <a:t>38 WASPs died</a:t>
            </a:r>
          </a:p>
          <a:p>
            <a:pPr eaLnBrk="1" hangingPunct="1">
              <a:lnSpc>
                <a:spcPct val="80000"/>
              </a:lnSpc>
            </a:pPr>
            <a:r>
              <a:rPr lang="en-US" altLang="en-US" dirty="0"/>
              <a:t>4500 spied for OSS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3065-C418-4D59-876A-0D1724BD30F7}"/>
              </a:ext>
            </a:extLst>
          </p:cNvPr>
          <p:cNvSpPr>
            <a:spLocks noGrp="1"/>
          </p:cNvSpPr>
          <p:nvPr>
            <p:ph type="title"/>
          </p:nvPr>
        </p:nvSpPr>
        <p:spPr/>
        <p:txBody>
          <a:bodyPr/>
          <a:lstStyle/>
          <a:p>
            <a:r>
              <a:rPr lang="en-US" altLang="en-US" dirty="0"/>
              <a:t>American Women at Work: The Data  </a:t>
            </a:r>
            <a:endParaRPr lang="en-US" dirty="0"/>
          </a:p>
        </p:txBody>
      </p:sp>
      <p:sp>
        <p:nvSpPr>
          <p:cNvPr id="3" name="Content Placeholder 2">
            <a:extLst>
              <a:ext uri="{FF2B5EF4-FFF2-40B4-BE49-F238E27FC236}">
                <a16:creationId xmlns:a16="http://schemas.microsoft.com/office/drawing/2014/main" id="{AE54CFDD-E737-4962-931A-C82277EED4D0}"/>
              </a:ext>
            </a:extLst>
          </p:cNvPr>
          <p:cNvSpPr>
            <a:spLocks noGrp="1"/>
          </p:cNvSpPr>
          <p:nvPr>
            <p:ph idx="1"/>
          </p:nvPr>
        </p:nvSpPr>
        <p:spPr/>
        <p:txBody>
          <a:bodyPr/>
          <a:lstStyle/>
          <a:p>
            <a:pPr eaLnBrk="1" hangingPunct="1">
              <a:lnSpc>
                <a:spcPct val="80000"/>
              </a:lnSpc>
            </a:pPr>
            <a:r>
              <a:rPr lang="en-US" altLang="en-US" sz="2400" dirty="0"/>
              <a:t>&gt; 5 million women joined the labor force during WWII, often relocating for aircraft, munitions, and auto jobs</a:t>
            </a:r>
          </a:p>
          <a:p>
            <a:pPr lvl="1" eaLnBrk="1" hangingPunct="1">
              <a:lnSpc>
                <a:spcPct val="80000"/>
              </a:lnSpc>
            </a:pPr>
            <a:r>
              <a:rPr lang="en-US" altLang="en-US" sz="2400" dirty="0"/>
              <a:t>25% of aviation workers were women</a:t>
            </a:r>
          </a:p>
          <a:p>
            <a:pPr eaLnBrk="1" hangingPunct="1">
              <a:lnSpc>
                <a:spcPct val="80000"/>
              </a:lnSpc>
            </a:pPr>
            <a:r>
              <a:rPr lang="en-US" altLang="en-US" sz="2400" dirty="0"/>
              <a:t>1944, 37% of all adult women were employed; 35% of the civilian labor force.</a:t>
            </a:r>
          </a:p>
          <a:p>
            <a:pPr eaLnBrk="1" hangingPunct="1">
              <a:lnSpc>
                <a:spcPct val="80000"/>
              </a:lnSpc>
            </a:pPr>
            <a:r>
              <a:rPr lang="en-US" altLang="en-US" sz="2400" dirty="0"/>
              <a:t>1940 to 1945</a:t>
            </a:r>
          </a:p>
          <a:p>
            <a:pPr lvl="1" eaLnBrk="1" hangingPunct="1">
              <a:lnSpc>
                <a:spcPct val="80000"/>
              </a:lnSpc>
            </a:pPr>
            <a:r>
              <a:rPr lang="en-US" altLang="en-US" sz="2400" dirty="0"/>
              <a:t>Female labor force grew 50% </a:t>
            </a:r>
          </a:p>
          <a:p>
            <a:pPr lvl="1" eaLnBrk="1" hangingPunct="1">
              <a:lnSpc>
                <a:spcPct val="80000"/>
              </a:lnSpc>
            </a:pPr>
            <a:r>
              <a:rPr lang="en-US" altLang="en-US" sz="2400" dirty="0"/>
              <a:t>% women workers employed in factories up 20 to 30%</a:t>
            </a:r>
          </a:p>
          <a:p>
            <a:pPr lvl="1" eaLnBrk="1" hangingPunct="1">
              <a:lnSpc>
                <a:spcPct val="80000"/>
              </a:lnSpc>
            </a:pPr>
            <a:r>
              <a:rPr lang="en-US" altLang="en-US" sz="2400" dirty="0"/>
              <a:t>Women in domestic work down from 18 to 10%</a:t>
            </a:r>
          </a:p>
          <a:p>
            <a:pPr eaLnBrk="1" hangingPunct="1">
              <a:lnSpc>
                <a:spcPct val="80000"/>
              </a:lnSpc>
            </a:pPr>
            <a:r>
              <a:rPr lang="en-US" altLang="en-US" sz="2400" dirty="0"/>
              <a:t>Married women working outside home up from14 to 23%</a:t>
            </a:r>
          </a:p>
          <a:p>
            <a:pPr eaLnBrk="1" hangingPunct="1">
              <a:lnSpc>
                <a:spcPct val="80000"/>
              </a:lnSpc>
            </a:pPr>
            <a:r>
              <a:rPr lang="en-US" altLang="en-US" sz="2400" dirty="0"/>
              <a:t>1944, skilled female workers avg $31/week; skilled men $55/week</a:t>
            </a:r>
          </a:p>
          <a:p>
            <a:pPr eaLnBrk="1" hangingPunct="1">
              <a:lnSpc>
                <a:spcPct val="80000"/>
              </a:lnSpc>
            </a:pPr>
            <a:endParaRPr lang="en-US" altLang="en-US" sz="2400" dirty="0"/>
          </a:p>
          <a:p>
            <a:pPr eaLnBrk="1" hangingPunct="1">
              <a:lnSpc>
                <a:spcPct val="80000"/>
              </a:lnSpc>
            </a:pPr>
            <a:endParaRPr lang="en-US" altLang="en-US" sz="2400" dirty="0"/>
          </a:p>
          <a:p>
            <a:endParaRPr lang="en-US" sz="2400" dirty="0"/>
          </a:p>
        </p:txBody>
      </p:sp>
    </p:spTree>
    <p:extLst>
      <p:ext uri="{BB962C8B-B14F-4D97-AF65-F5344CB8AC3E}">
        <p14:creationId xmlns:p14="http://schemas.microsoft.com/office/powerpoint/2010/main" val="3043190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C4090F5-A9DA-404C-AA72-7BAD773EACC1}"/>
              </a:ext>
            </a:extLst>
          </p:cNvPr>
          <p:cNvSpPr>
            <a:spLocks noGrp="1" noChangeArrowheads="1"/>
          </p:cNvSpPr>
          <p:nvPr>
            <p:ph type="title"/>
          </p:nvPr>
        </p:nvSpPr>
        <p:spPr/>
        <p:txBody>
          <a:bodyPr/>
          <a:lstStyle/>
          <a:p>
            <a:pPr eaLnBrk="1" hangingPunct="1"/>
            <a:endParaRPr lang="en-US" altLang="en-US" dirty="0">
              <a:solidFill>
                <a:srgbClr val="3333CC"/>
              </a:solidFill>
            </a:endParaRPr>
          </a:p>
        </p:txBody>
      </p:sp>
      <p:pic>
        <p:nvPicPr>
          <p:cNvPr id="55300" name="Picture 4" descr="longing">
            <a:extLst>
              <a:ext uri="{FF2B5EF4-FFF2-40B4-BE49-F238E27FC236}">
                <a16:creationId xmlns:a16="http://schemas.microsoft.com/office/drawing/2014/main" id="{8BF9E241-9C53-4C92-A734-A04BCCF72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152939"/>
            <a:ext cx="3376571" cy="486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01_history_1">
            <a:extLst>
              <a:ext uri="{FF2B5EF4-FFF2-40B4-BE49-F238E27FC236}">
                <a16:creationId xmlns:a16="http://schemas.microsoft.com/office/drawing/2014/main" id="{7D209BD1-D930-43DC-A724-8D4496975C48}"/>
              </a:ext>
            </a:extLst>
          </p:cNvPr>
          <p:cNvPicPr>
            <a:picLocks noChangeAspect="1" noChangeArrowheads="1"/>
          </p:cNvPicPr>
          <p:nvPr/>
        </p:nvPicPr>
        <p:blipFill>
          <a:blip r:embed="rId3" cstate="print"/>
          <a:srcRect/>
          <a:stretch>
            <a:fillRect/>
          </a:stretch>
        </p:blipFill>
        <p:spPr bwMode="auto">
          <a:xfrm>
            <a:off x="4495800" y="1143000"/>
            <a:ext cx="3505200" cy="4917555"/>
          </a:xfrm>
          <a:prstGeom prst="rect">
            <a:avLst/>
          </a:prstGeom>
          <a:noFill/>
          <a:ln w="15875">
            <a:solidFill>
              <a:schemeClr val="tx1"/>
            </a:solidFill>
            <a:miter lim="800000"/>
            <a:headEnd/>
            <a:tailEnd/>
          </a:ln>
        </p:spPr>
      </p:pic>
      <p:pic>
        <p:nvPicPr>
          <p:cNvPr id="2" name="Picture 1">
            <a:extLst>
              <a:ext uri="{FF2B5EF4-FFF2-40B4-BE49-F238E27FC236}">
                <a16:creationId xmlns:a16="http://schemas.microsoft.com/office/drawing/2014/main" id="{07F68B82-D5E5-4657-960E-88BDDD6A0AE5}"/>
              </a:ext>
            </a:extLst>
          </p:cNvPr>
          <p:cNvPicPr>
            <a:picLocks noChangeAspect="1"/>
          </p:cNvPicPr>
          <p:nvPr/>
        </p:nvPicPr>
        <p:blipFill>
          <a:blip r:embed="rId4"/>
          <a:stretch>
            <a:fillRect/>
          </a:stretch>
        </p:blipFill>
        <p:spPr>
          <a:xfrm>
            <a:off x="8686800" y="1066800"/>
            <a:ext cx="3248025" cy="5006624"/>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2" descr="enemylg">
            <a:extLst>
              <a:ext uri="{FF2B5EF4-FFF2-40B4-BE49-F238E27FC236}">
                <a16:creationId xmlns:a16="http://schemas.microsoft.com/office/drawing/2014/main" id="{D021B6C4-8176-4B1D-B3CE-D8887C9DA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46" y="267696"/>
            <a:ext cx="4495800"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a:extLst>
              <a:ext uri="{FF2B5EF4-FFF2-40B4-BE49-F238E27FC236}">
                <a16:creationId xmlns:a16="http://schemas.microsoft.com/office/drawing/2014/main" id="{5E249166-0B36-40C7-BA01-993ECCD0FFAC}"/>
              </a:ext>
            </a:extLst>
          </p:cNvPr>
          <p:cNvSpPr txBox="1">
            <a:spLocks noChangeArrowheads="1"/>
          </p:cNvSpPr>
          <p:nvPr/>
        </p:nvSpPr>
        <p:spPr bwMode="auto">
          <a:xfrm>
            <a:off x="6629400" y="457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e-DE" altLang="en-US" sz="2400">
              <a:latin typeface="Book Antiqua" panose="02040602050305030304" pitchFamily="18" charset="0"/>
            </a:endParaRPr>
          </a:p>
        </p:txBody>
      </p:sp>
      <p:pic>
        <p:nvPicPr>
          <p:cNvPr id="4" name="Picture 5" descr="ws2">
            <a:extLst>
              <a:ext uri="{FF2B5EF4-FFF2-40B4-BE49-F238E27FC236}">
                <a16:creationId xmlns:a16="http://schemas.microsoft.com/office/drawing/2014/main" id="{E8D3ABFC-78C9-4962-AD0F-169510D1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72602" y="267696"/>
            <a:ext cx="4495800" cy="6322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A2B7-440D-4978-A995-B769AE2A2DA0}"/>
              </a:ext>
            </a:extLst>
          </p:cNvPr>
          <p:cNvSpPr>
            <a:spLocks noGrp="1"/>
          </p:cNvSpPr>
          <p:nvPr>
            <p:ph type="title"/>
          </p:nvPr>
        </p:nvSpPr>
        <p:spPr/>
        <p:txBody>
          <a:bodyPr/>
          <a:lstStyle/>
          <a:p>
            <a:r>
              <a:rPr lang="en-US" dirty="0"/>
              <a:t>Ludlow Amendment,1937</a:t>
            </a:r>
          </a:p>
        </p:txBody>
      </p:sp>
      <p:sp>
        <p:nvSpPr>
          <p:cNvPr id="3" name="Content Placeholder 2">
            <a:extLst>
              <a:ext uri="{FF2B5EF4-FFF2-40B4-BE49-F238E27FC236}">
                <a16:creationId xmlns:a16="http://schemas.microsoft.com/office/drawing/2014/main" id="{05E391BB-F08C-4BD9-A596-9B73FF9D637E}"/>
              </a:ext>
            </a:extLst>
          </p:cNvPr>
          <p:cNvSpPr>
            <a:spLocks noGrp="1"/>
          </p:cNvSpPr>
          <p:nvPr>
            <p:ph idx="1"/>
          </p:nvPr>
        </p:nvSpPr>
        <p:spPr/>
        <p:txBody>
          <a:bodyPr/>
          <a:lstStyle/>
          <a:p>
            <a:r>
              <a:rPr lang="en-US" altLang="en-US" sz="2800" dirty="0"/>
              <a:t>Louis Ludlow (D-IN) – dies in committee by vote of 209-188</a:t>
            </a:r>
          </a:p>
          <a:p>
            <a:r>
              <a:rPr lang="en-US" altLang="en-US" sz="2800" dirty="0">
                <a:solidFill>
                  <a:srgbClr val="FF0000"/>
                </a:solidFill>
              </a:rPr>
              <a:t>If</a:t>
            </a:r>
            <a:r>
              <a:rPr lang="en-US" altLang="en-US" sz="2800" dirty="0"/>
              <a:t> passed, Congress could not declare war without a</a:t>
            </a:r>
            <a:r>
              <a:rPr lang="en-US" altLang="en-US" sz="2800" b="1" dirty="0">
                <a:solidFill>
                  <a:srgbClr val="FF0000"/>
                </a:solidFill>
              </a:rPr>
              <a:t> nationwide referendum</a:t>
            </a:r>
            <a:r>
              <a:rPr lang="en-US" altLang="en-US" sz="2800" dirty="0"/>
              <a:t>, unless US or one of its possessions was attacked.</a:t>
            </a:r>
          </a:p>
          <a:p>
            <a:r>
              <a:rPr lang="en-US" altLang="en-US" sz="2800" dirty="0"/>
              <a:t>Showed depth of isolationist sentiment</a:t>
            </a:r>
          </a:p>
          <a:p>
            <a:pPr marL="0" indent="0">
              <a:buNone/>
            </a:pPr>
            <a:endParaRPr lang="en-US" sz="2400" dirty="0"/>
          </a:p>
          <a:p>
            <a:pPr marL="0" indent="0" algn="ctr">
              <a:buNone/>
            </a:pPr>
            <a:r>
              <a:rPr lang="en-US" sz="2400" dirty="0"/>
              <a:t>“[The amendment would do more to] keep American boys out of slaughter pens in foreign countries than any other measure that could be passed. It is based on the philosophy that those who have to suffer and, if need be, to die and to bear the awful burdens and griefs of war shall have something to say as to whether war shall be declared.” (Ludlow)</a:t>
            </a:r>
          </a:p>
          <a:p>
            <a:endParaRPr lang="en-US" sz="2400" dirty="0"/>
          </a:p>
        </p:txBody>
      </p:sp>
    </p:spTree>
    <p:extLst>
      <p:ext uri="{BB962C8B-B14F-4D97-AF65-F5344CB8AC3E}">
        <p14:creationId xmlns:p14="http://schemas.microsoft.com/office/powerpoint/2010/main" val="1239334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03F7CF7-62D5-455D-83D3-3340D705B5E8}"/>
              </a:ext>
            </a:extLst>
          </p:cNvPr>
          <p:cNvSpPr>
            <a:spLocks noGrp="1"/>
          </p:cNvSpPr>
          <p:nvPr>
            <p:ph type="title"/>
          </p:nvPr>
        </p:nvSpPr>
        <p:spPr>
          <a:xfrm>
            <a:off x="609600" y="274638"/>
            <a:ext cx="10972800" cy="1143000"/>
          </a:xfrm>
        </p:spPr>
        <p:txBody>
          <a:bodyPr wrap="square" anchor="ctr">
            <a:normAutofit/>
          </a:bodyPr>
          <a:lstStyle/>
          <a:p>
            <a:pPr eaLnBrk="1" hangingPunct="1"/>
            <a:r>
              <a:rPr lang="en-US" altLang="en-US" dirty="0"/>
              <a:t>American Women at Work </a:t>
            </a:r>
          </a:p>
        </p:txBody>
      </p:sp>
      <p:sp>
        <p:nvSpPr>
          <p:cNvPr id="52227" name="Content Placeholder 2">
            <a:extLst>
              <a:ext uri="{FF2B5EF4-FFF2-40B4-BE49-F238E27FC236}">
                <a16:creationId xmlns:a16="http://schemas.microsoft.com/office/drawing/2014/main" id="{504ED05F-2865-49A1-917A-5CD5795B798E}"/>
              </a:ext>
            </a:extLst>
          </p:cNvPr>
          <p:cNvSpPr>
            <a:spLocks noGrp="1"/>
          </p:cNvSpPr>
          <p:nvPr>
            <p:ph sz="half" idx="1"/>
          </p:nvPr>
        </p:nvSpPr>
        <p:spPr>
          <a:xfrm>
            <a:off x="609600" y="1600201"/>
            <a:ext cx="5384800" cy="4525963"/>
          </a:xfrm>
        </p:spPr>
        <p:txBody>
          <a:bodyPr wrap="square" anchor="t">
            <a:normAutofit/>
          </a:bodyPr>
          <a:lstStyle/>
          <a:p>
            <a:pPr eaLnBrk="1" hangingPunct="1"/>
            <a:r>
              <a:rPr lang="en-US" altLang="en-US" dirty="0"/>
              <a:t>Fostered post-War boom</a:t>
            </a:r>
          </a:p>
          <a:p>
            <a:pPr eaLnBrk="1" hangingPunct="1"/>
            <a:r>
              <a:rPr lang="en-US" altLang="en-US" dirty="0"/>
              <a:t>Post-war domestication pressures. 1944 polls found 65-80% of women hoped to keep war jobs. </a:t>
            </a:r>
          </a:p>
          <a:p>
            <a:pPr eaLnBrk="1" hangingPunct="1"/>
            <a:endParaRPr lang="en-US" altLang="en-US" dirty="0"/>
          </a:p>
        </p:txBody>
      </p:sp>
      <p:pic>
        <p:nvPicPr>
          <p:cNvPr id="6" name="Content Placeholder 5">
            <a:extLst>
              <a:ext uri="{FF2B5EF4-FFF2-40B4-BE49-F238E27FC236}">
                <a16:creationId xmlns:a16="http://schemas.microsoft.com/office/drawing/2014/main" id="{1014F1D3-4E0D-4DBA-96D0-482FE94DE1FD}"/>
              </a:ext>
            </a:extLst>
          </p:cNvPr>
          <p:cNvPicPr>
            <a:picLocks noGrp="1" noChangeAspect="1"/>
          </p:cNvPicPr>
          <p:nvPr>
            <p:ph sz="half" idx="2"/>
          </p:nvPr>
        </p:nvPicPr>
        <p:blipFill>
          <a:blip r:embed="rId2"/>
          <a:stretch>
            <a:fillRect/>
          </a:stretch>
        </p:blipFill>
        <p:spPr>
          <a:xfrm>
            <a:off x="6197600" y="1828800"/>
            <a:ext cx="5384800" cy="379628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7D041AB-81F9-4F87-9018-EB86D236DF05}"/>
              </a:ext>
            </a:extLst>
          </p:cNvPr>
          <p:cNvSpPr>
            <a:spLocks noGrp="1" noChangeArrowheads="1"/>
          </p:cNvSpPr>
          <p:nvPr>
            <p:ph type="title"/>
          </p:nvPr>
        </p:nvSpPr>
        <p:spPr>
          <a:xfrm>
            <a:off x="609600" y="457201"/>
            <a:ext cx="10972800" cy="1143000"/>
          </a:xfrm>
        </p:spPr>
        <p:txBody>
          <a:bodyPr/>
          <a:lstStyle/>
          <a:p>
            <a:pPr eaLnBrk="1" hangingPunct="1"/>
            <a:r>
              <a:rPr lang="en-US" altLang="en-US" sz="4400" dirty="0"/>
              <a:t>Japanese [American] Internment</a:t>
            </a:r>
            <a:br>
              <a:rPr lang="en-US" altLang="en-US" sz="4400" dirty="0"/>
            </a:br>
            <a:endParaRPr lang="de-DE" altLang="en-US" dirty="0"/>
          </a:p>
        </p:txBody>
      </p:sp>
      <p:sp>
        <p:nvSpPr>
          <p:cNvPr id="40963" name="Rectangle 3">
            <a:extLst>
              <a:ext uri="{FF2B5EF4-FFF2-40B4-BE49-F238E27FC236}">
                <a16:creationId xmlns:a16="http://schemas.microsoft.com/office/drawing/2014/main" id="{DFFCD082-80E4-4F0D-A102-94997AE865C2}"/>
              </a:ext>
            </a:extLst>
          </p:cNvPr>
          <p:cNvSpPr>
            <a:spLocks noGrp="1" noChangeArrowheads="1"/>
          </p:cNvSpPr>
          <p:nvPr>
            <p:ph type="body" idx="1"/>
          </p:nvPr>
        </p:nvSpPr>
        <p:spPr/>
        <p:txBody>
          <a:bodyPr/>
          <a:lstStyle/>
          <a:p>
            <a:pPr algn="ctr" eaLnBrk="1" hangingPunct="1">
              <a:buFontTx/>
              <a:buNone/>
            </a:pPr>
            <a:endParaRPr lang="en-US" altLang="en-US" sz="7200" dirty="0"/>
          </a:p>
        </p:txBody>
      </p:sp>
      <p:pic>
        <p:nvPicPr>
          <p:cNvPr id="4" name="Picture 8" descr="http://wps.ablongman.com/wps/media/objects/31/32716/figures/DIVI584.jpg">
            <a:extLst>
              <a:ext uri="{FF2B5EF4-FFF2-40B4-BE49-F238E27FC236}">
                <a16:creationId xmlns:a16="http://schemas.microsoft.com/office/drawing/2014/main" id="{6D720CA7-2B65-45D5-9259-4317863952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6"/>
          <a:stretch/>
        </p:blipFill>
        <p:spPr bwMode="auto">
          <a:xfrm>
            <a:off x="2133600" y="1371600"/>
            <a:ext cx="7924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75386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724C8A7-1BAE-465F-892C-FD0AFB784A37}"/>
              </a:ext>
            </a:extLst>
          </p:cNvPr>
          <p:cNvSpPr>
            <a:spLocks noGrp="1" noChangeArrowheads="1"/>
          </p:cNvSpPr>
          <p:nvPr>
            <p:ph type="title"/>
          </p:nvPr>
        </p:nvSpPr>
        <p:spPr/>
        <p:txBody>
          <a:bodyPr/>
          <a:lstStyle/>
          <a:p>
            <a:pPr eaLnBrk="1" hangingPunct="1"/>
            <a:r>
              <a:rPr lang="en-US" altLang="en-US" sz="4000"/>
              <a:t>Japanese [American] Internment</a:t>
            </a:r>
          </a:p>
        </p:txBody>
      </p:sp>
      <p:sp>
        <p:nvSpPr>
          <p:cNvPr id="103427" name="Rectangle 3">
            <a:extLst>
              <a:ext uri="{FF2B5EF4-FFF2-40B4-BE49-F238E27FC236}">
                <a16:creationId xmlns:a16="http://schemas.microsoft.com/office/drawing/2014/main" id="{B63177C0-2A82-462E-8BC6-3DA823913F25}"/>
              </a:ext>
            </a:extLst>
          </p:cNvPr>
          <p:cNvSpPr>
            <a:spLocks noGrp="1" noChangeArrowheads="1"/>
          </p:cNvSpPr>
          <p:nvPr>
            <p:ph type="body" idx="1"/>
          </p:nvPr>
        </p:nvSpPr>
        <p:spPr/>
        <p:txBody>
          <a:bodyPr/>
          <a:lstStyle/>
          <a:p>
            <a:pPr marL="609600" indent="-609600" eaLnBrk="1" hangingPunct="1">
              <a:lnSpc>
                <a:spcPct val="80000"/>
              </a:lnSpc>
              <a:defRPr/>
            </a:pPr>
            <a:r>
              <a:rPr lang="en-US" dirty="0"/>
              <a:t>1942 was a critical year for Allied powers </a:t>
            </a:r>
          </a:p>
          <a:p>
            <a:pPr marL="1009650" lvl="1" indent="-609600" eaLnBrk="1" hangingPunct="1">
              <a:lnSpc>
                <a:spcPct val="80000"/>
              </a:lnSpc>
              <a:defRPr/>
            </a:pPr>
            <a:r>
              <a:rPr lang="en-US" sz="3200" dirty="0"/>
              <a:t>Japan controlled SE Asia and most of China</a:t>
            </a:r>
          </a:p>
          <a:p>
            <a:pPr marL="1009650" lvl="1" indent="-609600" eaLnBrk="1" hangingPunct="1">
              <a:lnSpc>
                <a:spcPct val="80000"/>
              </a:lnSpc>
              <a:defRPr/>
            </a:pPr>
            <a:r>
              <a:rPr lang="en-US" sz="3200" dirty="0"/>
              <a:t>Germany controlled W. Europe, N. Africa, and were deep inside USSR</a:t>
            </a:r>
          </a:p>
          <a:p>
            <a:pPr marL="609600" indent="-609600" eaLnBrk="1" hangingPunct="1">
              <a:lnSpc>
                <a:spcPct val="80000"/>
              </a:lnSpc>
              <a:defRPr/>
            </a:pPr>
            <a:r>
              <a:rPr lang="en-US" dirty="0"/>
              <a:t>23 Feb - Oil refinery near Santa Barbara, CA was shelled by Japanese sub; In June failed Japanese attack on mil base in OR. Psychological toll on Americans. </a:t>
            </a:r>
            <a:endParaRPr lang="en-US" sz="3200" dirty="0"/>
          </a:p>
          <a:p>
            <a:pPr marL="609600" indent="-609600" eaLnBrk="1" hangingPunct="1">
              <a:lnSpc>
                <a:spcPct val="80000"/>
              </a:lnSpc>
              <a:defRPr/>
            </a:pPr>
            <a:endParaRPr lang="en-US" dirty="0"/>
          </a:p>
          <a:p>
            <a:pPr marL="990600" lvl="1" indent="-533400" eaLnBrk="1" hangingPunct="1">
              <a:lnSpc>
                <a:spcPct val="80000"/>
              </a:lnSpc>
              <a:defRPr/>
            </a:pPr>
            <a:endParaRPr lang="en-US" sz="3200" dirty="0"/>
          </a:p>
        </p:txBody>
      </p:sp>
    </p:spTree>
    <p:extLst>
      <p:ext uri="{BB962C8B-B14F-4D97-AF65-F5344CB8AC3E}">
        <p14:creationId xmlns:p14="http://schemas.microsoft.com/office/powerpoint/2010/main" val="2887245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03DF469-6119-463D-BD39-DB8077F02127}"/>
              </a:ext>
            </a:extLst>
          </p:cNvPr>
          <p:cNvSpPr>
            <a:spLocks noGrp="1" noChangeArrowheads="1"/>
          </p:cNvSpPr>
          <p:nvPr>
            <p:ph type="title"/>
          </p:nvPr>
        </p:nvSpPr>
        <p:spPr/>
        <p:txBody>
          <a:bodyPr/>
          <a:lstStyle/>
          <a:p>
            <a:pPr eaLnBrk="1" hangingPunct="1"/>
            <a:r>
              <a:rPr lang="en-US" altLang="en-US" sz="4000"/>
              <a:t>Japanese [American] Internment</a:t>
            </a:r>
          </a:p>
        </p:txBody>
      </p:sp>
      <p:sp>
        <p:nvSpPr>
          <p:cNvPr id="43011" name="Rectangle 3">
            <a:extLst>
              <a:ext uri="{FF2B5EF4-FFF2-40B4-BE49-F238E27FC236}">
                <a16:creationId xmlns:a16="http://schemas.microsoft.com/office/drawing/2014/main" id="{064F2223-302A-4E5B-8D6B-686587C319A9}"/>
              </a:ext>
            </a:extLst>
          </p:cNvPr>
          <p:cNvSpPr>
            <a:spLocks noGrp="1" noChangeArrowheads="1"/>
          </p:cNvSpPr>
          <p:nvPr>
            <p:ph type="body" idx="1"/>
          </p:nvPr>
        </p:nvSpPr>
        <p:spPr/>
        <p:txBody>
          <a:bodyPr/>
          <a:lstStyle/>
          <a:p>
            <a:pPr eaLnBrk="1" hangingPunct="1">
              <a:lnSpc>
                <a:spcPct val="80000"/>
              </a:lnSpc>
            </a:pPr>
            <a:r>
              <a:rPr lang="en-US" altLang="en-US" dirty="0"/>
              <a:t>29 Feb 1942 - FDR authorized </a:t>
            </a:r>
            <a:r>
              <a:rPr lang="en-US" altLang="en-US" dirty="0">
                <a:solidFill>
                  <a:srgbClr val="C00000"/>
                </a:solidFill>
              </a:rPr>
              <a:t>EO 9066 </a:t>
            </a:r>
          </a:p>
          <a:p>
            <a:pPr lvl="1" eaLnBrk="1" hangingPunct="1">
              <a:lnSpc>
                <a:spcPct val="80000"/>
              </a:lnSpc>
            </a:pPr>
            <a:r>
              <a:rPr lang="en-US" altLang="en-US" sz="3200" dirty="0"/>
              <a:t>Declared West Coast a “War Theater”</a:t>
            </a:r>
          </a:p>
          <a:p>
            <a:pPr lvl="1" eaLnBrk="1" hangingPunct="1">
              <a:lnSpc>
                <a:spcPct val="80000"/>
              </a:lnSpc>
            </a:pPr>
            <a:r>
              <a:rPr lang="en-US" altLang="en-US" sz="3200" dirty="0"/>
              <a:t>Removed Japanese-Americans from Western states </a:t>
            </a:r>
          </a:p>
          <a:p>
            <a:pPr lvl="1" eaLnBrk="1" hangingPunct="1">
              <a:lnSpc>
                <a:spcPct val="80000"/>
              </a:lnSpc>
            </a:pPr>
            <a:r>
              <a:rPr lang="en-US" altLang="en-US" sz="3200" dirty="0"/>
              <a:t>110,000 forcibly interned </a:t>
            </a:r>
          </a:p>
          <a:p>
            <a:pPr lvl="2" eaLnBrk="1" hangingPunct="1">
              <a:lnSpc>
                <a:spcPct val="80000"/>
              </a:lnSpc>
            </a:pPr>
            <a:r>
              <a:rPr lang="en-US" altLang="en-US" sz="3200" dirty="0"/>
              <a:t>1/3 Issei (foreign born)</a:t>
            </a:r>
          </a:p>
          <a:p>
            <a:pPr lvl="2" eaLnBrk="1" hangingPunct="1">
              <a:lnSpc>
                <a:spcPct val="80000"/>
              </a:lnSpc>
            </a:pPr>
            <a:r>
              <a:rPr lang="en-US" altLang="en-US" sz="3200" dirty="0"/>
              <a:t>2/3 Nisei </a:t>
            </a:r>
            <a:r>
              <a:rPr lang="en-US" altLang="en-US" sz="3200" dirty="0">
                <a:solidFill>
                  <a:srgbClr val="C00000"/>
                </a:solidFill>
              </a:rPr>
              <a:t>American born</a:t>
            </a:r>
          </a:p>
          <a:p>
            <a:pPr lvl="2" eaLnBrk="1" hangingPunct="1">
              <a:lnSpc>
                <a:spcPct val="80000"/>
              </a:lnSpc>
            </a:pPr>
            <a:r>
              <a:rPr lang="en-US" altLang="en-US" sz="3200" dirty="0"/>
              <a:t>48 hours to tend to belongings. Most families abandoned worldly goods. </a:t>
            </a:r>
          </a:p>
          <a:p>
            <a:pPr eaLnBrk="1" hangingPunct="1">
              <a:lnSpc>
                <a:spcPct val="80000"/>
              </a:lnSpc>
            </a:pPr>
            <a:endParaRPr lang="en-US" altLang="en-US" dirty="0"/>
          </a:p>
        </p:txBody>
      </p:sp>
    </p:spTree>
    <p:extLst>
      <p:ext uri="{BB962C8B-B14F-4D97-AF65-F5344CB8AC3E}">
        <p14:creationId xmlns:p14="http://schemas.microsoft.com/office/powerpoint/2010/main" val="3260092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776B84A-27B4-473D-86DE-D95BF5F7EE02}"/>
              </a:ext>
            </a:extLst>
          </p:cNvPr>
          <p:cNvSpPr>
            <a:spLocks noGrp="1" noChangeArrowheads="1"/>
          </p:cNvSpPr>
          <p:nvPr>
            <p:ph type="title"/>
          </p:nvPr>
        </p:nvSpPr>
        <p:spPr>
          <a:xfrm>
            <a:off x="1981200" y="274638"/>
            <a:ext cx="8229600" cy="571500"/>
          </a:xfrm>
        </p:spPr>
        <p:txBody>
          <a:bodyPr/>
          <a:lstStyle/>
          <a:p>
            <a:pPr eaLnBrk="1" hangingPunct="1"/>
            <a:endParaRPr lang="en-US" altLang="en-US" sz="4000" dirty="0"/>
          </a:p>
        </p:txBody>
      </p:sp>
      <p:pic>
        <p:nvPicPr>
          <p:cNvPr id="46083" name="Picture 3" descr="Ap u10 1a">
            <a:extLst>
              <a:ext uri="{FF2B5EF4-FFF2-40B4-BE49-F238E27FC236}">
                <a16:creationId xmlns:a16="http://schemas.microsoft.com/office/drawing/2014/main" id="{D298FFFC-C2A6-47A5-AD6A-D1DDDB39F3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32708"/>
            <a:ext cx="8382000" cy="6592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2003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83E1652-9B2B-4BBA-BA20-E8268FD873B2}"/>
              </a:ext>
            </a:extLst>
          </p:cNvPr>
          <p:cNvSpPr>
            <a:spLocks noGrp="1"/>
          </p:cNvSpPr>
          <p:nvPr>
            <p:ph type="title"/>
          </p:nvPr>
        </p:nvSpPr>
        <p:spPr>
          <a:xfrm>
            <a:off x="609600" y="274638"/>
            <a:ext cx="10972800" cy="1143000"/>
          </a:xfrm>
        </p:spPr>
        <p:txBody>
          <a:bodyPr wrap="square" anchor="ctr">
            <a:normAutofit/>
          </a:bodyPr>
          <a:lstStyle/>
          <a:p>
            <a:pPr eaLnBrk="1" hangingPunct="1"/>
            <a:r>
              <a:rPr lang="en-US" altLang="en-US"/>
              <a:t>Japanese [American] Internment</a:t>
            </a:r>
          </a:p>
        </p:txBody>
      </p:sp>
      <p:sp>
        <p:nvSpPr>
          <p:cNvPr id="44035" name="Content Placeholder 2">
            <a:extLst>
              <a:ext uri="{FF2B5EF4-FFF2-40B4-BE49-F238E27FC236}">
                <a16:creationId xmlns:a16="http://schemas.microsoft.com/office/drawing/2014/main" id="{3A5A9BB1-1217-4315-9C77-8419850272AB}"/>
              </a:ext>
            </a:extLst>
          </p:cNvPr>
          <p:cNvSpPr>
            <a:spLocks noGrp="1"/>
          </p:cNvSpPr>
          <p:nvPr>
            <p:ph sz="quarter" idx="1"/>
          </p:nvPr>
        </p:nvSpPr>
        <p:spPr>
          <a:xfrm>
            <a:off x="609600" y="1600199"/>
            <a:ext cx="5384800" cy="2795587"/>
          </a:xfrm>
        </p:spPr>
        <p:txBody>
          <a:bodyPr wrap="square" anchor="t">
            <a:normAutofit/>
          </a:bodyPr>
          <a:lstStyle/>
          <a:p>
            <a:pPr eaLnBrk="1" hangingPunct="1">
              <a:lnSpc>
                <a:spcPct val="90000"/>
              </a:lnSpc>
            </a:pPr>
            <a:r>
              <a:rPr lang="en-US" altLang="en-US" sz="2400" dirty="0">
                <a:solidFill>
                  <a:srgbClr val="C00000"/>
                </a:solidFill>
              </a:rPr>
              <a:t>War Relocation Authority </a:t>
            </a:r>
            <a:r>
              <a:rPr lang="en-US" altLang="en-US" sz="2400" dirty="0"/>
              <a:t>removed people of Japanese ancestry to 10 locations in 7 states </a:t>
            </a:r>
          </a:p>
          <a:p>
            <a:pPr eaLnBrk="1" hangingPunct="1">
              <a:lnSpc>
                <a:spcPct val="90000"/>
              </a:lnSpc>
            </a:pPr>
            <a:r>
              <a:rPr lang="en-US" altLang="en-US" sz="2400" dirty="0"/>
              <a:t>Camps in desolate areas </a:t>
            </a:r>
          </a:p>
          <a:p>
            <a:pPr eaLnBrk="1" hangingPunct="1">
              <a:lnSpc>
                <a:spcPct val="90000"/>
              </a:lnSpc>
            </a:pPr>
            <a:r>
              <a:rPr lang="en-US" altLang="en-US" sz="2400" dirty="0"/>
              <a:t>Conditions harsh, most remained loyal to US; 17,600 fought in US Army</a:t>
            </a:r>
          </a:p>
          <a:p>
            <a:pPr eaLnBrk="1" hangingPunct="1">
              <a:lnSpc>
                <a:spcPct val="90000"/>
              </a:lnSpc>
            </a:pPr>
            <a:endParaRPr lang="en-US" altLang="en-US" sz="2400" dirty="0"/>
          </a:p>
          <a:p>
            <a:pPr eaLnBrk="1" hangingPunct="1">
              <a:lnSpc>
                <a:spcPct val="90000"/>
              </a:lnSpc>
            </a:pPr>
            <a:endParaRPr lang="en-US" altLang="en-US" sz="2400" dirty="0"/>
          </a:p>
        </p:txBody>
      </p:sp>
      <p:pic>
        <p:nvPicPr>
          <p:cNvPr id="5" name="Picture 4" descr="Ap u10 manzanar 3-0305a">
            <a:extLst>
              <a:ext uri="{FF2B5EF4-FFF2-40B4-BE49-F238E27FC236}">
                <a16:creationId xmlns:a16="http://schemas.microsoft.com/office/drawing/2014/main" id="{3A6EA615-4FF7-443E-BA45-4A6B93CF35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231" r="4" b="2949"/>
          <a:stretch/>
        </p:blipFill>
        <p:spPr>
          <a:xfrm>
            <a:off x="457200" y="4395787"/>
            <a:ext cx="5384800" cy="2187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Content Placeholder 2" descr="A group of people posing for a photo&#10;&#10;Description automatically generated with medium confidence">
            <a:extLst>
              <a:ext uri="{FF2B5EF4-FFF2-40B4-BE49-F238E27FC236}">
                <a16:creationId xmlns:a16="http://schemas.microsoft.com/office/drawing/2014/main" id="{63F04B34-A153-4D38-BAE8-7800387FE4C8}"/>
              </a:ext>
            </a:extLst>
          </p:cNvPr>
          <p:cNvPicPr>
            <a:picLocks noChangeAspect="1"/>
          </p:cNvPicPr>
          <p:nvPr/>
        </p:nvPicPr>
        <p:blipFill rotWithShape="1">
          <a:blip r:embed="rId3"/>
          <a:srcRect t="445" r="1" b="1"/>
          <a:stretch/>
        </p:blipFill>
        <p:spPr bwMode="auto">
          <a:xfrm>
            <a:off x="6197600" y="1600201"/>
            <a:ext cx="5384800" cy="4525963"/>
          </a:xfrm>
          <a:prstGeom prst="rect">
            <a:avLst/>
          </a:prstGeom>
          <a:solidFill>
            <a:schemeClr val="accent1"/>
          </a:solid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010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88D13A9-0242-4855-9731-BA7C37F84336}"/>
              </a:ext>
            </a:extLst>
          </p:cNvPr>
          <p:cNvSpPr>
            <a:spLocks noGrp="1" noChangeArrowheads="1"/>
          </p:cNvSpPr>
          <p:nvPr>
            <p:ph type="title"/>
          </p:nvPr>
        </p:nvSpPr>
        <p:spPr/>
        <p:txBody>
          <a:bodyPr/>
          <a:lstStyle/>
          <a:p>
            <a:pPr eaLnBrk="1" hangingPunct="1"/>
            <a:r>
              <a:rPr lang="en-US" altLang="en-US" sz="4000" dirty="0"/>
              <a:t>Japanese [American] Internment</a:t>
            </a:r>
          </a:p>
        </p:txBody>
      </p:sp>
      <p:sp>
        <p:nvSpPr>
          <p:cNvPr id="48131" name="Rectangle 3">
            <a:extLst>
              <a:ext uri="{FF2B5EF4-FFF2-40B4-BE49-F238E27FC236}">
                <a16:creationId xmlns:a16="http://schemas.microsoft.com/office/drawing/2014/main" id="{765EE43E-BD53-45B8-80C1-6AE0143CE42A}"/>
              </a:ext>
            </a:extLst>
          </p:cNvPr>
          <p:cNvSpPr>
            <a:spLocks noGrp="1" noChangeArrowheads="1"/>
          </p:cNvSpPr>
          <p:nvPr>
            <p:ph type="body" idx="1"/>
          </p:nvPr>
        </p:nvSpPr>
        <p:spPr/>
        <p:txBody>
          <a:bodyPr/>
          <a:lstStyle/>
          <a:p>
            <a:pPr eaLnBrk="1" hangingPunct="1">
              <a:lnSpc>
                <a:spcPct val="90000"/>
              </a:lnSpc>
            </a:pPr>
            <a:r>
              <a:rPr lang="en-US" altLang="en-US" b="1" i="1" dirty="0" err="1">
                <a:solidFill>
                  <a:srgbClr val="C00000"/>
                </a:solidFill>
              </a:rPr>
              <a:t>Hirabayashi</a:t>
            </a:r>
            <a:r>
              <a:rPr lang="en-US" altLang="en-US" b="1" i="1" dirty="0">
                <a:solidFill>
                  <a:srgbClr val="C00000"/>
                </a:solidFill>
              </a:rPr>
              <a:t> v. US</a:t>
            </a:r>
            <a:r>
              <a:rPr lang="en-US" altLang="en-US" dirty="0">
                <a:solidFill>
                  <a:srgbClr val="C00000"/>
                </a:solidFill>
              </a:rPr>
              <a:t> </a:t>
            </a:r>
            <a:r>
              <a:rPr lang="en-US" altLang="en-US" dirty="0"/>
              <a:t>- June 1943 - unanimously </a:t>
            </a:r>
            <a:r>
              <a:rPr lang="en-US" altLang="en-US" dirty="0">
                <a:solidFill>
                  <a:srgbClr val="C00000"/>
                </a:solidFill>
              </a:rPr>
              <a:t>upheld</a:t>
            </a:r>
            <a:r>
              <a:rPr lang="en-US" altLang="en-US" dirty="0"/>
              <a:t> internment citing Exec Authority to wage war</a:t>
            </a:r>
          </a:p>
          <a:p>
            <a:pPr lvl="1" eaLnBrk="1" hangingPunct="1">
              <a:lnSpc>
                <a:spcPct val="90000"/>
              </a:lnSpc>
            </a:pPr>
            <a:r>
              <a:rPr lang="en-US" altLang="en-US" sz="3200" dirty="0"/>
              <a:t>Court also ruled that persons couldn’t be held once loyalty was established. </a:t>
            </a:r>
          </a:p>
          <a:p>
            <a:pPr eaLnBrk="1" hangingPunct="1">
              <a:lnSpc>
                <a:spcPct val="90000"/>
              </a:lnSpc>
            </a:pPr>
            <a:r>
              <a:rPr lang="en-US" altLang="en-US" b="1" i="1" dirty="0">
                <a:solidFill>
                  <a:srgbClr val="C00000"/>
                </a:solidFill>
              </a:rPr>
              <a:t>Korematsu v. US</a:t>
            </a:r>
            <a:r>
              <a:rPr lang="en-US" altLang="en-US" dirty="0">
                <a:solidFill>
                  <a:srgbClr val="C00000"/>
                </a:solidFill>
              </a:rPr>
              <a:t> </a:t>
            </a:r>
            <a:r>
              <a:rPr lang="en-US" altLang="en-US" dirty="0"/>
              <a:t>- 18 Dec 1944 - 6 to 3 </a:t>
            </a:r>
            <a:r>
              <a:rPr lang="en-US" altLang="en-US" dirty="0">
                <a:solidFill>
                  <a:srgbClr val="C00000"/>
                </a:solidFill>
              </a:rPr>
              <a:t>upheld</a:t>
            </a:r>
            <a:r>
              <a:rPr lang="en-US" altLang="en-US" dirty="0"/>
              <a:t> exclusion of Japanese from the West Coast (a military decision).</a:t>
            </a:r>
          </a:p>
          <a:p>
            <a:pPr eaLnBrk="1" hangingPunct="1">
              <a:lnSpc>
                <a:spcPct val="90000"/>
              </a:lnSpc>
            </a:pPr>
            <a:r>
              <a:rPr lang="en-US" altLang="en-US" dirty="0"/>
              <a:t>Note: </a:t>
            </a:r>
            <a:r>
              <a:rPr lang="en-US" altLang="en-US" i="1" dirty="0"/>
              <a:t>Korematsu </a:t>
            </a:r>
            <a:r>
              <a:rPr lang="en-US" altLang="en-US" dirty="0"/>
              <a:t>and </a:t>
            </a:r>
            <a:r>
              <a:rPr lang="en-US" altLang="en-US" i="1" dirty="0" err="1"/>
              <a:t>Hirabayashi</a:t>
            </a:r>
            <a:r>
              <a:rPr lang="en-US" altLang="en-US" i="1" dirty="0"/>
              <a:t> </a:t>
            </a:r>
            <a:r>
              <a:rPr lang="en-US" altLang="en-US" dirty="0"/>
              <a:t>have not been overturned</a:t>
            </a:r>
          </a:p>
        </p:txBody>
      </p:sp>
    </p:spTree>
    <p:extLst>
      <p:ext uri="{BB962C8B-B14F-4D97-AF65-F5344CB8AC3E}">
        <p14:creationId xmlns:p14="http://schemas.microsoft.com/office/powerpoint/2010/main" val="1813169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F9167F2-3040-45FD-9B46-1A075E9FE591}"/>
              </a:ext>
            </a:extLst>
          </p:cNvPr>
          <p:cNvSpPr>
            <a:spLocks noGrp="1" noChangeArrowheads="1"/>
          </p:cNvSpPr>
          <p:nvPr>
            <p:ph type="title"/>
          </p:nvPr>
        </p:nvSpPr>
        <p:spPr/>
        <p:txBody>
          <a:bodyPr/>
          <a:lstStyle/>
          <a:p>
            <a:pPr eaLnBrk="1" hangingPunct="1"/>
            <a:r>
              <a:rPr lang="en-US" altLang="en-US" sz="4000"/>
              <a:t>Japanese [American] Internment</a:t>
            </a:r>
          </a:p>
        </p:txBody>
      </p:sp>
      <p:sp>
        <p:nvSpPr>
          <p:cNvPr id="49155" name="Rectangle 3">
            <a:extLst>
              <a:ext uri="{FF2B5EF4-FFF2-40B4-BE49-F238E27FC236}">
                <a16:creationId xmlns:a16="http://schemas.microsoft.com/office/drawing/2014/main" id="{595E5CCA-52F3-45BE-AE57-ED551B04E3E4}"/>
              </a:ext>
            </a:extLst>
          </p:cNvPr>
          <p:cNvSpPr>
            <a:spLocks noGrp="1" noChangeArrowheads="1"/>
          </p:cNvSpPr>
          <p:nvPr>
            <p:ph type="body" idx="1"/>
          </p:nvPr>
        </p:nvSpPr>
        <p:spPr/>
        <p:txBody>
          <a:bodyPr/>
          <a:lstStyle/>
          <a:p>
            <a:pPr eaLnBrk="1" hangingPunct="1">
              <a:lnSpc>
                <a:spcPct val="90000"/>
              </a:lnSpc>
            </a:pPr>
            <a:r>
              <a:rPr lang="en-US" altLang="en-US" sz="2800" dirty="0"/>
              <a:t>$105 mil of farmland lost </a:t>
            </a:r>
          </a:p>
          <a:p>
            <a:pPr eaLnBrk="1" hangingPunct="1">
              <a:lnSpc>
                <a:spcPct val="90000"/>
              </a:lnSpc>
            </a:pPr>
            <a:r>
              <a:rPr lang="en-US" altLang="en-US" sz="2800" dirty="0"/>
              <a:t>$500 mil in yearly income; unknown personal savings. </a:t>
            </a:r>
          </a:p>
          <a:p>
            <a:pPr eaLnBrk="1" hangingPunct="1">
              <a:lnSpc>
                <a:spcPct val="90000"/>
              </a:lnSpc>
            </a:pPr>
            <a:r>
              <a:rPr lang="en-US" altLang="en-US" sz="2800" dirty="0"/>
              <a:t>No act of sabotage ever proven against any Japanese-American </a:t>
            </a:r>
          </a:p>
          <a:p>
            <a:pPr eaLnBrk="1" hangingPunct="1">
              <a:lnSpc>
                <a:spcPct val="90000"/>
              </a:lnSpc>
            </a:pPr>
            <a:r>
              <a:rPr lang="en-US" altLang="en-US" sz="2800" dirty="0"/>
              <a:t>Camps closed in March 1946 </a:t>
            </a:r>
          </a:p>
          <a:p>
            <a:pPr eaLnBrk="1" hangingPunct="1">
              <a:lnSpc>
                <a:spcPct val="90000"/>
              </a:lnSpc>
            </a:pPr>
            <a:r>
              <a:rPr lang="en-US" altLang="en-US" sz="2800" dirty="0"/>
              <a:t>1988 - Reagan apologized and approved </a:t>
            </a:r>
            <a:r>
              <a:rPr lang="en-US" altLang="en-US" sz="2800" dirty="0">
                <a:solidFill>
                  <a:srgbClr val="C00000"/>
                </a:solidFill>
              </a:rPr>
              <a:t>reparations</a:t>
            </a:r>
            <a:r>
              <a:rPr lang="en-US" altLang="en-US" sz="2800" dirty="0"/>
              <a:t> to camp survivors totaling $1.25 billion; 1990 Congress appropriated funds to pay </a:t>
            </a:r>
            <a:r>
              <a:rPr lang="en-US" altLang="en-US" sz="2800" dirty="0">
                <a:solidFill>
                  <a:srgbClr val="C00000"/>
                </a:solidFill>
              </a:rPr>
              <a:t>$20,000 to each internee. </a:t>
            </a:r>
          </a:p>
          <a:p>
            <a:pPr eaLnBrk="1" hangingPunct="1">
              <a:lnSpc>
                <a:spcPct val="90000"/>
              </a:lnSpc>
            </a:pPr>
            <a:endParaRPr lang="en-US" altLang="en-US" sz="2800" dirty="0">
              <a:solidFill>
                <a:srgbClr val="FF0000"/>
              </a:solidFill>
            </a:endParaRPr>
          </a:p>
        </p:txBody>
      </p:sp>
    </p:spTree>
    <p:extLst>
      <p:ext uri="{BB962C8B-B14F-4D97-AF65-F5344CB8AC3E}">
        <p14:creationId xmlns:p14="http://schemas.microsoft.com/office/powerpoint/2010/main" val="2154265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CC4C36-1584-4E76-BD5D-9D82FD636B4F}"/>
              </a:ext>
            </a:extLst>
          </p:cNvPr>
          <p:cNvSpPr>
            <a:spLocks noGrp="1"/>
          </p:cNvSpPr>
          <p:nvPr>
            <p:ph type="title"/>
          </p:nvPr>
        </p:nvSpPr>
        <p:spPr/>
        <p:txBody>
          <a:bodyPr/>
          <a:lstStyle/>
          <a:p>
            <a:r>
              <a:rPr lang="en-US" altLang="en-US" sz="4400" dirty="0"/>
              <a:t>The Atomic Bombs &amp; The End of the War</a:t>
            </a:r>
            <a:br>
              <a:rPr lang="en-US" altLang="en-US" sz="4400" dirty="0"/>
            </a:br>
            <a:endParaRPr lang="en-US" dirty="0"/>
          </a:p>
        </p:txBody>
      </p:sp>
      <p:pic>
        <p:nvPicPr>
          <p:cNvPr id="7" name="Content Placeholder 6">
            <a:extLst>
              <a:ext uri="{FF2B5EF4-FFF2-40B4-BE49-F238E27FC236}">
                <a16:creationId xmlns:a16="http://schemas.microsoft.com/office/drawing/2014/main" id="{727C9959-3F54-4E21-8B79-8FB45885523E}"/>
              </a:ext>
            </a:extLst>
          </p:cNvPr>
          <p:cNvPicPr>
            <a:picLocks noGrp="1" noChangeAspect="1"/>
          </p:cNvPicPr>
          <p:nvPr>
            <p:ph idx="1"/>
          </p:nvPr>
        </p:nvPicPr>
        <p:blipFill>
          <a:blip r:embed="rId2"/>
          <a:stretch>
            <a:fillRect/>
          </a:stretch>
        </p:blipFill>
        <p:spPr>
          <a:xfrm>
            <a:off x="2057400" y="2057400"/>
            <a:ext cx="8201819" cy="410091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8C9C567-8D2C-416A-8F65-0CDDF6053693}"/>
              </a:ext>
            </a:extLst>
          </p:cNvPr>
          <p:cNvSpPr>
            <a:spLocks noGrp="1" noChangeArrowheads="1"/>
          </p:cNvSpPr>
          <p:nvPr>
            <p:ph type="title"/>
          </p:nvPr>
        </p:nvSpPr>
        <p:spPr/>
        <p:txBody>
          <a:bodyPr/>
          <a:lstStyle/>
          <a:p>
            <a:pPr eaLnBrk="1" hangingPunct="1"/>
            <a:r>
              <a:rPr lang="en-US" altLang="en-US"/>
              <a:t>Developing the Bombs</a:t>
            </a:r>
          </a:p>
        </p:txBody>
      </p:sp>
      <p:sp>
        <p:nvSpPr>
          <p:cNvPr id="70659" name="Rectangle 3">
            <a:extLst>
              <a:ext uri="{FF2B5EF4-FFF2-40B4-BE49-F238E27FC236}">
                <a16:creationId xmlns:a16="http://schemas.microsoft.com/office/drawing/2014/main" id="{0ACF2BF2-7727-40D6-8449-1FD6F584C304}"/>
              </a:ext>
            </a:extLst>
          </p:cNvPr>
          <p:cNvSpPr>
            <a:spLocks noGrp="1" noChangeArrowheads="1"/>
          </p:cNvSpPr>
          <p:nvPr>
            <p:ph type="body" idx="1"/>
          </p:nvPr>
        </p:nvSpPr>
        <p:spPr/>
        <p:txBody>
          <a:bodyPr/>
          <a:lstStyle/>
          <a:p>
            <a:pPr eaLnBrk="1" hangingPunct="1">
              <a:lnSpc>
                <a:spcPct val="80000"/>
              </a:lnSpc>
            </a:pPr>
            <a:r>
              <a:rPr lang="en-US" altLang="en-US" sz="2800" dirty="0"/>
              <a:t>Office of Scientific Research and Development was established by executive order </a:t>
            </a:r>
          </a:p>
          <a:p>
            <a:pPr lvl="1" eaLnBrk="1" hangingPunct="1">
              <a:lnSpc>
                <a:spcPct val="80000"/>
              </a:lnSpc>
            </a:pPr>
            <a:r>
              <a:rPr lang="en-US" altLang="en-US" b="1" dirty="0">
                <a:solidFill>
                  <a:srgbClr val="CC0000"/>
                </a:solidFill>
              </a:rPr>
              <a:t>J. Robert Oppenheimer</a:t>
            </a:r>
            <a:r>
              <a:rPr lang="en-US" altLang="en-US" dirty="0"/>
              <a:t> chief scientist</a:t>
            </a:r>
          </a:p>
          <a:p>
            <a:pPr lvl="1" eaLnBrk="1" hangingPunct="1">
              <a:lnSpc>
                <a:spcPct val="80000"/>
              </a:lnSpc>
            </a:pPr>
            <a:r>
              <a:rPr lang="en-US" altLang="en-US" dirty="0"/>
              <a:t>To develop radar, proximity fuses, sonar, etc.</a:t>
            </a:r>
          </a:p>
          <a:p>
            <a:pPr lvl="1" eaLnBrk="1" hangingPunct="1">
              <a:lnSpc>
                <a:spcPct val="80000"/>
              </a:lnSpc>
            </a:pPr>
            <a:r>
              <a:rPr lang="en-US" altLang="en-US" dirty="0"/>
              <a:t>…and an atomic bomb.</a:t>
            </a:r>
          </a:p>
          <a:p>
            <a:pPr eaLnBrk="1" hangingPunct="1">
              <a:lnSpc>
                <a:spcPct val="80000"/>
              </a:lnSpc>
            </a:pPr>
            <a:r>
              <a:rPr lang="en-US" altLang="en-US" sz="2800" dirty="0"/>
              <a:t>May 1943 - Manhattan Project team est. </a:t>
            </a:r>
          </a:p>
          <a:p>
            <a:pPr eaLnBrk="1" hangingPunct="1">
              <a:lnSpc>
                <a:spcPct val="80000"/>
              </a:lnSpc>
            </a:pPr>
            <a:r>
              <a:rPr lang="en-US" altLang="en-US" sz="2800" dirty="0"/>
              <a:t>16 July 45 - First atomic bomb, code-named </a:t>
            </a:r>
            <a:r>
              <a:rPr lang="en-US" altLang="en-US" sz="2800" b="1" dirty="0">
                <a:solidFill>
                  <a:srgbClr val="CC0000"/>
                </a:solidFill>
              </a:rPr>
              <a:t>Trinity</a:t>
            </a:r>
            <a:r>
              <a:rPr lang="en-US" altLang="en-US" sz="2800" dirty="0"/>
              <a:t>, detonated in Alamogordo, NM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871A875-01F9-4948-8453-46970AA7EEC2}"/>
              </a:ext>
            </a:extLst>
          </p:cNvPr>
          <p:cNvSpPr>
            <a:spLocks noGrp="1" noChangeArrowheads="1"/>
          </p:cNvSpPr>
          <p:nvPr>
            <p:ph type="title"/>
          </p:nvPr>
        </p:nvSpPr>
        <p:spPr>
          <a:xfrm>
            <a:off x="609600" y="274638"/>
            <a:ext cx="10972800" cy="1143000"/>
          </a:xfrm>
        </p:spPr>
        <p:txBody>
          <a:bodyPr wrap="square" anchor="ctr">
            <a:normAutofit/>
          </a:bodyPr>
          <a:lstStyle/>
          <a:p>
            <a:pPr eaLnBrk="1" hangingPunct="1"/>
            <a:r>
              <a:rPr lang="en-US" altLang="en-US" dirty="0"/>
              <a:t>Quarantine Speech, 5 Oct 1937</a:t>
            </a:r>
          </a:p>
        </p:txBody>
      </p:sp>
      <p:sp>
        <p:nvSpPr>
          <p:cNvPr id="5123" name="Rectangle 3">
            <a:extLst>
              <a:ext uri="{FF2B5EF4-FFF2-40B4-BE49-F238E27FC236}">
                <a16:creationId xmlns:a16="http://schemas.microsoft.com/office/drawing/2014/main" id="{43285B12-83FB-426D-AD50-C6219BE43D47}"/>
              </a:ext>
            </a:extLst>
          </p:cNvPr>
          <p:cNvSpPr>
            <a:spLocks noGrp="1" noChangeArrowheads="1"/>
          </p:cNvSpPr>
          <p:nvPr>
            <p:ph type="body" sz="half" idx="1"/>
          </p:nvPr>
        </p:nvSpPr>
        <p:spPr>
          <a:xfrm>
            <a:off x="609600" y="1600201"/>
            <a:ext cx="5384800" cy="4525963"/>
          </a:xfrm>
        </p:spPr>
        <p:txBody>
          <a:bodyPr wrap="square" anchor="t">
            <a:normAutofit/>
          </a:bodyPr>
          <a:lstStyle/>
          <a:p>
            <a:pPr eaLnBrk="1" hangingPunct="1">
              <a:lnSpc>
                <a:spcPct val="90000"/>
              </a:lnSpc>
            </a:pPr>
            <a:r>
              <a:rPr lang="en-US" altLang="en-US" sz="2200"/>
              <a:t>FDR moved ahead of public opinion polls that revealed growing fear the US was moving toward war.</a:t>
            </a:r>
          </a:p>
          <a:p>
            <a:pPr eaLnBrk="1" hangingPunct="1">
              <a:lnSpc>
                <a:spcPct val="90000"/>
              </a:lnSpc>
            </a:pPr>
            <a:r>
              <a:rPr lang="en-US" altLang="en-US" sz="2200"/>
              <a:t>"When an epidemic of physical disease starts to spread, the community approves and joins in a quarantine of the patients in order to protect the health of the community against the spread of the disease.“</a:t>
            </a:r>
          </a:p>
          <a:p>
            <a:pPr eaLnBrk="1" hangingPunct="1">
              <a:lnSpc>
                <a:spcPct val="90000"/>
              </a:lnSpc>
            </a:pPr>
            <a:r>
              <a:rPr lang="en-US" altLang="en-US" sz="2200"/>
              <a:t>Mar 1938 - speaking before the Council on Foreign Relations, Hoover rebuked FDR, </a:t>
            </a:r>
          </a:p>
          <a:p>
            <a:pPr eaLnBrk="1" hangingPunct="1">
              <a:lnSpc>
                <a:spcPct val="90000"/>
              </a:lnSpc>
            </a:pPr>
            <a:endParaRPr lang="en-US" altLang="en-US" sz="2200"/>
          </a:p>
          <a:p>
            <a:pPr marL="457200" lvl="1" indent="0" eaLnBrk="1" hangingPunct="1">
              <a:lnSpc>
                <a:spcPct val="90000"/>
              </a:lnSpc>
              <a:buNone/>
            </a:pPr>
            <a:endParaRPr lang="en-US" altLang="en-US" sz="2200"/>
          </a:p>
        </p:txBody>
      </p:sp>
      <p:pic>
        <p:nvPicPr>
          <p:cNvPr id="3" name="Picture 2" descr="Text&#10;&#10;Description automatically generated">
            <a:extLst>
              <a:ext uri="{FF2B5EF4-FFF2-40B4-BE49-F238E27FC236}">
                <a16:creationId xmlns:a16="http://schemas.microsoft.com/office/drawing/2014/main" id="{27D2F053-D024-42CB-B8CF-630DABB3A46D}"/>
              </a:ext>
            </a:extLst>
          </p:cNvPr>
          <p:cNvPicPr>
            <a:picLocks noChangeAspect="1"/>
          </p:cNvPicPr>
          <p:nvPr/>
        </p:nvPicPr>
        <p:blipFill rotWithShape="1">
          <a:blip r:embed="rId2"/>
          <a:srcRect t="10373" b="38883"/>
          <a:stretch/>
        </p:blipFill>
        <p:spPr>
          <a:xfrm>
            <a:off x="6197600" y="1600200"/>
            <a:ext cx="5384800" cy="2185988"/>
          </a:xfrm>
          <a:prstGeom prst="rect">
            <a:avLst/>
          </a:prstGeom>
          <a:noFill/>
        </p:spPr>
      </p:pic>
      <p:pic>
        <p:nvPicPr>
          <p:cNvPr id="2" name="Picture 1" descr="A person in a suit&#10;&#10;Description automatically generated with low confidence">
            <a:extLst>
              <a:ext uri="{FF2B5EF4-FFF2-40B4-BE49-F238E27FC236}">
                <a16:creationId xmlns:a16="http://schemas.microsoft.com/office/drawing/2014/main" id="{9CB87986-CAC4-40A5-9E69-AE404BDACDFC}"/>
              </a:ext>
            </a:extLst>
          </p:cNvPr>
          <p:cNvPicPr>
            <a:picLocks noChangeAspect="1"/>
          </p:cNvPicPr>
          <p:nvPr/>
        </p:nvPicPr>
        <p:blipFill rotWithShape="1">
          <a:blip r:embed="rId3"/>
          <a:srcRect r="-2" b="7842"/>
          <a:stretch/>
        </p:blipFill>
        <p:spPr>
          <a:xfrm>
            <a:off x="6197600" y="3938589"/>
            <a:ext cx="5384800" cy="218757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7A3B2CA-BEDC-47FB-8C3B-19FB84C47006}"/>
              </a:ext>
            </a:extLst>
          </p:cNvPr>
          <p:cNvSpPr>
            <a:spLocks noGrp="1" noChangeArrowheads="1"/>
          </p:cNvSpPr>
          <p:nvPr>
            <p:ph type="title"/>
          </p:nvPr>
        </p:nvSpPr>
        <p:spPr/>
        <p:txBody>
          <a:bodyPr/>
          <a:lstStyle/>
          <a:p>
            <a:pPr eaLnBrk="1" hangingPunct="1"/>
            <a:r>
              <a:rPr lang="en-US" altLang="en-US" dirty="0"/>
              <a:t>Dropping the Bombs</a:t>
            </a:r>
          </a:p>
        </p:txBody>
      </p:sp>
      <p:sp>
        <p:nvSpPr>
          <p:cNvPr id="71683" name="Rectangle 3">
            <a:extLst>
              <a:ext uri="{FF2B5EF4-FFF2-40B4-BE49-F238E27FC236}">
                <a16:creationId xmlns:a16="http://schemas.microsoft.com/office/drawing/2014/main" id="{C1A0B175-F037-4F88-86D2-D43F145B0238}"/>
              </a:ext>
            </a:extLst>
          </p:cNvPr>
          <p:cNvSpPr>
            <a:spLocks noGrp="1" noChangeArrowheads="1"/>
          </p:cNvSpPr>
          <p:nvPr>
            <p:ph type="body" idx="1"/>
          </p:nvPr>
        </p:nvSpPr>
        <p:spPr>
          <a:xfrm>
            <a:off x="381000" y="1550504"/>
            <a:ext cx="11582400" cy="5334000"/>
          </a:xfrm>
        </p:spPr>
        <p:txBody>
          <a:bodyPr/>
          <a:lstStyle/>
          <a:p>
            <a:pPr eaLnBrk="1" hangingPunct="1">
              <a:lnSpc>
                <a:spcPct val="80000"/>
              </a:lnSpc>
            </a:pPr>
            <a:r>
              <a:rPr lang="en-US" altLang="en-US" sz="2800" dirty="0"/>
              <a:t>July 1945 - Potsdam Conference, Allies demanded the </a:t>
            </a:r>
            <a:r>
              <a:rPr lang="en-US" altLang="en-US" sz="2800" dirty="0">
                <a:solidFill>
                  <a:srgbClr val="C00000"/>
                </a:solidFill>
              </a:rPr>
              <a:t>unconditional surrender</a:t>
            </a:r>
            <a:r>
              <a:rPr lang="en-US" altLang="en-US" sz="2800" dirty="0"/>
              <a:t> of Japan; 29 July - Japan formally rejected Allied demand</a:t>
            </a:r>
          </a:p>
          <a:p>
            <a:pPr eaLnBrk="1" hangingPunct="1">
              <a:lnSpc>
                <a:spcPct val="80000"/>
              </a:lnSpc>
            </a:pPr>
            <a:r>
              <a:rPr lang="en-US" altLang="en-US" sz="2800" dirty="0"/>
              <a:t>When realizing a land assault on mainland Japan would likely result in untold Allied casualties, Truman's decided to: </a:t>
            </a:r>
          </a:p>
          <a:p>
            <a:pPr lvl="1" eaLnBrk="1" hangingPunct="1">
              <a:lnSpc>
                <a:spcPct val="80000"/>
              </a:lnSpc>
            </a:pPr>
            <a:r>
              <a:rPr lang="en-US" altLang="en-US" dirty="0"/>
              <a:t>Revenge Pearl Harbor </a:t>
            </a:r>
          </a:p>
          <a:p>
            <a:pPr lvl="1" eaLnBrk="1" hangingPunct="1">
              <a:lnSpc>
                <a:spcPct val="80000"/>
              </a:lnSpc>
            </a:pPr>
            <a:r>
              <a:rPr lang="en-US" altLang="en-US" dirty="0"/>
              <a:t>Expedite war’s end </a:t>
            </a:r>
          </a:p>
          <a:p>
            <a:pPr lvl="1" eaLnBrk="1" hangingPunct="1">
              <a:lnSpc>
                <a:spcPct val="80000"/>
              </a:lnSpc>
            </a:pPr>
            <a:r>
              <a:rPr lang="en-US" altLang="en-US" dirty="0"/>
              <a:t>Save American lives</a:t>
            </a:r>
          </a:p>
          <a:p>
            <a:pPr lvl="1" eaLnBrk="1" hangingPunct="1">
              <a:lnSpc>
                <a:spcPct val="80000"/>
              </a:lnSpc>
            </a:pPr>
            <a:r>
              <a:rPr lang="en-US" altLang="en-US" dirty="0"/>
              <a:t>Intimidate USSR, set stage for “inevitable” Cold War </a:t>
            </a:r>
          </a:p>
          <a:p>
            <a:pPr lvl="1" eaLnBrk="1" hangingPunct="1">
              <a:lnSpc>
                <a:spcPct val="80000"/>
              </a:lnSpc>
              <a:buFontTx/>
              <a:buNone/>
            </a:pPr>
            <a:endParaRPr lang="en-US" altLang="en-US" dirty="0"/>
          </a:p>
          <a:p>
            <a:pPr eaLnBrk="1" hangingPunct="1">
              <a:lnSpc>
                <a:spcPct val="80000"/>
              </a:lnSpc>
            </a:pPr>
            <a:endParaRPr lang="en-US" alt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07938BFD-5D16-4C1E-877E-9ED5B852CC1E}"/>
              </a:ext>
            </a:extLst>
          </p:cNvPr>
          <p:cNvSpPr>
            <a:spLocks noGrp="1"/>
          </p:cNvSpPr>
          <p:nvPr>
            <p:ph type="title"/>
          </p:nvPr>
        </p:nvSpPr>
        <p:spPr/>
        <p:txBody>
          <a:bodyPr/>
          <a:lstStyle/>
          <a:p>
            <a:pPr eaLnBrk="1" hangingPunct="1"/>
            <a:r>
              <a:rPr lang="en-US" altLang="en-US"/>
              <a:t>Dropping the Bombs</a:t>
            </a:r>
          </a:p>
        </p:txBody>
      </p:sp>
      <p:sp>
        <p:nvSpPr>
          <p:cNvPr id="72707" name="Content Placeholder 2">
            <a:extLst>
              <a:ext uri="{FF2B5EF4-FFF2-40B4-BE49-F238E27FC236}">
                <a16:creationId xmlns:a16="http://schemas.microsoft.com/office/drawing/2014/main" id="{F72D4E63-64E0-4241-93D3-03321ED9B1E5}"/>
              </a:ext>
            </a:extLst>
          </p:cNvPr>
          <p:cNvSpPr>
            <a:spLocks noGrp="1"/>
          </p:cNvSpPr>
          <p:nvPr>
            <p:ph idx="1"/>
          </p:nvPr>
        </p:nvSpPr>
        <p:spPr/>
        <p:txBody>
          <a:bodyPr/>
          <a:lstStyle/>
          <a:p>
            <a:pPr eaLnBrk="1" hangingPunct="1">
              <a:lnSpc>
                <a:spcPct val="80000"/>
              </a:lnSpc>
            </a:pPr>
            <a:r>
              <a:rPr lang="en-US" altLang="en-US" sz="2800"/>
              <a:t>6 Aug – Fat Man dropped on </a:t>
            </a:r>
            <a:r>
              <a:rPr lang="en-US" altLang="en-US" sz="2800">
                <a:solidFill>
                  <a:srgbClr val="CC0000"/>
                </a:solidFill>
              </a:rPr>
              <a:t>Hiroshima; </a:t>
            </a:r>
            <a:r>
              <a:rPr lang="en-US" altLang="en-US" sz="2800"/>
              <a:t>70,000 dead and 110,000 wounded or missing</a:t>
            </a:r>
          </a:p>
          <a:p>
            <a:pPr eaLnBrk="1" hangingPunct="1">
              <a:lnSpc>
                <a:spcPct val="80000"/>
              </a:lnSpc>
            </a:pPr>
            <a:r>
              <a:rPr lang="en-US" altLang="en-US" sz="2800"/>
              <a:t>8 Aug - USSR declared war on Japan, 90 days after VE Day</a:t>
            </a:r>
          </a:p>
          <a:p>
            <a:pPr eaLnBrk="1" hangingPunct="1">
              <a:lnSpc>
                <a:spcPct val="80000"/>
              </a:lnSpc>
            </a:pPr>
            <a:r>
              <a:rPr lang="en-US" altLang="en-US" sz="2800"/>
              <a:t>9 Aug – Little Boy dropped on </a:t>
            </a:r>
            <a:r>
              <a:rPr lang="en-US" altLang="en-US" sz="2800">
                <a:solidFill>
                  <a:srgbClr val="CC0000"/>
                </a:solidFill>
              </a:rPr>
              <a:t>Nagasaki</a:t>
            </a:r>
            <a:r>
              <a:rPr lang="en-US" altLang="en-US" sz="2800"/>
              <a:t> - 80,000 casualties</a:t>
            </a:r>
          </a:p>
          <a:p>
            <a:pPr lvl="1" eaLnBrk="1" hangingPunct="1">
              <a:lnSpc>
                <a:spcPct val="80000"/>
              </a:lnSpc>
            </a:pPr>
            <a:r>
              <a:rPr lang="en-US" altLang="en-US"/>
              <a:t>20% of victims were Korean conscript workers</a:t>
            </a:r>
          </a:p>
          <a:p>
            <a:pPr eaLnBrk="1" hangingPunct="1">
              <a:lnSpc>
                <a:spcPct val="80000"/>
              </a:lnSpc>
            </a:pPr>
            <a:r>
              <a:rPr lang="en-US" altLang="en-US" sz="2800"/>
              <a:t>14 Aug - Japan accepted Allied terms of surrender </a:t>
            </a:r>
          </a:p>
          <a:p>
            <a:pPr eaLnBrk="1" hangingPunct="1">
              <a:lnSpc>
                <a:spcPct val="80000"/>
              </a:lnSpc>
            </a:pPr>
            <a:r>
              <a:rPr lang="en-US" altLang="en-US" sz="2800"/>
              <a:t>15 Aug - </a:t>
            </a:r>
            <a:r>
              <a:rPr lang="en-US" altLang="en-US" sz="2800">
                <a:solidFill>
                  <a:srgbClr val="CC0000"/>
                </a:solidFill>
              </a:rPr>
              <a:t>VJ Day</a:t>
            </a:r>
            <a:r>
              <a:rPr lang="en-US" altLang="en-US" sz="2800"/>
              <a:t> </a:t>
            </a:r>
          </a:p>
          <a:p>
            <a:pPr eaLnBrk="1" hangingPunct="1"/>
            <a:endParaRPr lang="en-US" altLang="en-US" sz="2800" dirty="0"/>
          </a:p>
        </p:txBody>
      </p:sp>
      <p:pic>
        <p:nvPicPr>
          <p:cNvPr id="2" name="Picture 1">
            <a:extLst>
              <a:ext uri="{FF2B5EF4-FFF2-40B4-BE49-F238E27FC236}">
                <a16:creationId xmlns:a16="http://schemas.microsoft.com/office/drawing/2014/main" id="{D58677DD-637B-4CAE-8BDB-7E7EB8E2276B}"/>
              </a:ext>
            </a:extLst>
          </p:cNvPr>
          <p:cNvPicPr>
            <a:picLocks noChangeAspect="1"/>
          </p:cNvPicPr>
          <p:nvPr/>
        </p:nvPicPr>
        <p:blipFill>
          <a:blip r:embed="rId2"/>
          <a:stretch>
            <a:fillRect/>
          </a:stretch>
        </p:blipFill>
        <p:spPr>
          <a:xfrm>
            <a:off x="9525000" y="3508908"/>
            <a:ext cx="2057400" cy="3074454"/>
          </a:xfrm>
          <a:prstGeom prst="rect">
            <a:avLst/>
          </a:prstGeom>
        </p:spPr>
      </p:pic>
      <p:pic>
        <p:nvPicPr>
          <p:cNvPr id="3" name="Picture 2">
            <a:extLst>
              <a:ext uri="{FF2B5EF4-FFF2-40B4-BE49-F238E27FC236}">
                <a16:creationId xmlns:a16="http://schemas.microsoft.com/office/drawing/2014/main" id="{BABC4D31-AAB9-4B0F-B1E0-0D5578089431}"/>
              </a:ext>
            </a:extLst>
          </p:cNvPr>
          <p:cNvPicPr>
            <a:picLocks noChangeAspect="1"/>
          </p:cNvPicPr>
          <p:nvPr/>
        </p:nvPicPr>
        <p:blipFill>
          <a:blip r:embed="rId3"/>
          <a:stretch>
            <a:fillRect/>
          </a:stretch>
        </p:blipFill>
        <p:spPr>
          <a:xfrm>
            <a:off x="5486400" y="4419600"/>
            <a:ext cx="3657600" cy="23078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3DA7BD7-A7D9-473C-BB90-3886D94A6309}"/>
              </a:ext>
            </a:extLst>
          </p:cNvPr>
          <p:cNvSpPr>
            <a:spLocks noGrp="1"/>
          </p:cNvSpPr>
          <p:nvPr>
            <p:ph type="title"/>
          </p:nvPr>
        </p:nvSpPr>
        <p:spPr>
          <a:xfrm>
            <a:off x="609600" y="274638"/>
            <a:ext cx="10972800" cy="1143000"/>
          </a:xfrm>
        </p:spPr>
        <p:txBody>
          <a:bodyPr wrap="square" anchor="ctr">
            <a:normAutofit/>
          </a:bodyPr>
          <a:lstStyle/>
          <a:p>
            <a:pPr eaLnBrk="1" hangingPunct="1"/>
            <a:r>
              <a:rPr lang="en-US" altLang="en-US" dirty="0"/>
              <a:t>USS Panay Incident, 12 Dec 1937</a:t>
            </a:r>
          </a:p>
        </p:txBody>
      </p:sp>
      <p:sp>
        <p:nvSpPr>
          <p:cNvPr id="6147" name="Content Placeholder 2">
            <a:extLst>
              <a:ext uri="{FF2B5EF4-FFF2-40B4-BE49-F238E27FC236}">
                <a16:creationId xmlns:a16="http://schemas.microsoft.com/office/drawing/2014/main" id="{B1D483D5-B350-461D-9E8A-843803A1AD33}"/>
              </a:ext>
            </a:extLst>
          </p:cNvPr>
          <p:cNvSpPr>
            <a:spLocks noGrp="1"/>
          </p:cNvSpPr>
          <p:nvPr>
            <p:ph sz="half" idx="1"/>
          </p:nvPr>
        </p:nvSpPr>
        <p:spPr>
          <a:xfrm>
            <a:off x="609600" y="1600201"/>
            <a:ext cx="5384800" cy="4525963"/>
          </a:xfrm>
        </p:spPr>
        <p:txBody>
          <a:bodyPr wrap="square" anchor="t">
            <a:normAutofit/>
          </a:bodyPr>
          <a:lstStyle/>
          <a:p>
            <a:pPr eaLnBrk="1" hangingPunct="1">
              <a:lnSpc>
                <a:spcPct val="90000"/>
              </a:lnSpc>
            </a:pPr>
            <a:r>
              <a:rPr lang="en-US" altLang="en-US" sz="2400" dirty="0"/>
              <a:t>Japan, at war with China, attacked </a:t>
            </a:r>
            <a:r>
              <a:rPr lang="en-US" altLang="en-US" sz="2400" i="1" dirty="0"/>
              <a:t>USS Panay</a:t>
            </a:r>
            <a:r>
              <a:rPr lang="en-US" altLang="en-US" sz="2400" dirty="0"/>
              <a:t> on the Yangtze River near Nanjing, killing 2 Americans </a:t>
            </a:r>
          </a:p>
          <a:p>
            <a:pPr eaLnBrk="1" hangingPunct="1">
              <a:lnSpc>
                <a:spcPct val="90000"/>
              </a:lnSpc>
            </a:pPr>
            <a:r>
              <a:rPr lang="en-US" altLang="en-US" sz="2400" dirty="0"/>
              <a:t>“Remember the Maine”</a:t>
            </a:r>
          </a:p>
          <a:p>
            <a:pPr eaLnBrk="1" hangingPunct="1">
              <a:lnSpc>
                <a:spcPct val="90000"/>
              </a:lnSpc>
            </a:pPr>
            <a:r>
              <a:rPr lang="en-US" altLang="en-US" sz="2400" dirty="0"/>
              <a:t>Instead of demanding action against Japan, US public demanded to know what the </a:t>
            </a:r>
            <a:r>
              <a:rPr lang="en-US" altLang="en-US" sz="2400" i="1" dirty="0"/>
              <a:t>Panay</a:t>
            </a:r>
            <a:r>
              <a:rPr lang="en-US" altLang="en-US" sz="2400" dirty="0"/>
              <a:t> was doing escorting Standard Oil tankers to Asian war zone. </a:t>
            </a:r>
          </a:p>
          <a:p>
            <a:pPr eaLnBrk="1" hangingPunct="1">
              <a:lnSpc>
                <a:spcPct val="90000"/>
              </a:lnSpc>
            </a:pPr>
            <a:r>
              <a:rPr lang="en-US" altLang="en-US" sz="2400" dirty="0"/>
              <a:t>14 Dec - Japan apologized, agreed to pay damages, promised no future attacks</a:t>
            </a:r>
          </a:p>
          <a:p>
            <a:pPr eaLnBrk="1" hangingPunct="1">
              <a:lnSpc>
                <a:spcPct val="90000"/>
              </a:lnSpc>
            </a:pPr>
            <a:endParaRPr lang="en-US" altLang="en-US" sz="2400" dirty="0"/>
          </a:p>
          <a:p>
            <a:pPr eaLnBrk="1" hangingPunct="1">
              <a:lnSpc>
                <a:spcPct val="90000"/>
              </a:lnSpc>
            </a:pPr>
            <a:endParaRPr lang="en-US" altLang="en-US" sz="2400" dirty="0"/>
          </a:p>
        </p:txBody>
      </p:sp>
      <p:pic>
        <p:nvPicPr>
          <p:cNvPr id="2" name="Picture 1">
            <a:extLst>
              <a:ext uri="{FF2B5EF4-FFF2-40B4-BE49-F238E27FC236}">
                <a16:creationId xmlns:a16="http://schemas.microsoft.com/office/drawing/2014/main" id="{83CE05AF-9A47-4C6A-8860-17B9A72A2732}"/>
              </a:ext>
            </a:extLst>
          </p:cNvPr>
          <p:cNvPicPr>
            <a:picLocks noChangeAspect="1"/>
          </p:cNvPicPr>
          <p:nvPr/>
        </p:nvPicPr>
        <p:blipFill>
          <a:blip r:embed="rId2"/>
          <a:stretch>
            <a:fillRect/>
          </a:stretch>
        </p:blipFill>
        <p:spPr>
          <a:xfrm>
            <a:off x="6197600" y="1932782"/>
            <a:ext cx="5384800" cy="3860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1B58-87F1-4F81-9E8A-73A6B64C652A}"/>
              </a:ext>
            </a:extLst>
          </p:cNvPr>
          <p:cNvSpPr>
            <a:spLocks noGrp="1"/>
          </p:cNvSpPr>
          <p:nvPr>
            <p:ph type="title"/>
          </p:nvPr>
        </p:nvSpPr>
        <p:spPr>
          <a:xfrm>
            <a:off x="609600" y="274638"/>
            <a:ext cx="10972800" cy="1143000"/>
          </a:xfrm>
        </p:spPr>
        <p:txBody>
          <a:bodyPr wrap="square" anchor="ctr">
            <a:normAutofit/>
          </a:bodyPr>
          <a:lstStyle/>
          <a:p>
            <a:r>
              <a:rPr lang="en-US" dirty="0"/>
              <a:t>Third Neutrality Act, May 1937</a:t>
            </a:r>
          </a:p>
        </p:txBody>
      </p:sp>
      <p:sp>
        <p:nvSpPr>
          <p:cNvPr id="3" name="Content Placeholder 2">
            <a:extLst>
              <a:ext uri="{FF2B5EF4-FFF2-40B4-BE49-F238E27FC236}">
                <a16:creationId xmlns:a16="http://schemas.microsoft.com/office/drawing/2014/main" id="{EE55AEEC-0147-418E-BCF3-07528CD8649E}"/>
              </a:ext>
            </a:extLst>
          </p:cNvPr>
          <p:cNvSpPr>
            <a:spLocks noGrp="1"/>
          </p:cNvSpPr>
          <p:nvPr>
            <p:ph sz="half" idx="1"/>
          </p:nvPr>
        </p:nvSpPr>
        <p:spPr>
          <a:xfrm>
            <a:off x="609600" y="1600201"/>
            <a:ext cx="5384800" cy="4525963"/>
          </a:xfrm>
        </p:spPr>
        <p:txBody>
          <a:bodyPr wrap="square" anchor="t">
            <a:normAutofit/>
          </a:bodyPr>
          <a:lstStyle/>
          <a:p>
            <a:pPr eaLnBrk="1" hangingPunct="1">
              <a:lnSpc>
                <a:spcPct val="90000"/>
              </a:lnSpc>
            </a:pPr>
            <a:r>
              <a:rPr lang="en-US" altLang="en-US" dirty="0"/>
              <a:t>Est. </a:t>
            </a:r>
            <a:r>
              <a:rPr lang="en-US" altLang="en-US" b="1" dirty="0">
                <a:solidFill>
                  <a:srgbClr val="C00000"/>
                </a:solidFill>
              </a:rPr>
              <a:t>Cash &amp; Carry</a:t>
            </a:r>
            <a:r>
              <a:rPr lang="en-US" altLang="en-US" dirty="0">
                <a:solidFill>
                  <a:srgbClr val="C00000"/>
                </a:solidFill>
              </a:rPr>
              <a:t> </a:t>
            </a:r>
            <a:r>
              <a:rPr lang="en-US" altLang="en-US" dirty="0"/>
              <a:t>system</a:t>
            </a:r>
          </a:p>
          <a:p>
            <a:pPr eaLnBrk="1" hangingPunct="1">
              <a:lnSpc>
                <a:spcPct val="90000"/>
              </a:lnSpc>
            </a:pPr>
            <a:r>
              <a:rPr lang="en-US" altLang="en-US" dirty="0"/>
              <a:t>U.S. ships were prohibited from transporting any passengers or articles to belligerents</a:t>
            </a:r>
          </a:p>
          <a:p>
            <a:pPr eaLnBrk="1" hangingPunct="1">
              <a:lnSpc>
                <a:spcPct val="90000"/>
              </a:lnSpc>
            </a:pPr>
            <a:r>
              <a:rPr lang="en-US" altLang="en-US" dirty="0"/>
              <a:t>Oct 1937, Japan invaded China. Japan did not officially declare war. So FDR did not apply Cash &amp; Carry to China. Sent direct aid. </a:t>
            </a:r>
          </a:p>
          <a:p>
            <a:pPr>
              <a:lnSpc>
                <a:spcPct val="90000"/>
              </a:lnSpc>
            </a:pPr>
            <a:endParaRPr lang="en-US" dirty="0"/>
          </a:p>
        </p:txBody>
      </p:sp>
      <p:pic>
        <p:nvPicPr>
          <p:cNvPr id="4" name="Picture 3">
            <a:extLst>
              <a:ext uri="{FF2B5EF4-FFF2-40B4-BE49-F238E27FC236}">
                <a16:creationId xmlns:a16="http://schemas.microsoft.com/office/drawing/2014/main" id="{3CF105DB-041B-4656-9F68-11D3C1A7F86C}"/>
              </a:ext>
            </a:extLst>
          </p:cNvPr>
          <p:cNvPicPr>
            <a:picLocks noChangeAspect="1"/>
          </p:cNvPicPr>
          <p:nvPr/>
        </p:nvPicPr>
        <p:blipFill>
          <a:blip r:embed="rId2"/>
          <a:stretch>
            <a:fillRect/>
          </a:stretch>
        </p:blipFill>
        <p:spPr>
          <a:xfrm>
            <a:off x="6542509" y="1600201"/>
            <a:ext cx="4694982" cy="4525963"/>
          </a:xfrm>
          <a:prstGeom prst="rect">
            <a:avLst/>
          </a:prstGeom>
          <a:noFill/>
        </p:spPr>
      </p:pic>
    </p:spTree>
    <p:extLst>
      <p:ext uri="{BB962C8B-B14F-4D97-AF65-F5344CB8AC3E}">
        <p14:creationId xmlns:p14="http://schemas.microsoft.com/office/powerpoint/2010/main" val="116816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9F24-DA1B-4CA0-B0B4-92F7D75D94A0}"/>
              </a:ext>
            </a:extLst>
          </p:cNvPr>
          <p:cNvSpPr>
            <a:spLocks noGrp="1"/>
          </p:cNvSpPr>
          <p:nvPr>
            <p:ph type="title"/>
          </p:nvPr>
        </p:nvSpPr>
        <p:spPr/>
        <p:txBody>
          <a:bodyPr/>
          <a:lstStyle/>
          <a:p>
            <a:r>
              <a:rPr lang="en-US" altLang="en-US" sz="4400" dirty="0"/>
              <a:t>Fourth Neutrality Act, Nov 1939</a:t>
            </a:r>
            <a:endParaRPr lang="en-US" dirty="0"/>
          </a:p>
        </p:txBody>
      </p:sp>
      <p:sp>
        <p:nvSpPr>
          <p:cNvPr id="3" name="Content Placeholder 2">
            <a:extLst>
              <a:ext uri="{FF2B5EF4-FFF2-40B4-BE49-F238E27FC236}">
                <a16:creationId xmlns:a16="http://schemas.microsoft.com/office/drawing/2014/main" id="{358E111E-723C-4705-87D7-5B19701908DF}"/>
              </a:ext>
            </a:extLst>
          </p:cNvPr>
          <p:cNvSpPr>
            <a:spLocks noGrp="1"/>
          </p:cNvSpPr>
          <p:nvPr>
            <p:ph idx="1"/>
          </p:nvPr>
        </p:nvSpPr>
        <p:spPr/>
        <p:txBody>
          <a:bodyPr/>
          <a:lstStyle/>
          <a:p>
            <a:r>
              <a:rPr lang="en-US" altLang="en-US" sz="3200" dirty="0"/>
              <a:t>Nov 1939 - After Germany invaded Poland, repealed arms embargo</a:t>
            </a:r>
            <a:r>
              <a:rPr lang="en-US" altLang="en-US" dirty="0"/>
              <a:t>; </a:t>
            </a:r>
            <a:r>
              <a:rPr lang="en-US" altLang="en-US" sz="3200" dirty="0"/>
              <a:t>Allowed belligerents to purchase munitions via Cash &amp; Carry. End of Neutralit</a:t>
            </a:r>
            <a:r>
              <a:rPr lang="en-US" altLang="en-US" dirty="0"/>
              <a:t>y?</a:t>
            </a:r>
          </a:p>
          <a:p>
            <a:pPr marL="0" indent="0">
              <a:buNone/>
            </a:pPr>
            <a:endParaRPr lang="en-US" altLang="en-US" sz="3200" dirty="0"/>
          </a:p>
          <a:p>
            <a:pPr eaLnBrk="1" hangingPunct="1">
              <a:lnSpc>
                <a:spcPct val="80000"/>
              </a:lnSpc>
              <a:defRPr/>
            </a:pPr>
            <a:r>
              <a:rPr lang="en-US" dirty="0"/>
              <a:t>WWII Deteriorated: </a:t>
            </a:r>
          </a:p>
          <a:p>
            <a:pPr lvl="1" eaLnBrk="1" hangingPunct="1">
              <a:lnSpc>
                <a:spcPct val="80000"/>
              </a:lnSpc>
              <a:defRPr/>
            </a:pPr>
            <a:r>
              <a:rPr lang="en-US" dirty="0"/>
              <a:t>By June 1940: Germany defeated Norway, Denmark, Netherlands, Luxembourg, Belgium</a:t>
            </a:r>
          </a:p>
          <a:p>
            <a:pPr lvl="1" eaLnBrk="1" hangingPunct="1">
              <a:lnSpc>
                <a:spcPct val="80000"/>
              </a:lnSpc>
              <a:defRPr/>
            </a:pPr>
            <a:r>
              <a:rPr lang="en-US" dirty="0"/>
              <a:t>By June 1940: Vichy France</a:t>
            </a:r>
          </a:p>
          <a:p>
            <a:pPr lvl="1" eaLnBrk="1" hangingPunct="1">
              <a:lnSpc>
                <a:spcPct val="80000"/>
              </a:lnSpc>
              <a:defRPr/>
            </a:pPr>
            <a:r>
              <a:rPr lang="en-US" dirty="0"/>
              <a:t>Sept 1940: Tripartite Pact - Germany, Italy, Japan </a:t>
            </a:r>
          </a:p>
          <a:p>
            <a:endParaRPr lang="en-US" altLang="en-US" sz="3200" dirty="0"/>
          </a:p>
          <a:p>
            <a:endParaRPr lang="en-US" dirty="0"/>
          </a:p>
        </p:txBody>
      </p:sp>
    </p:spTree>
    <p:extLst>
      <p:ext uri="{BB962C8B-B14F-4D97-AF65-F5344CB8AC3E}">
        <p14:creationId xmlns:p14="http://schemas.microsoft.com/office/powerpoint/2010/main" val="171811468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9748</TotalTime>
  <Words>2806</Words>
  <Application>Microsoft Office PowerPoint</Application>
  <PresentationFormat>Widescreen</PresentationFormat>
  <Paragraphs>299</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Arial Black</vt:lpstr>
      <vt:lpstr>Book Antiqua</vt:lpstr>
      <vt:lpstr>Garamond</vt:lpstr>
      <vt:lpstr>Default Design</vt:lpstr>
      <vt:lpstr>World War II on the American Home Front</vt:lpstr>
      <vt:lpstr> The American Road to War </vt:lpstr>
      <vt:lpstr>Nye Committee,1934</vt:lpstr>
      <vt:lpstr>Neutrality Acts, 1935-37</vt:lpstr>
      <vt:lpstr>Ludlow Amendment,1937</vt:lpstr>
      <vt:lpstr>Quarantine Speech, 5 Oct 1937</vt:lpstr>
      <vt:lpstr>USS Panay Incident, 12 Dec 1937</vt:lpstr>
      <vt:lpstr>Third Neutrality Act, May 1937</vt:lpstr>
      <vt:lpstr>Fourth Neutrality Act, Nov 1939</vt:lpstr>
      <vt:lpstr>Enlisting Men, Sep 1940</vt:lpstr>
      <vt:lpstr>The AFC: Another Voice of Isolationism</vt:lpstr>
      <vt:lpstr>WWII in an Election Year </vt:lpstr>
      <vt:lpstr>PowerPoint Presentation</vt:lpstr>
      <vt:lpstr>Turning Tides of Insularity in 1940-41</vt:lpstr>
      <vt:lpstr>Lend Lease Act, Dec 1940</vt:lpstr>
      <vt:lpstr>Four Freedoms Speech, SOTU 1941</vt:lpstr>
      <vt:lpstr>The Atlantic Charter, Aug 1941</vt:lpstr>
      <vt:lpstr>The Enemy of Your Enemy</vt:lpstr>
      <vt:lpstr>Japanese-American Relations</vt:lpstr>
      <vt:lpstr>Japanese-American Relations</vt:lpstr>
      <vt:lpstr>Attack on Pearl Harbor</vt:lpstr>
      <vt:lpstr>America Goes to War</vt:lpstr>
      <vt:lpstr>War Socialism  </vt:lpstr>
      <vt:lpstr> War Socialism: Office of Price Administration  (EO 8875, 1941)  </vt:lpstr>
      <vt:lpstr> War Socialism: Office of Price Administration  (EO 8875, 1941)  </vt:lpstr>
      <vt:lpstr> War Socialism: Office of Economic Stabilization  </vt:lpstr>
      <vt:lpstr>  War Socialism: War Production Board  (EO 9042, 1942)  </vt:lpstr>
      <vt:lpstr>PowerPoint Presentation</vt:lpstr>
      <vt:lpstr>PowerPoint Presentation</vt:lpstr>
      <vt:lpstr>PowerPoint Presentation</vt:lpstr>
      <vt:lpstr>PowerPoint Presentation</vt:lpstr>
      <vt:lpstr>PowerPoint Presentation</vt:lpstr>
      <vt:lpstr>Minorities During WWII  African-Americans Mexican-Americans Native-Americans </vt:lpstr>
      <vt:lpstr>Minorities in the Armed Forces</vt:lpstr>
      <vt:lpstr>Minorities in the Armed Forces</vt:lpstr>
      <vt:lpstr>African-Americans at War: Tuskegee Airmen</vt:lpstr>
      <vt:lpstr>African-Americans &amp; The War at Home</vt:lpstr>
      <vt:lpstr>African-Americans &amp; The War at Home Detroit Race Riot, 1943  </vt:lpstr>
      <vt:lpstr>African-Americans &amp; The War at Home</vt:lpstr>
      <vt:lpstr>African-Americans &amp; The War at Home</vt:lpstr>
      <vt:lpstr>African-Americans &amp; The War at Home</vt:lpstr>
      <vt:lpstr>Latinos &amp; The Zoot Suit Riots </vt:lpstr>
      <vt:lpstr>Los Braceros</vt:lpstr>
      <vt:lpstr>Native Americans</vt:lpstr>
      <vt:lpstr>American Women at War </vt:lpstr>
      <vt:lpstr>American Women at War </vt:lpstr>
      <vt:lpstr>American Women at Work: The Data  </vt:lpstr>
      <vt:lpstr>PowerPoint Presentation</vt:lpstr>
      <vt:lpstr>PowerPoint Presentation</vt:lpstr>
      <vt:lpstr>American Women at Work </vt:lpstr>
      <vt:lpstr>Japanese [American] Internment </vt:lpstr>
      <vt:lpstr>Japanese [American] Internment</vt:lpstr>
      <vt:lpstr>Japanese [American] Internment</vt:lpstr>
      <vt:lpstr>PowerPoint Presentation</vt:lpstr>
      <vt:lpstr>Japanese [American] Internment</vt:lpstr>
      <vt:lpstr>Japanese [American] Internment</vt:lpstr>
      <vt:lpstr>Japanese [American] Internment</vt:lpstr>
      <vt:lpstr>The Atomic Bombs &amp; The End of the War </vt:lpstr>
      <vt:lpstr>Developing the Bombs</vt:lpstr>
      <vt:lpstr>Dropping the Bombs</vt:lpstr>
      <vt:lpstr>Dropping the Bombs</vt:lpstr>
    </vt:vector>
  </TitlesOfParts>
  <Company>JFKs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on the Home Front</dc:title>
  <dc:creator>DanielsLaptop</dc:creator>
  <cp:lastModifiedBy>Daniel Lazar</cp:lastModifiedBy>
  <cp:revision>96</cp:revision>
  <dcterms:created xsi:type="dcterms:W3CDTF">2010-03-03T16:53:47Z</dcterms:created>
  <dcterms:modified xsi:type="dcterms:W3CDTF">2021-03-01T15:10:24Z</dcterms:modified>
</cp:coreProperties>
</file>