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7" r:id="rId3"/>
    <p:sldId id="268" r:id="rId4"/>
    <p:sldId id="271" r:id="rId5"/>
    <p:sldId id="273" r:id="rId6"/>
    <p:sldId id="258" r:id="rId7"/>
    <p:sldId id="259" r:id="rId8"/>
    <p:sldId id="270" r:id="rId9"/>
    <p:sldId id="260" r:id="rId10"/>
    <p:sldId id="262" r:id="rId11"/>
    <p:sldId id="263" r:id="rId12"/>
    <p:sldId id="264" r:id="rId13"/>
    <p:sldId id="272" r:id="rId14"/>
    <p:sldId id="265" r:id="rId15"/>
    <p:sldId id="275" r:id="rId16"/>
    <p:sldId id="267"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747B46-98F5-4274-962B-F4C4D768D9A5}"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407588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B46-98F5-4274-962B-F4C4D768D9A5}"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88797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B46-98F5-4274-962B-F4C4D768D9A5}"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78738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B46-98F5-4274-962B-F4C4D768D9A5}"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391187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747B46-98F5-4274-962B-F4C4D768D9A5}"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38119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747B46-98F5-4274-962B-F4C4D768D9A5}"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392069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747B46-98F5-4274-962B-F4C4D768D9A5}" type="datetimeFigureOut">
              <a:rPr lang="en-US" smtClean="0"/>
              <a:t>9/19/2018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100485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747B46-98F5-4274-962B-F4C4D768D9A5}" type="datetimeFigureOut">
              <a:rPr lang="en-US" smtClean="0"/>
              <a:t>9/19/2018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99038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47B46-98F5-4274-962B-F4C4D768D9A5}" type="datetimeFigureOut">
              <a:rPr lang="en-US" smtClean="0"/>
              <a:t>9/19/2018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264988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747B46-98F5-4274-962B-F4C4D768D9A5}"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254307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747B46-98F5-4274-962B-F4C4D768D9A5}"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226E-6220-4890-AAAB-3D707F6BECBB}" type="slidenum">
              <a:rPr lang="en-US" smtClean="0"/>
              <a:t>‹#›</a:t>
            </a:fld>
            <a:endParaRPr lang="en-US"/>
          </a:p>
        </p:txBody>
      </p:sp>
    </p:spTree>
    <p:extLst>
      <p:ext uri="{BB962C8B-B14F-4D97-AF65-F5344CB8AC3E}">
        <p14:creationId xmlns:p14="http://schemas.microsoft.com/office/powerpoint/2010/main" val="392307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47B46-98F5-4274-962B-F4C4D768D9A5}" type="datetimeFigureOut">
              <a:rPr lang="en-US" smtClean="0"/>
              <a:t>9/19/2018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F226E-6220-4890-AAAB-3D707F6BECBB}" type="slidenum">
              <a:rPr lang="en-US" smtClean="0"/>
              <a:t>‹#›</a:t>
            </a:fld>
            <a:endParaRPr lang="en-US"/>
          </a:p>
        </p:txBody>
      </p:sp>
    </p:spTree>
    <p:extLst>
      <p:ext uri="{BB962C8B-B14F-4D97-AF65-F5344CB8AC3E}">
        <p14:creationId xmlns:p14="http://schemas.microsoft.com/office/powerpoint/2010/main" val="1185275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0034" y="4706219"/>
            <a:ext cx="6858000" cy="1655762"/>
          </a:xfrm>
        </p:spPr>
        <p:txBody>
          <a:bodyPr>
            <a:normAutofit/>
          </a:bodyPr>
          <a:lstStyle/>
          <a:p>
            <a:r>
              <a:rPr lang="en-US" sz="3200" dirty="0" smtClean="0"/>
              <a:t>Mr. Daniel Lazar</a:t>
            </a:r>
            <a:endParaRPr lang="en-US" sz="3200" dirty="0"/>
          </a:p>
        </p:txBody>
      </p:sp>
      <p:sp>
        <p:nvSpPr>
          <p:cNvPr id="4" name="Title 3"/>
          <p:cNvSpPr>
            <a:spLocks noGrp="1"/>
          </p:cNvSpPr>
          <p:nvPr>
            <p:ph type="ctrTitle"/>
          </p:nvPr>
        </p:nvSpPr>
        <p:spPr>
          <a:xfrm>
            <a:off x="685800" y="1122363"/>
            <a:ext cx="7772400" cy="3311614"/>
          </a:xfrm>
        </p:spPr>
        <p:txBody>
          <a:bodyPr>
            <a:normAutofit/>
          </a:bodyPr>
          <a:lstStyle/>
          <a:p>
            <a:r>
              <a:rPr lang="en-US" dirty="0" smtClean="0"/>
              <a:t/>
            </a:r>
            <a:br>
              <a:rPr lang="en-US" dirty="0" smtClean="0"/>
            </a:br>
            <a:r>
              <a:rPr lang="en-US" dirty="0"/>
              <a:t/>
            </a:r>
            <a:br>
              <a:rPr lang="en-US" dirty="0"/>
            </a:br>
            <a:endParaRPr lang="en-US" dirty="0"/>
          </a:p>
        </p:txBody>
      </p:sp>
      <p:sp>
        <p:nvSpPr>
          <p:cNvPr id="5" name="TextBox 4"/>
          <p:cNvSpPr txBox="1"/>
          <p:nvPr/>
        </p:nvSpPr>
        <p:spPr>
          <a:xfrm>
            <a:off x="327804" y="345057"/>
            <a:ext cx="8540151" cy="3508653"/>
          </a:xfrm>
          <a:prstGeom prst="rect">
            <a:avLst/>
          </a:prstGeom>
          <a:noFill/>
        </p:spPr>
        <p:txBody>
          <a:bodyPr wrap="square" rtlCol="0">
            <a:spAutoFit/>
          </a:bodyPr>
          <a:lstStyle/>
          <a:p>
            <a:pPr algn="ctr"/>
            <a:endParaRPr lang="en-US" sz="5400" dirty="0" smtClean="0"/>
          </a:p>
          <a:p>
            <a:pPr algn="ctr"/>
            <a:r>
              <a:rPr lang="en-US" sz="8800" dirty="0" smtClean="0">
                <a:solidFill>
                  <a:schemeClr val="accent2">
                    <a:lumMod val="75000"/>
                  </a:schemeClr>
                </a:solidFill>
              </a:rPr>
              <a:t>Freedom </a:t>
            </a:r>
            <a:r>
              <a:rPr lang="en-US" sz="8800" dirty="0" smtClean="0">
                <a:solidFill>
                  <a:schemeClr val="accent2">
                    <a:lumMod val="75000"/>
                  </a:schemeClr>
                </a:solidFill>
              </a:rPr>
              <a:t>v. </a:t>
            </a:r>
            <a:r>
              <a:rPr lang="en-US" sz="8800" dirty="0" smtClean="0">
                <a:solidFill>
                  <a:schemeClr val="accent2">
                    <a:lumMod val="75000"/>
                  </a:schemeClr>
                </a:solidFill>
              </a:rPr>
              <a:t>Order</a:t>
            </a:r>
            <a:r>
              <a:rPr lang="en-US" sz="8800" dirty="0" smtClean="0"/>
              <a:t> </a:t>
            </a:r>
            <a:r>
              <a:rPr lang="en-US" sz="5400" dirty="0" smtClean="0"/>
              <a:t/>
            </a:r>
            <a:br>
              <a:rPr lang="en-US" sz="5400" dirty="0" smtClean="0"/>
            </a:br>
            <a:r>
              <a:rPr lang="en-US" sz="4000" dirty="0" smtClean="0">
                <a:solidFill>
                  <a:schemeClr val="accent6">
                    <a:lumMod val="75000"/>
                  </a:schemeClr>
                </a:solidFill>
              </a:rPr>
              <a:t>A Problem-Based Exploration</a:t>
            </a:r>
            <a:br>
              <a:rPr lang="en-US" sz="4000" dirty="0" smtClean="0">
                <a:solidFill>
                  <a:schemeClr val="accent6">
                    <a:lumMod val="75000"/>
                  </a:schemeClr>
                </a:solidFill>
              </a:rPr>
            </a:br>
            <a:r>
              <a:rPr lang="en-US" sz="4000" dirty="0" smtClean="0">
                <a:solidFill>
                  <a:schemeClr val="accent6">
                    <a:lumMod val="75000"/>
                  </a:schemeClr>
                </a:solidFill>
              </a:rPr>
              <a:t>of an Enduring Theme in USH</a:t>
            </a:r>
            <a:endParaRPr lang="en-US" sz="4000" dirty="0">
              <a:solidFill>
                <a:schemeClr val="accent6">
                  <a:lumMod val="75000"/>
                </a:schemeClr>
              </a:solidFill>
            </a:endParaRPr>
          </a:p>
        </p:txBody>
      </p:sp>
    </p:spTree>
    <p:extLst>
      <p:ext uri="{BB962C8B-B14F-4D97-AF65-F5344CB8AC3E}">
        <p14:creationId xmlns:p14="http://schemas.microsoft.com/office/powerpoint/2010/main" val="4217734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t>Espionage &amp; Sedition </a:t>
            </a:r>
            <a:r>
              <a:rPr lang="en-US" b="1" dirty="0" smtClean="0"/>
              <a:t>Acts </a:t>
            </a:r>
            <a:r>
              <a:rPr lang="en-US" b="1" dirty="0"/>
              <a:t>(1917-18)</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4495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Espionage Act (1917</a:t>
            </a:r>
            <a:r>
              <a:rPr lang="en-US" dirty="0" smtClean="0"/>
              <a:t>)</a:t>
            </a:r>
            <a:endParaRPr lang="en-US" dirty="0"/>
          </a:p>
        </p:txBody>
      </p:sp>
      <p:sp>
        <p:nvSpPr>
          <p:cNvPr id="3" name="Content Placeholder 2"/>
          <p:cNvSpPr>
            <a:spLocks noGrp="1"/>
          </p:cNvSpPr>
          <p:nvPr>
            <p:ph idx="1"/>
          </p:nvPr>
        </p:nvSpPr>
        <p:spPr>
          <a:xfrm>
            <a:off x="628650" y="1825625"/>
            <a:ext cx="7886700" cy="4768358"/>
          </a:xfrm>
        </p:spPr>
        <p:txBody>
          <a:bodyPr>
            <a:normAutofit lnSpcReduction="10000"/>
          </a:bodyPr>
          <a:lstStyle/>
          <a:p>
            <a:pPr marL="0" indent="0">
              <a:buNone/>
            </a:pPr>
            <a:r>
              <a:rPr lang="en-US" dirty="0"/>
              <a:t>Made it illegal to</a:t>
            </a:r>
            <a:r>
              <a:rPr lang="en-US" dirty="0" smtClean="0"/>
              <a:t>….</a:t>
            </a:r>
          </a:p>
          <a:p>
            <a:r>
              <a:rPr lang="en-US" dirty="0" smtClean="0"/>
              <a:t>“convey </a:t>
            </a:r>
            <a:r>
              <a:rPr lang="en-US" dirty="0"/>
              <a:t>information with intent to interfere with the operation or success of the armed forces of the United States or to promote the success of its enemies</a:t>
            </a:r>
            <a:r>
              <a:rPr lang="en-US" dirty="0" smtClean="0"/>
              <a:t>.”</a:t>
            </a:r>
          </a:p>
          <a:p>
            <a:pPr lvl="1"/>
            <a:r>
              <a:rPr lang="en-US" dirty="0"/>
              <a:t>P</a:t>
            </a:r>
            <a:r>
              <a:rPr lang="en-US" dirty="0" smtClean="0"/>
              <a:t>unishable </a:t>
            </a:r>
            <a:r>
              <a:rPr lang="en-US" dirty="0"/>
              <a:t>by death </a:t>
            </a:r>
            <a:r>
              <a:rPr lang="en-US" dirty="0" smtClean="0"/>
              <a:t>or </a:t>
            </a:r>
            <a:r>
              <a:rPr lang="en-US" dirty="0"/>
              <a:t>imprisonment for </a:t>
            </a:r>
            <a:r>
              <a:rPr lang="en-US" dirty="0" smtClean="0"/>
              <a:t>&lt; 30 </a:t>
            </a:r>
            <a:r>
              <a:rPr lang="en-US" dirty="0"/>
              <a:t>years</a:t>
            </a:r>
            <a:endParaRPr lang="en-US" sz="3600" dirty="0"/>
          </a:p>
          <a:p>
            <a:r>
              <a:rPr lang="en-US" dirty="0" smtClean="0"/>
              <a:t>“cause or attempt to cause insubordination, disloyalty, mutiny, refusal of duty, in the military or naval forces of the United States, or to willfully obstruct the recruiting or enlistment service of the United States.” </a:t>
            </a:r>
          </a:p>
          <a:p>
            <a:pPr lvl="1"/>
            <a:r>
              <a:rPr lang="en-US" dirty="0" smtClean="0"/>
              <a:t>Punishable </a:t>
            </a:r>
            <a:r>
              <a:rPr lang="en-US" dirty="0"/>
              <a:t>by a maximum $10,000 fine </a:t>
            </a:r>
            <a:r>
              <a:rPr lang="en-US" dirty="0" smtClean="0"/>
              <a:t>(~$200,000 today) </a:t>
            </a:r>
            <a:r>
              <a:rPr lang="en-US" dirty="0"/>
              <a:t>and 20 years in prison</a:t>
            </a:r>
            <a:r>
              <a:rPr lang="en-US" dirty="0" smtClean="0"/>
              <a:t>.</a:t>
            </a:r>
            <a:endParaRPr lang="en-US" sz="3600" dirty="0"/>
          </a:p>
          <a:p>
            <a:endParaRPr lang="en-US" dirty="0"/>
          </a:p>
        </p:txBody>
      </p:sp>
    </p:spTree>
    <p:extLst>
      <p:ext uri="{BB962C8B-B14F-4D97-AF65-F5344CB8AC3E}">
        <p14:creationId xmlns:p14="http://schemas.microsoft.com/office/powerpoint/2010/main" val="790145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Sedition Act (</a:t>
            </a:r>
            <a:r>
              <a:rPr lang="en-US" dirty="0" smtClean="0"/>
              <a:t>1918)</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F</a:t>
            </a:r>
            <a:r>
              <a:rPr lang="en-US" dirty="0" smtClean="0"/>
              <a:t>orbade </a:t>
            </a:r>
            <a:r>
              <a:rPr lang="en-US" dirty="0"/>
              <a:t>the use of "disloyal, profane, scurrilous, or abusive language" about the United States government, its flag, or its armed forces or that caused others to view the American government </a:t>
            </a:r>
            <a:r>
              <a:rPr lang="en-US" dirty="0" smtClean="0"/>
              <a:t>with </a:t>
            </a:r>
            <a:r>
              <a:rPr lang="en-US" dirty="0"/>
              <a:t>contempt</a:t>
            </a:r>
            <a:r>
              <a:rPr lang="en-US" dirty="0" smtClean="0"/>
              <a:t>.</a:t>
            </a:r>
          </a:p>
          <a:p>
            <a:r>
              <a:rPr lang="en-US" dirty="0" smtClean="0"/>
              <a:t>Passed HOR 293-1</a:t>
            </a:r>
          </a:p>
          <a:p>
            <a:r>
              <a:rPr lang="en-US" dirty="0" smtClean="0"/>
              <a:t>Repealed  </a:t>
            </a:r>
            <a:r>
              <a:rPr lang="en-US" dirty="0" smtClean="0"/>
              <a:t>Dec </a:t>
            </a:r>
            <a:r>
              <a:rPr lang="en-US" dirty="0"/>
              <a:t>13, 1920</a:t>
            </a:r>
            <a:endParaRPr lang="en-US" dirty="0" smtClean="0"/>
          </a:p>
          <a:p>
            <a:endParaRPr lang="en-US" dirty="0"/>
          </a:p>
        </p:txBody>
      </p:sp>
      <p:pic>
        <p:nvPicPr>
          <p:cNvPr id="5" name="Content Placeholder 4"/>
          <p:cNvPicPr>
            <a:picLocks noGrp="1" noChangeAspect="1"/>
          </p:cNvPicPr>
          <p:nvPr>
            <p:ph sz="half" idx="2"/>
          </p:nvPr>
        </p:nvPicPr>
        <p:blipFill>
          <a:blip r:embed="rId2"/>
          <a:stretch>
            <a:fillRect/>
          </a:stretch>
        </p:blipFill>
        <p:spPr>
          <a:xfrm>
            <a:off x="4161525" y="1528673"/>
            <a:ext cx="4982475" cy="5078190"/>
          </a:xfrm>
          <a:prstGeom prst="rect">
            <a:avLst/>
          </a:prstGeom>
        </p:spPr>
      </p:pic>
    </p:spTree>
    <p:extLst>
      <p:ext uri="{BB962C8B-B14F-4D97-AF65-F5344CB8AC3E}">
        <p14:creationId xmlns:p14="http://schemas.microsoft.com/office/powerpoint/2010/main" val="276479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85967" y="33823"/>
            <a:ext cx="4972066" cy="6790354"/>
          </a:xfrm>
          <a:prstGeom prst="rect">
            <a:avLst/>
          </a:prstGeom>
        </p:spPr>
      </p:pic>
    </p:spTree>
    <p:extLst>
      <p:ext uri="{BB962C8B-B14F-4D97-AF65-F5344CB8AC3E}">
        <p14:creationId xmlns:p14="http://schemas.microsoft.com/office/powerpoint/2010/main" val="1484246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Enforcement…on Some </a:t>
            </a:r>
          </a:p>
        </p:txBody>
      </p:sp>
      <p:sp>
        <p:nvSpPr>
          <p:cNvPr id="3" name="Content Placeholder 2"/>
          <p:cNvSpPr>
            <a:spLocks noGrp="1"/>
          </p:cNvSpPr>
          <p:nvPr>
            <p:ph idx="1"/>
          </p:nvPr>
        </p:nvSpPr>
        <p:spPr>
          <a:xfrm>
            <a:off x="628650" y="1455313"/>
            <a:ext cx="7886700" cy="5254580"/>
          </a:xfrm>
        </p:spPr>
        <p:txBody>
          <a:bodyPr>
            <a:noAutofit/>
          </a:bodyPr>
          <a:lstStyle/>
          <a:p>
            <a:r>
              <a:rPr lang="en-US" sz="2400" dirty="0">
                <a:solidFill>
                  <a:srgbClr val="FF0000"/>
                </a:solidFill>
              </a:rPr>
              <a:t>Eugene V. Debs</a:t>
            </a:r>
            <a:r>
              <a:rPr lang="en-US" sz="2400" dirty="0"/>
              <a:t>, Socialist Party presidential candidate in 1904, 1908, and 1912 was arrested and sentenced to 10 years </a:t>
            </a:r>
            <a:r>
              <a:rPr lang="en-US" sz="2400" dirty="0" smtClean="0"/>
              <a:t>for </a:t>
            </a:r>
            <a:r>
              <a:rPr lang="en-US" sz="2400" dirty="0"/>
              <a:t>making a speech that "obstructed recruiting".</a:t>
            </a:r>
          </a:p>
          <a:p>
            <a:r>
              <a:rPr lang="en-US" sz="2400" dirty="0"/>
              <a:t>A section of </a:t>
            </a:r>
            <a:r>
              <a:rPr lang="en-US" sz="2400" dirty="0" smtClean="0"/>
              <a:t>E&amp;S </a:t>
            </a:r>
            <a:r>
              <a:rPr lang="en-US" sz="2400" dirty="0"/>
              <a:t>Act allowed the Postmaster General to declare all letters, </a:t>
            </a:r>
            <a:r>
              <a:rPr lang="en-US" sz="2400" dirty="0" smtClean="0"/>
              <a:t>newspapers</a:t>
            </a:r>
            <a:r>
              <a:rPr lang="en-US" sz="2400" dirty="0"/>
              <a:t>, pamphlets, </a:t>
            </a:r>
            <a:r>
              <a:rPr lang="en-US" sz="2400" dirty="0" smtClean="0"/>
              <a:t>packages, </a:t>
            </a:r>
            <a:r>
              <a:rPr lang="en-US" sz="2400" dirty="0"/>
              <a:t>and other materials that violated the Act to be un-</a:t>
            </a:r>
            <a:r>
              <a:rPr lang="en-US" sz="2400" dirty="0" err="1"/>
              <a:t>mailable</a:t>
            </a:r>
            <a:r>
              <a:rPr lang="en-US" sz="2400" dirty="0"/>
              <a:t>. </a:t>
            </a:r>
            <a:endParaRPr lang="en-US" sz="2400" dirty="0" smtClean="0"/>
          </a:p>
          <a:p>
            <a:pPr lvl="1"/>
            <a:r>
              <a:rPr lang="en-US" dirty="0" smtClean="0"/>
              <a:t>75 </a:t>
            </a:r>
            <a:r>
              <a:rPr lang="en-US" dirty="0"/>
              <a:t>newspapers either lost their mailing privileges or were pressured to print nothing more about </a:t>
            </a:r>
            <a:r>
              <a:rPr lang="en-US" dirty="0" smtClean="0"/>
              <a:t>WWI between </a:t>
            </a:r>
            <a:r>
              <a:rPr lang="en-US" dirty="0"/>
              <a:t>June 1916 and May 1918</a:t>
            </a:r>
            <a:r>
              <a:rPr lang="en-US" dirty="0" smtClean="0"/>
              <a:t>.</a:t>
            </a:r>
          </a:p>
          <a:p>
            <a:pPr lvl="1"/>
            <a:r>
              <a:rPr lang="en-US" dirty="0"/>
              <a:t>German-American and German-language newspapers, pacifist publications, and Irish nationalist publications were denied mailing and/or shut down. </a:t>
            </a:r>
          </a:p>
          <a:p>
            <a:pPr lvl="1"/>
            <a:endParaRPr lang="en-US" dirty="0"/>
          </a:p>
          <a:p>
            <a:endParaRPr lang="en-US" sz="2400" dirty="0"/>
          </a:p>
        </p:txBody>
      </p:sp>
    </p:spTree>
    <p:extLst>
      <p:ext uri="{BB962C8B-B14F-4D97-AF65-F5344CB8AC3E}">
        <p14:creationId xmlns:p14="http://schemas.microsoft.com/office/powerpoint/2010/main" val="237269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Enforcement…on Some </a:t>
            </a:r>
          </a:p>
        </p:txBody>
      </p:sp>
      <p:sp>
        <p:nvSpPr>
          <p:cNvPr id="3" name="Content Placeholder 2"/>
          <p:cNvSpPr>
            <a:spLocks noGrp="1"/>
          </p:cNvSpPr>
          <p:nvPr>
            <p:ph idx="1"/>
          </p:nvPr>
        </p:nvSpPr>
        <p:spPr/>
        <p:txBody>
          <a:bodyPr>
            <a:normAutofit/>
          </a:bodyPr>
          <a:lstStyle/>
          <a:p>
            <a:r>
              <a:rPr lang="en-US" sz="2200" i="1" dirty="0" err="1" smtClean="0">
                <a:solidFill>
                  <a:srgbClr val="FF0000"/>
                </a:solidFill>
              </a:rPr>
              <a:t>Schenck</a:t>
            </a:r>
            <a:r>
              <a:rPr lang="en-US" sz="2200" i="1" dirty="0" smtClean="0">
                <a:solidFill>
                  <a:srgbClr val="FF0000"/>
                </a:solidFill>
              </a:rPr>
              <a:t> </a:t>
            </a:r>
            <a:r>
              <a:rPr lang="en-US" sz="2200" i="1" dirty="0">
                <a:solidFill>
                  <a:srgbClr val="FF0000"/>
                </a:solidFill>
              </a:rPr>
              <a:t>v. United States</a:t>
            </a:r>
            <a:r>
              <a:rPr lang="en-US" sz="2200" dirty="0"/>
              <a:t>,  (1919)  </a:t>
            </a:r>
            <a:endParaRPr lang="en-US" sz="2200" dirty="0" smtClean="0"/>
          </a:p>
          <a:p>
            <a:pPr lvl="1"/>
            <a:r>
              <a:rPr lang="en-US" sz="2200" dirty="0" err="1" smtClean="0"/>
              <a:t>Schenck</a:t>
            </a:r>
            <a:r>
              <a:rPr lang="en-US" sz="2200" dirty="0" smtClean="0"/>
              <a:t> was an </a:t>
            </a:r>
            <a:r>
              <a:rPr lang="en-US" sz="2200" dirty="0"/>
              <a:t>anti-war Socialist, convicted of </a:t>
            </a:r>
            <a:r>
              <a:rPr lang="en-US" sz="2200" dirty="0" smtClean="0"/>
              <a:t>sedition </a:t>
            </a:r>
            <a:r>
              <a:rPr lang="en-US" sz="2200" dirty="0"/>
              <a:t>after he published a pamphlet urging resistance to the WWI draft</a:t>
            </a:r>
            <a:r>
              <a:rPr lang="en-US" sz="2200" dirty="0" smtClean="0"/>
              <a:t>.</a:t>
            </a:r>
          </a:p>
          <a:p>
            <a:pPr lvl="1"/>
            <a:r>
              <a:rPr lang="en-US" sz="2200" dirty="0" smtClean="0"/>
              <a:t>SC </a:t>
            </a:r>
            <a:r>
              <a:rPr lang="en-US" sz="2200" dirty="0"/>
              <a:t>Justice Oliver Wendell Holmes joined the Court majority in upholding </a:t>
            </a:r>
            <a:r>
              <a:rPr lang="en-US" sz="2200" dirty="0" err="1"/>
              <a:t>Schenck's</a:t>
            </a:r>
            <a:r>
              <a:rPr lang="en-US" sz="2200" dirty="0"/>
              <a:t> conviction in </a:t>
            </a:r>
            <a:r>
              <a:rPr lang="en-US" sz="2200" dirty="0" smtClean="0"/>
              <a:t>1919</a:t>
            </a:r>
          </a:p>
          <a:p>
            <a:pPr lvl="2"/>
            <a:r>
              <a:rPr lang="en-US" sz="2200" dirty="0"/>
              <a:t>H</a:t>
            </a:r>
            <a:r>
              <a:rPr lang="en-US" sz="2200" dirty="0" smtClean="0"/>
              <a:t>e </a:t>
            </a:r>
            <a:r>
              <a:rPr lang="en-US" sz="2200" dirty="0"/>
              <a:t>also introduced the theory that punishment in such cases can only be limited to political expression which constitutes a "</a:t>
            </a:r>
            <a:r>
              <a:rPr lang="en-US" sz="2200" dirty="0">
                <a:solidFill>
                  <a:srgbClr val="FF0000"/>
                </a:solidFill>
              </a:rPr>
              <a:t>clear and present danger</a:t>
            </a:r>
            <a:r>
              <a:rPr lang="en-US" sz="2200" dirty="0"/>
              <a:t>" to the government action at issue.</a:t>
            </a:r>
          </a:p>
          <a:p>
            <a:endParaRPr lang="en-US" sz="2200" dirty="0"/>
          </a:p>
        </p:txBody>
      </p:sp>
    </p:spTree>
    <p:extLst>
      <p:ext uri="{BB962C8B-B14F-4D97-AF65-F5344CB8AC3E}">
        <p14:creationId xmlns:p14="http://schemas.microsoft.com/office/powerpoint/2010/main" val="86846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Freedom v. Order: A Persistent Theme</a:t>
            </a:r>
            <a:endParaRPr lang="en-US" sz="3600" dirty="0"/>
          </a:p>
        </p:txBody>
      </p:sp>
      <p:sp>
        <p:nvSpPr>
          <p:cNvPr id="3" name="Content Placeholder 2"/>
          <p:cNvSpPr>
            <a:spLocks noGrp="1"/>
          </p:cNvSpPr>
          <p:nvPr>
            <p:ph idx="1"/>
          </p:nvPr>
        </p:nvSpPr>
        <p:spPr/>
        <p:txBody>
          <a:bodyPr>
            <a:normAutofit/>
          </a:bodyPr>
          <a:lstStyle/>
          <a:p>
            <a:r>
              <a:rPr lang="en-US" dirty="0" smtClean="0"/>
              <a:t>Suspension </a:t>
            </a:r>
            <a:r>
              <a:rPr lang="en-US" dirty="0"/>
              <a:t>of </a:t>
            </a:r>
            <a:r>
              <a:rPr lang="en-US" i="1" dirty="0" smtClean="0"/>
              <a:t>habeas corpus </a:t>
            </a:r>
            <a:r>
              <a:rPr lang="en-US" dirty="0" smtClean="0"/>
              <a:t>in </a:t>
            </a:r>
            <a:r>
              <a:rPr lang="en-US" dirty="0"/>
              <a:t>Civil War (1863)</a:t>
            </a:r>
          </a:p>
          <a:p>
            <a:r>
              <a:rPr lang="en-US" dirty="0" smtClean="0"/>
              <a:t>Japanese </a:t>
            </a:r>
            <a:r>
              <a:rPr lang="en-US" dirty="0"/>
              <a:t>Internment during </a:t>
            </a:r>
            <a:r>
              <a:rPr lang="en-US" dirty="0" smtClean="0"/>
              <a:t>WWII (1942-45)</a:t>
            </a:r>
            <a:endParaRPr lang="en-US" dirty="0"/>
          </a:p>
          <a:p>
            <a:r>
              <a:rPr lang="en-US" dirty="0" smtClean="0"/>
              <a:t>Anti-communist </a:t>
            </a:r>
            <a:r>
              <a:rPr lang="en-US" dirty="0"/>
              <a:t>hysteria (McCarthyism and HUAC) (1947-53)</a:t>
            </a:r>
          </a:p>
          <a:p>
            <a:r>
              <a:rPr lang="en-US" dirty="0" smtClean="0"/>
              <a:t>Silencing </a:t>
            </a:r>
            <a:r>
              <a:rPr lang="en-US" dirty="0"/>
              <a:t>anti-war protesters at the Chicago DNC (1968)</a:t>
            </a:r>
          </a:p>
          <a:p>
            <a:r>
              <a:rPr lang="en-US" dirty="0" smtClean="0"/>
              <a:t>USAPA </a:t>
            </a:r>
            <a:r>
              <a:rPr lang="en-US" dirty="0"/>
              <a:t>(</a:t>
            </a:r>
            <a:r>
              <a:rPr lang="en-US" dirty="0">
                <a:solidFill>
                  <a:srgbClr val="FF0000"/>
                </a:solidFill>
              </a:rPr>
              <a:t>U</a:t>
            </a:r>
            <a:r>
              <a:rPr lang="en-US" dirty="0"/>
              <a:t>niting and </a:t>
            </a:r>
            <a:r>
              <a:rPr lang="en-US" dirty="0">
                <a:solidFill>
                  <a:srgbClr val="FF0000"/>
                </a:solidFill>
              </a:rPr>
              <a:t>S</a:t>
            </a:r>
            <a:r>
              <a:rPr lang="en-US" dirty="0"/>
              <a:t>trengthening </a:t>
            </a:r>
            <a:r>
              <a:rPr lang="en-US" dirty="0">
                <a:solidFill>
                  <a:srgbClr val="FF0000"/>
                </a:solidFill>
              </a:rPr>
              <a:t>A</a:t>
            </a:r>
            <a:r>
              <a:rPr lang="en-US" dirty="0"/>
              <a:t>merica by </a:t>
            </a:r>
            <a:r>
              <a:rPr lang="en-US" dirty="0">
                <a:solidFill>
                  <a:srgbClr val="FF0000"/>
                </a:solidFill>
              </a:rPr>
              <a:t>P</a:t>
            </a:r>
            <a:r>
              <a:rPr lang="en-US" dirty="0"/>
              <a:t>roviding </a:t>
            </a:r>
            <a:r>
              <a:rPr lang="en-US" dirty="0">
                <a:solidFill>
                  <a:srgbClr val="FF0000"/>
                </a:solidFill>
              </a:rPr>
              <a:t>A</a:t>
            </a:r>
            <a:r>
              <a:rPr lang="en-US" dirty="0"/>
              <a:t>ppropriate </a:t>
            </a:r>
            <a:r>
              <a:rPr lang="en-US" dirty="0">
                <a:solidFill>
                  <a:srgbClr val="FF0000"/>
                </a:solidFill>
              </a:rPr>
              <a:t>T</a:t>
            </a:r>
            <a:r>
              <a:rPr lang="en-US" dirty="0"/>
              <a:t>ools </a:t>
            </a:r>
            <a:r>
              <a:rPr lang="en-US" dirty="0">
                <a:solidFill>
                  <a:srgbClr val="FF0000"/>
                </a:solidFill>
              </a:rPr>
              <a:t>R</a:t>
            </a:r>
            <a:r>
              <a:rPr lang="en-US" dirty="0"/>
              <a:t>equired to </a:t>
            </a:r>
            <a:r>
              <a:rPr lang="en-US" dirty="0">
                <a:solidFill>
                  <a:srgbClr val="FF0000"/>
                </a:solidFill>
              </a:rPr>
              <a:t>I</a:t>
            </a:r>
            <a:r>
              <a:rPr lang="en-US" dirty="0"/>
              <a:t>ntercept and </a:t>
            </a:r>
            <a:r>
              <a:rPr lang="en-US" dirty="0">
                <a:solidFill>
                  <a:srgbClr val="FF0000"/>
                </a:solidFill>
              </a:rPr>
              <a:t>O</a:t>
            </a:r>
            <a:r>
              <a:rPr lang="en-US" dirty="0"/>
              <a:t>bstruct </a:t>
            </a:r>
            <a:r>
              <a:rPr lang="en-US" dirty="0">
                <a:solidFill>
                  <a:srgbClr val="FF0000"/>
                </a:solidFill>
              </a:rPr>
              <a:t>T</a:t>
            </a:r>
            <a:r>
              <a:rPr lang="en-US" dirty="0"/>
              <a:t>errorism Act (2001)</a:t>
            </a:r>
          </a:p>
          <a:p>
            <a:endParaRPr lang="en-US" dirty="0"/>
          </a:p>
        </p:txBody>
      </p:sp>
    </p:spTree>
    <p:extLst>
      <p:ext uri="{BB962C8B-B14F-4D97-AF65-F5344CB8AC3E}">
        <p14:creationId xmlns:p14="http://schemas.microsoft.com/office/powerpoint/2010/main" val="407135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Record</a:t>
            </a:r>
            <a:endParaRPr lang="en-US" dirty="0"/>
          </a:p>
        </p:txBody>
      </p:sp>
      <p:sp>
        <p:nvSpPr>
          <p:cNvPr id="3" name="Content Placeholder 2"/>
          <p:cNvSpPr>
            <a:spLocks noGrp="1"/>
          </p:cNvSpPr>
          <p:nvPr>
            <p:ph idx="1"/>
          </p:nvPr>
        </p:nvSpPr>
        <p:spPr>
          <a:xfrm>
            <a:off x="628650" y="1825625"/>
            <a:ext cx="7886700" cy="4884268"/>
          </a:xfrm>
        </p:spPr>
        <p:txBody>
          <a:bodyPr>
            <a:normAutofit/>
          </a:bodyPr>
          <a:lstStyle/>
          <a:p>
            <a:pPr marL="0" indent="0" algn="ctr">
              <a:buNone/>
            </a:pPr>
            <a:r>
              <a:rPr lang="en-US" dirty="0"/>
              <a:t>“They who would give up an essential liberty for temporary security, deserve neither liberty or security</a:t>
            </a:r>
            <a:r>
              <a:rPr lang="en-US" dirty="0" smtClean="0"/>
              <a:t>.” </a:t>
            </a:r>
            <a:endParaRPr lang="en-US" dirty="0" smtClean="0"/>
          </a:p>
          <a:p>
            <a:pPr marL="0" indent="0" algn="ctr">
              <a:buNone/>
            </a:pPr>
            <a:r>
              <a:rPr lang="en-US" dirty="0" smtClean="0"/>
              <a:t>-</a:t>
            </a:r>
            <a:r>
              <a:rPr lang="en-US" dirty="0"/>
              <a:t>Benjamin Franklin </a:t>
            </a:r>
            <a:endParaRPr lang="en-US" dirty="0" smtClean="0"/>
          </a:p>
          <a:p>
            <a:pPr marL="0" indent="0" algn="ctr">
              <a:buNone/>
            </a:pPr>
            <a:endParaRPr lang="en-US" dirty="0" smtClean="0"/>
          </a:p>
          <a:p>
            <a:pPr algn="ctr"/>
            <a:endParaRPr lang="en-US" dirty="0"/>
          </a:p>
          <a:p>
            <a:pPr marL="0" indent="0" algn="ctr">
              <a:buNone/>
            </a:pPr>
            <a:r>
              <a:rPr lang="en-US" dirty="0"/>
              <a:t>“The average man does not want to be free. He simply wants to be safe</a:t>
            </a:r>
            <a:r>
              <a:rPr lang="en-US" dirty="0" smtClean="0"/>
              <a:t>.” </a:t>
            </a:r>
            <a:endParaRPr lang="en-US" dirty="0" smtClean="0"/>
          </a:p>
          <a:p>
            <a:pPr marL="0" indent="0" algn="ctr">
              <a:buNone/>
            </a:pPr>
            <a:r>
              <a:rPr lang="en-US" dirty="0" smtClean="0"/>
              <a:t>-</a:t>
            </a:r>
            <a:r>
              <a:rPr lang="en-US" dirty="0"/>
              <a:t>H.L. Mencken</a:t>
            </a:r>
          </a:p>
          <a:p>
            <a:endParaRPr lang="en-US" dirty="0"/>
          </a:p>
        </p:txBody>
      </p:sp>
    </p:spTree>
    <p:extLst>
      <p:ext uri="{BB962C8B-B14F-4D97-AF65-F5344CB8AC3E}">
        <p14:creationId xmlns:p14="http://schemas.microsoft.com/office/powerpoint/2010/main" val="58217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Alien and Sedition </a:t>
            </a:r>
            <a:r>
              <a:rPr lang="en-US" b="1" dirty="0" smtClean="0"/>
              <a:t>Acts (1798)</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1386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Impact of The French Revolution</a:t>
            </a:r>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Republicans</a:t>
            </a:r>
            <a:r>
              <a:rPr lang="en-US" dirty="0" smtClean="0"/>
              <a:t> </a:t>
            </a:r>
            <a:r>
              <a:rPr lang="en-US" dirty="0"/>
              <a:t>applauded the revolutionaries' destruction of aristocratic privileges, the overthrow of the monarchy, and the implementation of constitutional government.</a:t>
            </a:r>
          </a:p>
          <a:p>
            <a:r>
              <a:rPr lang="en-US" dirty="0" smtClean="0">
                <a:solidFill>
                  <a:srgbClr val="FF0000"/>
                </a:solidFill>
              </a:rPr>
              <a:t>Federalists</a:t>
            </a:r>
            <a:r>
              <a:rPr lang="en-US" dirty="0" smtClean="0"/>
              <a:t> </a:t>
            </a:r>
            <a:r>
              <a:rPr lang="en-US" dirty="0"/>
              <a:t>saw the </a:t>
            </a:r>
            <a:r>
              <a:rPr lang="en-US" dirty="0" smtClean="0"/>
              <a:t>French Revolution as </a:t>
            </a:r>
            <a:r>
              <a:rPr lang="en-US" dirty="0"/>
              <a:t>the degeneration </a:t>
            </a:r>
            <a:r>
              <a:rPr lang="en-US" dirty="0" smtClean="0"/>
              <a:t>into </a:t>
            </a:r>
            <a:r>
              <a:rPr lang="en-US" dirty="0"/>
              <a:t>mob rule, particularly during the bloody "Reign of Terror" when "counterrevolutionaries" </a:t>
            </a:r>
            <a:r>
              <a:rPr lang="en-US" dirty="0" smtClean="0"/>
              <a:t>faced the </a:t>
            </a:r>
            <a:r>
              <a:rPr lang="en-US" dirty="0"/>
              <a:t>guillotine.</a:t>
            </a:r>
          </a:p>
          <a:p>
            <a:r>
              <a:rPr lang="en-US" dirty="0" smtClean="0">
                <a:solidFill>
                  <a:srgbClr val="FF0000"/>
                </a:solidFill>
              </a:rPr>
              <a:t>Rumors</a:t>
            </a:r>
            <a:r>
              <a:rPr lang="en-US" dirty="0" smtClean="0"/>
              <a:t> </a:t>
            </a:r>
            <a:r>
              <a:rPr lang="en-US" dirty="0"/>
              <a:t>were rampant in 1798 about a possible French invasion of America, one that allegedly would be supported by American traitors and a population of French émigrés</a:t>
            </a:r>
          </a:p>
          <a:p>
            <a:endParaRPr lang="en-US" dirty="0"/>
          </a:p>
        </p:txBody>
      </p:sp>
    </p:spTree>
    <p:extLst>
      <p:ext uri="{BB962C8B-B14F-4D97-AF65-F5344CB8AC3E}">
        <p14:creationId xmlns:p14="http://schemas.microsoft.com/office/powerpoint/2010/main" val="267724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421" y="645935"/>
            <a:ext cx="4115157" cy="5566130"/>
          </a:xfrm>
          <a:prstGeom prst="rect">
            <a:avLst/>
          </a:prstGeom>
        </p:spPr>
      </p:pic>
    </p:spTree>
    <p:extLst>
      <p:ext uri="{BB962C8B-B14F-4D97-AF65-F5344CB8AC3E}">
        <p14:creationId xmlns:p14="http://schemas.microsoft.com/office/powerpoint/2010/main" val="42280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Quasi War, 1798-1800</a:t>
            </a:r>
            <a:endParaRPr lang="en-US" dirty="0"/>
          </a:p>
        </p:txBody>
      </p:sp>
      <p:sp>
        <p:nvSpPr>
          <p:cNvPr id="3" name="Content Placeholder 2"/>
          <p:cNvSpPr>
            <a:spLocks noGrp="1"/>
          </p:cNvSpPr>
          <p:nvPr>
            <p:ph sz="half" idx="1"/>
          </p:nvPr>
        </p:nvSpPr>
        <p:spPr>
          <a:xfrm>
            <a:off x="628650" y="1825625"/>
            <a:ext cx="8515350" cy="4351338"/>
          </a:xfrm>
        </p:spPr>
        <p:txBody>
          <a:bodyPr>
            <a:normAutofit fontScale="92500" lnSpcReduction="20000"/>
          </a:bodyPr>
          <a:lstStyle/>
          <a:p>
            <a:r>
              <a:rPr lang="en-US" dirty="0"/>
              <a:t>Prior to the French </a:t>
            </a:r>
            <a:r>
              <a:rPr lang="en-US" dirty="0" smtClean="0"/>
              <a:t>Rev </a:t>
            </a:r>
            <a:r>
              <a:rPr lang="en-US" dirty="0"/>
              <a:t>the US had a </a:t>
            </a:r>
            <a:r>
              <a:rPr lang="en-US" dirty="0" smtClean="0"/>
              <a:t>strong </a:t>
            </a:r>
            <a:r>
              <a:rPr lang="en-US" dirty="0" smtClean="0"/>
              <a:t>political and economic </a:t>
            </a:r>
            <a:r>
              <a:rPr lang="en-US" dirty="0" smtClean="0"/>
              <a:t>relationship </a:t>
            </a:r>
            <a:r>
              <a:rPr lang="en-US" dirty="0" smtClean="0"/>
              <a:t>with </a:t>
            </a:r>
            <a:r>
              <a:rPr lang="en-US" dirty="0"/>
              <a:t>France.  </a:t>
            </a:r>
            <a:endParaRPr lang="en-US" dirty="0" smtClean="0"/>
          </a:p>
          <a:p>
            <a:r>
              <a:rPr lang="en-US" dirty="0" smtClean="0"/>
              <a:t>1789: After </a:t>
            </a:r>
            <a:r>
              <a:rPr lang="en-US" dirty="0"/>
              <a:t>the </a:t>
            </a:r>
            <a:r>
              <a:rPr lang="en-US" dirty="0" smtClean="0"/>
              <a:t>French monarchy fell, </a:t>
            </a:r>
            <a:r>
              <a:rPr lang="en-US" dirty="0"/>
              <a:t>the US </a:t>
            </a:r>
            <a:r>
              <a:rPr lang="en-US" dirty="0" smtClean="0"/>
              <a:t>refused to pay her Rev War debts to the “illegitimate” revolutionary </a:t>
            </a:r>
            <a:r>
              <a:rPr lang="en-US" dirty="0" err="1" smtClean="0"/>
              <a:t>gov</a:t>
            </a:r>
            <a:endParaRPr lang="en-US" dirty="0" smtClean="0"/>
          </a:p>
          <a:p>
            <a:r>
              <a:rPr lang="en-US" dirty="0" smtClean="0"/>
              <a:t>1792-1974: Reign of Terror</a:t>
            </a:r>
          </a:p>
          <a:p>
            <a:r>
              <a:rPr lang="en-US" dirty="0" smtClean="0"/>
              <a:t>1795: US allied with England in </a:t>
            </a:r>
            <a:r>
              <a:rPr lang="en-US" b="1" dirty="0" smtClean="0">
                <a:solidFill>
                  <a:srgbClr val="FF0000"/>
                </a:solidFill>
              </a:rPr>
              <a:t>Jay Treaty </a:t>
            </a:r>
            <a:endParaRPr lang="en-US" b="1" dirty="0" smtClean="0">
              <a:solidFill>
                <a:srgbClr val="FF0000"/>
              </a:solidFill>
            </a:endParaRPr>
          </a:p>
          <a:p>
            <a:r>
              <a:rPr lang="en-US" dirty="0" smtClean="0"/>
              <a:t>1796-1797: French privateers seized </a:t>
            </a:r>
            <a:r>
              <a:rPr lang="en-US" dirty="0" smtClean="0"/>
              <a:t>US vessels </a:t>
            </a:r>
            <a:endParaRPr lang="en-US" dirty="0" smtClean="0"/>
          </a:p>
          <a:p>
            <a:pPr lvl="1"/>
            <a:r>
              <a:rPr lang="en-US" dirty="0" smtClean="0"/>
              <a:t>316 vessels </a:t>
            </a:r>
            <a:r>
              <a:rPr lang="en-US" dirty="0" smtClean="0"/>
              <a:t>from May 1796-June </a:t>
            </a:r>
            <a:r>
              <a:rPr lang="en-US" dirty="0" smtClean="0"/>
              <a:t>1797</a:t>
            </a:r>
          </a:p>
          <a:p>
            <a:pPr lvl="1"/>
            <a:r>
              <a:rPr lang="en-US" dirty="0" smtClean="0"/>
              <a:t>1,600 </a:t>
            </a:r>
            <a:r>
              <a:rPr lang="en-US" dirty="0" smtClean="0"/>
              <a:t>more by </a:t>
            </a:r>
            <a:r>
              <a:rPr lang="en-US" dirty="0" smtClean="0"/>
              <a:t>1800</a:t>
            </a:r>
            <a:endParaRPr lang="en-US" dirty="0" smtClean="0"/>
          </a:p>
          <a:p>
            <a:r>
              <a:rPr lang="en-US" dirty="0" smtClean="0"/>
              <a:t>1798: President </a:t>
            </a:r>
            <a:r>
              <a:rPr lang="en-US" dirty="0"/>
              <a:t>Adams informed Congress of the </a:t>
            </a:r>
            <a:r>
              <a:rPr lang="en-US" b="1" dirty="0" smtClean="0">
                <a:solidFill>
                  <a:srgbClr val="FF0000"/>
                </a:solidFill>
              </a:rPr>
              <a:t>XYZ Affair</a:t>
            </a:r>
            <a:r>
              <a:rPr lang="en-US" dirty="0" smtClean="0"/>
              <a:t>, </a:t>
            </a:r>
            <a:r>
              <a:rPr lang="en-US" dirty="0"/>
              <a:t>in which French </a:t>
            </a:r>
            <a:r>
              <a:rPr lang="en-US" dirty="0" smtClean="0"/>
              <a:t>agents demanded bribes </a:t>
            </a:r>
            <a:r>
              <a:rPr lang="en-US" dirty="0"/>
              <a:t>for the restoration of diplomatic relations with the U.S.</a:t>
            </a:r>
            <a:endParaRPr lang="en-US" dirty="0" smtClean="0"/>
          </a:p>
          <a:p>
            <a:endParaRPr lang="en-US" dirty="0"/>
          </a:p>
        </p:txBody>
      </p:sp>
    </p:spTree>
    <p:extLst>
      <p:ext uri="{BB962C8B-B14F-4D97-AF65-F5344CB8AC3E}">
        <p14:creationId xmlns:p14="http://schemas.microsoft.com/office/powerpoint/2010/main" val="356977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Four Pieces of </a:t>
            </a:r>
            <a:r>
              <a:rPr lang="en-US" dirty="0" smtClean="0"/>
              <a:t>Legislation, 1798</a:t>
            </a:r>
            <a:r>
              <a:rPr lang="en-US" dirty="0"/>
              <a:t/>
            </a:r>
            <a:br>
              <a:rPr lang="en-US" dirty="0"/>
            </a:br>
            <a:endParaRPr lang="en-US" dirty="0"/>
          </a:p>
        </p:txBody>
      </p:sp>
      <p:sp>
        <p:nvSpPr>
          <p:cNvPr id="3" name="Content Placeholder 2"/>
          <p:cNvSpPr>
            <a:spLocks noGrp="1"/>
          </p:cNvSpPr>
          <p:nvPr>
            <p:ph idx="1"/>
          </p:nvPr>
        </p:nvSpPr>
        <p:spPr>
          <a:xfrm>
            <a:off x="628650" y="1387742"/>
            <a:ext cx="7886700" cy="5244877"/>
          </a:xfrm>
        </p:spPr>
        <p:txBody>
          <a:bodyPr>
            <a:normAutofit fontScale="92500" lnSpcReduction="10000"/>
          </a:bodyPr>
          <a:lstStyle/>
          <a:p>
            <a:r>
              <a:rPr lang="en-US" dirty="0" smtClean="0">
                <a:solidFill>
                  <a:srgbClr val="FF0000"/>
                </a:solidFill>
              </a:rPr>
              <a:t>Naturalization Act </a:t>
            </a:r>
            <a:r>
              <a:rPr lang="en-US" dirty="0" smtClean="0"/>
              <a:t>— extended </a:t>
            </a:r>
            <a:r>
              <a:rPr lang="en-US" dirty="0"/>
              <a:t>the duration of residence required for aliens to become citizens to 14 years. Exp. 1802. </a:t>
            </a:r>
            <a:endParaRPr lang="en-US" sz="4000" dirty="0"/>
          </a:p>
          <a:p>
            <a:r>
              <a:rPr lang="en-US" dirty="0" smtClean="0">
                <a:solidFill>
                  <a:srgbClr val="FF0000"/>
                </a:solidFill>
              </a:rPr>
              <a:t>Alien </a:t>
            </a:r>
            <a:r>
              <a:rPr lang="en-US" dirty="0">
                <a:solidFill>
                  <a:srgbClr val="FF0000"/>
                </a:solidFill>
              </a:rPr>
              <a:t>Friends </a:t>
            </a:r>
            <a:r>
              <a:rPr lang="en-US" dirty="0" smtClean="0">
                <a:solidFill>
                  <a:srgbClr val="FF0000"/>
                </a:solidFill>
              </a:rPr>
              <a:t>Act </a:t>
            </a:r>
            <a:r>
              <a:rPr lang="en-US" dirty="0" smtClean="0"/>
              <a:t>— authorized </a:t>
            </a:r>
            <a:r>
              <a:rPr lang="en-US" dirty="0"/>
              <a:t>the </a:t>
            </a:r>
            <a:r>
              <a:rPr lang="en-US" dirty="0" smtClean="0"/>
              <a:t>President </a:t>
            </a:r>
            <a:r>
              <a:rPr lang="en-US" dirty="0"/>
              <a:t>to deport any resident alien considered "dangerous to the peace and safety of the United States." Created in fear of French </a:t>
            </a:r>
            <a:r>
              <a:rPr lang="en-US" dirty="0" smtClean="0"/>
              <a:t>sympathizers. </a:t>
            </a:r>
            <a:r>
              <a:rPr lang="en-US" dirty="0" err="1"/>
              <a:t>Exp</a:t>
            </a:r>
            <a:r>
              <a:rPr lang="en-US" dirty="0"/>
              <a:t> 1800.</a:t>
            </a:r>
            <a:endParaRPr lang="en-US" sz="4000" dirty="0"/>
          </a:p>
          <a:p>
            <a:r>
              <a:rPr lang="en-US" dirty="0" smtClean="0">
                <a:solidFill>
                  <a:srgbClr val="FF0000"/>
                </a:solidFill>
              </a:rPr>
              <a:t>Alien </a:t>
            </a:r>
            <a:r>
              <a:rPr lang="en-US" dirty="0">
                <a:solidFill>
                  <a:srgbClr val="FF0000"/>
                </a:solidFill>
              </a:rPr>
              <a:t>Enemies </a:t>
            </a:r>
            <a:r>
              <a:rPr lang="en-US" dirty="0" smtClean="0">
                <a:solidFill>
                  <a:srgbClr val="FF0000"/>
                </a:solidFill>
              </a:rPr>
              <a:t>Act </a:t>
            </a:r>
            <a:r>
              <a:rPr lang="en-US" dirty="0" smtClean="0"/>
              <a:t>— </a:t>
            </a:r>
            <a:r>
              <a:rPr lang="en-US" dirty="0"/>
              <a:t>authorized the </a:t>
            </a:r>
            <a:r>
              <a:rPr lang="en-US" dirty="0" smtClean="0"/>
              <a:t>President </a:t>
            </a:r>
            <a:r>
              <a:rPr lang="en-US" dirty="0"/>
              <a:t>to apprehend and deport resident aliens if their home countries </a:t>
            </a:r>
            <a:r>
              <a:rPr lang="en-US" dirty="0" smtClean="0"/>
              <a:t>is </a:t>
            </a:r>
            <a:r>
              <a:rPr lang="en-US" dirty="0"/>
              <a:t>at war with the United States. Remains in effect today as 50 U.S.C. § 21-24.</a:t>
            </a:r>
            <a:endParaRPr lang="en-US" sz="4000" dirty="0"/>
          </a:p>
          <a:p>
            <a:r>
              <a:rPr lang="en-US" dirty="0" smtClean="0">
                <a:solidFill>
                  <a:srgbClr val="FF0000"/>
                </a:solidFill>
              </a:rPr>
              <a:t>Sedition Act </a:t>
            </a:r>
            <a:r>
              <a:rPr lang="en-US" dirty="0" smtClean="0"/>
              <a:t>— made </a:t>
            </a:r>
            <a:r>
              <a:rPr lang="en-US" dirty="0"/>
              <a:t>it a crime to publish "false, scandalous, and malicious writing" with the "intent to defame" or to bring Congress or the </a:t>
            </a:r>
            <a:r>
              <a:rPr lang="en-US" dirty="0" smtClean="0"/>
              <a:t>President </a:t>
            </a:r>
            <a:r>
              <a:rPr lang="en-US" dirty="0"/>
              <a:t>into "contempt or disrepute." </a:t>
            </a:r>
            <a:r>
              <a:rPr lang="en-US" dirty="0" smtClean="0"/>
              <a:t>Exp. March </a:t>
            </a:r>
            <a:r>
              <a:rPr lang="en-US" dirty="0"/>
              <a:t>3, 1801.</a:t>
            </a:r>
            <a:endParaRPr lang="en-US" sz="4000" dirty="0"/>
          </a:p>
        </p:txBody>
      </p:sp>
    </p:spTree>
    <p:extLst>
      <p:ext uri="{BB962C8B-B14F-4D97-AF65-F5344CB8AC3E}">
        <p14:creationId xmlns:p14="http://schemas.microsoft.com/office/powerpoint/2010/main" val="368706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Legislation Enforced…On </a:t>
            </a:r>
            <a:r>
              <a:rPr lang="en-US" dirty="0" smtClean="0"/>
              <a:t>Some</a:t>
            </a:r>
            <a:endParaRPr lang="en-US" dirty="0"/>
          </a:p>
        </p:txBody>
      </p:sp>
      <p:sp>
        <p:nvSpPr>
          <p:cNvPr id="3" name="Content Placeholder 2"/>
          <p:cNvSpPr>
            <a:spLocks noGrp="1"/>
          </p:cNvSpPr>
          <p:nvPr>
            <p:ph idx="1"/>
          </p:nvPr>
        </p:nvSpPr>
        <p:spPr>
          <a:xfrm>
            <a:off x="628650" y="1825625"/>
            <a:ext cx="7886700" cy="4884268"/>
          </a:xfrm>
        </p:spPr>
        <p:txBody>
          <a:bodyPr>
            <a:normAutofit fontScale="92500" lnSpcReduction="10000"/>
          </a:bodyPr>
          <a:lstStyle/>
          <a:p>
            <a:r>
              <a:rPr lang="en-US" dirty="0" smtClean="0"/>
              <a:t>TJ feared </a:t>
            </a:r>
            <a:r>
              <a:rPr lang="en-US" dirty="0"/>
              <a:t>"to write what I </a:t>
            </a:r>
            <a:r>
              <a:rPr lang="en-US" dirty="0" smtClean="0"/>
              <a:t>think.”</a:t>
            </a:r>
            <a:endParaRPr lang="en-US" dirty="0" smtClean="0"/>
          </a:p>
          <a:p>
            <a:r>
              <a:rPr lang="en-US" dirty="0" smtClean="0"/>
              <a:t>Federalists </a:t>
            </a:r>
            <a:r>
              <a:rPr lang="en-US" dirty="0"/>
              <a:t>were hardly models of decorum when describing Republicans. </a:t>
            </a:r>
            <a:endParaRPr lang="en-US" dirty="0" smtClean="0"/>
          </a:p>
          <a:p>
            <a:pPr lvl="1"/>
            <a:r>
              <a:rPr lang="en-US" dirty="0" smtClean="0"/>
              <a:t>Republicans were</a:t>
            </a:r>
            <a:r>
              <a:rPr lang="en-US" dirty="0"/>
              <a:t>, one Federalist wrote, "democrats, </a:t>
            </a:r>
            <a:r>
              <a:rPr lang="en-US" dirty="0" err="1"/>
              <a:t>mobocrats</a:t>
            </a:r>
            <a:r>
              <a:rPr lang="en-US" dirty="0"/>
              <a:t> and all other kinds of rats." </a:t>
            </a:r>
            <a:endParaRPr lang="en-US" dirty="0" smtClean="0"/>
          </a:p>
          <a:p>
            <a:pPr lvl="1"/>
            <a:r>
              <a:rPr lang="en-US" dirty="0" smtClean="0"/>
              <a:t>Federalist </a:t>
            </a:r>
            <a:r>
              <a:rPr lang="en-US" dirty="0"/>
              <a:t>Noah Webster characterized Republicans </a:t>
            </a:r>
            <a:r>
              <a:rPr lang="en-US" dirty="0" smtClean="0"/>
              <a:t>as, </a:t>
            </a:r>
            <a:r>
              <a:rPr lang="en-US" dirty="0"/>
              <a:t>"the refuse, the sweepings of the most depraved part of mankind from the most corrupt nations on earth</a:t>
            </a:r>
            <a:r>
              <a:rPr lang="en-US" dirty="0" smtClean="0"/>
              <a:t>.“</a:t>
            </a:r>
            <a:endParaRPr lang="en-US" sz="3600" dirty="0"/>
          </a:p>
          <a:p>
            <a:r>
              <a:rPr lang="en-US" dirty="0" smtClean="0"/>
              <a:t>17 </a:t>
            </a:r>
            <a:r>
              <a:rPr lang="en-US" dirty="0" smtClean="0"/>
              <a:t>indicted </a:t>
            </a:r>
            <a:r>
              <a:rPr lang="en-US" dirty="0"/>
              <a:t>under the Sedition </a:t>
            </a:r>
            <a:r>
              <a:rPr lang="en-US" dirty="0" smtClean="0"/>
              <a:t>Act</a:t>
            </a:r>
            <a:r>
              <a:rPr lang="en-US" dirty="0"/>
              <a:t>.</a:t>
            </a:r>
            <a:r>
              <a:rPr lang="en-US" dirty="0" smtClean="0"/>
              <a:t> </a:t>
            </a:r>
            <a:r>
              <a:rPr lang="en-US" dirty="0"/>
              <a:t>10 were convicted. Most were </a:t>
            </a:r>
            <a:r>
              <a:rPr lang="en-US" dirty="0" smtClean="0"/>
              <a:t>journalists. </a:t>
            </a:r>
            <a:r>
              <a:rPr lang="en-US" u="sng" dirty="0" smtClean="0"/>
              <a:t>All</a:t>
            </a:r>
            <a:r>
              <a:rPr lang="en-US" dirty="0" smtClean="0"/>
              <a:t> were </a:t>
            </a:r>
            <a:r>
              <a:rPr lang="en-US" dirty="0" smtClean="0"/>
              <a:t>Republicans. </a:t>
            </a:r>
            <a:endParaRPr lang="en-US" sz="3600" dirty="0"/>
          </a:p>
          <a:p>
            <a:r>
              <a:rPr lang="en-US" dirty="0" smtClean="0"/>
              <a:t>While no justice imposed </a:t>
            </a:r>
            <a:r>
              <a:rPr lang="en-US" dirty="0"/>
              <a:t>the statute's maximum penalties of a $2,000 fine or a jail sentence of 2 years, they often </a:t>
            </a:r>
            <a:r>
              <a:rPr lang="en-US" dirty="0" smtClean="0"/>
              <a:t>jailed the “guilty” for 3-4 </a:t>
            </a:r>
            <a:r>
              <a:rPr lang="en-US" dirty="0" smtClean="0"/>
              <a:t>months. </a:t>
            </a:r>
            <a:endParaRPr lang="en-US" sz="3600" dirty="0"/>
          </a:p>
          <a:p>
            <a:pPr marL="0" indent="0">
              <a:buNone/>
            </a:pPr>
            <a:endParaRPr lang="en-US" dirty="0"/>
          </a:p>
        </p:txBody>
      </p:sp>
    </p:spTree>
    <p:extLst>
      <p:ext uri="{BB962C8B-B14F-4D97-AF65-F5344CB8AC3E}">
        <p14:creationId xmlns:p14="http://schemas.microsoft.com/office/powerpoint/2010/main" val="272907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Freedom vs. Order?       Or…</a:t>
            </a:r>
            <a:endParaRPr lang="en-US" dirty="0"/>
          </a:p>
        </p:txBody>
      </p:sp>
      <p:sp>
        <p:nvSpPr>
          <p:cNvPr id="8" name="Text Placeholder 7"/>
          <p:cNvSpPr>
            <a:spLocks noGrp="1"/>
          </p:cNvSpPr>
          <p:nvPr>
            <p:ph type="body" idx="1"/>
          </p:nvPr>
        </p:nvSpPr>
        <p:spPr>
          <a:xfrm>
            <a:off x="629842" y="1681163"/>
            <a:ext cx="4259764" cy="823912"/>
          </a:xfrm>
        </p:spPr>
        <p:txBody>
          <a:bodyPr/>
          <a:lstStyle/>
          <a:p>
            <a:r>
              <a:rPr lang="en-US" dirty="0" smtClean="0"/>
              <a:t>            Federalists                     vs.</a:t>
            </a:r>
            <a:endParaRPr lang="en-US" dirty="0"/>
          </a:p>
        </p:txBody>
      </p:sp>
      <p:pic>
        <p:nvPicPr>
          <p:cNvPr id="12" name="Content Placeholder 11"/>
          <p:cNvPicPr>
            <a:picLocks noGrp="1" noChangeAspect="1"/>
          </p:cNvPicPr>
          <p:nvPr>
            <p:ph sz="half" idx="2"/>
          </p:nvPr>
        </p:nvPicPr>
        <p:blipFill>
          <a:blip r:embed="rId2"/>
          <a:stretch>
            <a:fillRect/>
          </a:stretch>
        </p:blipFill>
        <p:spPr>
          <a:xfrm>
            <a:off x="1202560" y="2505075"/>
            <a:ext cx="2724093" cy="3684588"/>
          </a:xfrm>
          <a:prstGeom prst="rect">
            <a:avLst/>
          </a:prstGeom>
        </p:spPr>
      </p:pic>
      <p:sp>
        <p:nvSpPr>
          <p:cNvPr id="10" name="Text Placeholder 9"/>
          <p:cNvSpPr>
            <a:spLocks noGrp="1"/>
          </p:cNvSpPr>
          <p:nvPr>
            <p:ph type="body" sz="quarter" idx="3"/>
          </p:nvPr>
        </p:nvSpPr>
        <p:spPr>
          <a:xfrm>
            <a:off x="5020574" y="1681163"/>
            <a:ext cx="3495967" cy="823912"/>
          </a:xfrm>
        </p:spPr>
        <p:txBody>
          <a:bodyPr/>
          <a:lstStyle/>
          <a:p>
            <a:r>
              <a:rPr lang="en-US" dirty="0" smtClean="0"/>
              <a:t>       Republicans</a:t>
            </a:r>
            <a:endParaRPr lang="en-US" dirty="0"/>
          </a:p>
        </p:txBody>
      </p:sp>
      <p:pic>
        <p:nvPicPr>
          <p:cNvPr id="13" name="Content Placeholder 12"/>
          <p:cNvPicPr>
            <a:picLocks noGrp="1" noChangeAspect="1"/>
          </p:cNvPicPr>
          <p:nvPr>
            <p:ph sz="quarter" idx="4"/>
          </p:nvPr>
        </p:nvPicPr>
        <p:blipFill>
          <a:blip r:embed="rId3"/>
          <a:stretch>
            <a:fillRect/>
          </a:stretch>
        </p:blipFill>
        <p:spPr>
          <a:xfrm>
            <a:off x="5028370" y="2505075"/>
            <a:ext cx="3089347" cy="3684588"/>
          </a:xfrm>
          <a:prstGeom prst="rect">
            <a:avLst/>
          </a:prstGeom>
        </p:spPr>
      </p:pic>
    </p:spTree>
    <p:extLst>
      <p:ext uri="{BB962C8B-B14F-4D97-AF65-F5344CB8AC3E}">
        <p14:creationId xmlns:p14="http://schemas.microsoft.com/office/powerpoint/2010/main" val="234008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Rebellion: VA and KY Resolutions</a:t>
            </a:r>
            <a:br>
              <a:rPr lang="en-US" dirty="0"/>
            </a:br>
            <a:endParaRPr lang="en-US" dirty="0"/>
          </a:p>
        </p:txBody>
      </p:sp>
      <p:sp>
        <p:nvSpPr>
          <p:cNvPr id="3" name="Content Placeholder 2"/>
          <p:cNvSpPr>
            <a:spLocks noGrp="1"/>
          </p:cNvSpPr>
          <p:nvPr>
            <p:ph idx="1"/>
          </p:nvPr>
        </p:nvSpPr>
        <p:spPr>
          <a:xfrm>
            <a:off x="628650" y="1249251"/>
            <a:ext cx="7886700" cy="5396248"/>
          </a:xfrm>
        </p:spPr>
        <p:txBody>
          <a:bodyPr>
            <a:normAutofit fontScale="92500" lnSpcReduction="10000"/>
          </a:bodyPr>
          <a:lstStyle/>
          <a:p>
            <a:pPr lvl="0"/>
            <a:r>
              <a:rPr lang="en-US" dirty="0"/>
              <a:t>D</a:t>
            </a:r>
            <a:r>
              <a:rPr lang="en-US" dirty="0" smtClean="0"/>
              <a:t>eclared </a:t>
            </a:r>
            <a:r>
              <a:rPr lang="en-US" dirty="0"/>
              <a:t>that the Constitution was a "</a:t>
            </a:r>
            <a:r>
              <a:rPr lang="en-US" dirty="0" smtClean="0"/>
              <a:t>compact”, an </a:t>
            </a:r>
            <a:r>
              <a:rPr lang="en-US" dirty="0"/>
              <a:t>agreement </a:t>
            </a:r>
            <a:r>
              <a:rPr lang="en-US" dirty="0" smtClean="0"/>
              <a:t>among </a:t>
            </a:r>
            <a:r>
              <a:rPr lang="en-US" dirty="0"/>
              <a:t>states. </a:t>
            </a:r>
            <a:endParaRPr lang="en-US" dirty="0" smtClean="0"/>
          </a:p>
          <a:p>
            <a:pPr lvl="0"/>
            <a:r>
              <a:rPr lang="en-US" dirty="0"/>
              <a:t>F</a:t>
            </a:r>
            <a:r>
              <a:rPr lang="en-US" dirty="0" smtClean="0"/>
              <a:t>ederal </a:t>
            </a:r>
            <a:r>
              <a:rPr lang="en-US" dirty="0"/>
              <a:t>government had </a:t>
            </a:r>
            <a:r>
              <a:rPr lang="en-US" dirty="0">
                <a:solidFill>
                  <a:srgbClr val="FF0000"/>
                </a:solidFill>
              </a:rPr>
              <a:t>no right </a:t>
            </a:r>
            <a:r>
              <a:rPr lang="en-US" dirty="0"/>
              <a:t>to exercise powers not </a:t>
            </a:r>
            <a:r>
              <a:rPr lang="en-US" dirty="0">
                <a:solidFill>
                  <a:srgbClr val="FF0000"/>
                </a:solidFill>
              </a:rPr>
              <a:t>specifically delegated </a:t>
            </a:r>
            <a:r>
              <a:rPr lang="en-US" dirty="0"/>
              <a:t>to </a:t>
            </a:r>
            <a:r>
              <a:rPr lang="en-US" dirty="0" smtClean="0"/>
              <a:t>it</a:t>
            </a:r>
          </a:p>
          <a:p>
            <a:pPr lvl="1"/>
            <a:r>
              <a:rPr lang="en-US" dirty="0" smtClean="0"/>
              <a:t>should </a:t>
            </a:r>
            <a:r>
              <a:rPr lang="en-US" dirty="0"/>
              <a:t>the federal government assume such powers, its acts under them would be </a:t>
            </a:r>
            <a:r>
              <a:rPr lang="en-US" dirty="0">
                <a:solidFill>
                  <a:srgbClr val="FF0000"/>
                </a:solidFill>
              </a:rPr>
              <a:t>void</a:t>
            </a:r>
            <a:r>
              <a:rPr lang="en-US" dirty="0"/>
              <a:t>. </a:t>
            </a:r>
            <a:endParaRPr lang="en-US" dirty="0" smtClean="0"/>
          </a:p>
          <a:p>
            <a:pPr lvl="1"/>
            <a:r>
              <a:rPr lang="en-US" dirty="0" smtClean="0"/>
              <a:t>The </a:t>
            </a:r>
            <a:r>
              <a:rPr lang="en-US" dirty="0" smtClean="0">
                <a:solidFill>
                  <a:srgbClr val="FF0000"/>
                </a:solidFill>
              </a:rPr>
              <a:t>right </a:t>
            </a:r>
            <a:r>
              <a:rPr lang="en-US" dirty="0">
                <a:solidFill>
                  <a:srgbClr val="FF0000"/>
                </a:solidFill>
              </a:rPr>
              <a:t>of the states </a:t>
            </a:r>
            <a:r>
              <a:rPr lang="en-US" dirty="0"/>
              <a:t>to decide as to the constitutionality of such laws passed by Congress.</a:t>
            </a:r>
          </a:p>
          <a:p>
            <a:pPr lvl="0"/>
            <a:r>
              <a:rPr lang="en-US" dirty="0" smtClean="0"/>
              <a:t>VA &amp; KY i</a:t>
            </a:r>
            <a:r>
              <a:rPr lang="en-US" dirty="0" smtClean="0"/>
              <a:t>nvoked “</a:t>
            </a:r>
            <a:r>
              <a:rPr lang="en-US" dirty="0" smtClean="0">
                <a:solidFill>
                  <a:srgbClr val="FF0000"/>
                </a:solidFill>
              </a:rPr>
              <a:t>nullification </a:t>
            </a:r>
            <a:r>
              <a:rPr lang="en-US" dirty="0">
                <a:solidFill>
                  <a:srgbClr val="FF0000"/>
                </a:solidFill>
              </a:rPr>
              <a:t>and </a:t>
            </a:r>
            <a:r>
              <a:rPr lang="en-US" dirty="0" smtClean="0">
                <a:solidFill>
                  <a:srgbClr val="FF0000"/>
                </a:solidFill>
              </a:rPr>
              <a:t>interposition</a:t>
            </a:r>
            <a:r>
              <a:rPr lang="en-US" dirty="0" smtClean="0"/>
              <a:t>”</a:t>
            </a:r>
            <a:endParaRPr lang="en-US" dirty="0" smtClean="0">
              <a:solidFill>
                <a:srgbClr val="FF0000"/>
              </a:solidFill>
            </a:endParaRPr>
          </a:p>
          <a:p>
            <a:pPr lvl="1"/>
            <a:r>
              <a:rPr lang="en-US" dirty="0" smtClean="0"/>
              <a:t>Madison </a:t>
            </a:r>
            <a:r>
              <a:rPr lang="en-US" dirty="0" smtClean="0"/>
              <a:t>asserted states </a:t>
            </a:r>
            <a:r>
              <a:rPr lang="en-US" dirty="0"/>
              <a:t>are "duty bound to interpose" </a:t>
            </a:r>
            <a:r>
              <a:rPr lang="en-US" dirty="0" smtClean="0"/>
              <a:t>(or </a:t>
            </a:r>
            <a:r>
              <a:rPr lang="en-US" dirty="0"/>
              <a:t>stand </a:t>
            </a:r>
            <a:r>
              <a:rPr lang="en-US" dirty="0" smtClean="0"/>
              <a:t>between) </a:t>
            </a:r>
            <a:r>
              <a:rPr lang="en-US" dirty="0"/>
              <a:t>federal encroachment on the rights of a sovereign state</a:t>
            </a:r>
            <a:r>
              <a:rPr lang="en-US" dirty="0" smtClean="0"/>
              <a:t>.</a:t>
            </a:r>
            <a:endParaRPr lang="en-US" dirty="0"/>
          </a:p>
          <a:p>
            <a:pPr lvl="0"/>
            <a:r>
              <a:rPr lang="en-US" dirty="0"/>
              <a:t>Alexander Hamilton, then building up the army, suggested sending </a:t>
            </a:r>
            <a:r>
              <a:rPr lang="en-US" dirty="0" smtClean="0"/>
              <a:t>it to </a:t>
            </a:r>
            <a:r>
              <a:rPr lang="en-US" dirty="0" smtClean="0"/>
              <a:t>VA “</a:t>
            </a:r>
            <a:r>
              <a:rPr lang="en-US" dirty="0"/>
              <a:t>to act upon the laws </a:t>
            </a:r>
            <a:r>
              <a:rPr lang="en-US" dirty="0" smtClean="0"/>
              <a:t>and </a:t>
            </a:r>
            <a:r>
              <a:rPr lang="en-US" dirty="0"/>
              <a:t>put Virginia to the Test of resistance.”</a:t>
            </a:r>
          </a:p>
          <a:p>
            <a:endParaRPr lang="en-US" dirty="0"/>
          </a:p>
        </p:txBody>
      </p:sp>
    </p:spTree>
    <p:extLst>
      <p:ext uri="{BB962C8B-B14F-4D97-AF65-F5344CB8AC3E}">
        <p14:creationId xmlns:p14="http://schemas.microsoft.com/office/powerpoint/2010/main" val="3593635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TotalTime>
  <Words>1029</Words>
  <Application>Microsoft Office PowerPoint</Application>
  <PresentationFormat>On-screen Show (4:3)</PresentationFormat>
  <Paragraphs>75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  </vt:lpstr>
      <vt:lpstr>Alien and Sedition Acts (1798)</vt:lpstr>
      <vt:lpstr>Impact of The French Revolution</vt:lpstr>
      <vt:lpstr>PowerPoint Presentation</vt:lpstr>
      <vt:lpstr>The Quasi War, 1798-1800</vt:lpstr>
      <vt:lpstr>Four Pieces of Legislation, 1798 </vt:lpstr>
      <vt:lpstr>Legislation Enforced…On Some</vt:lpstr>
      <vt:lpstr>Freedom vs. Order?       Or…</vt:lpstr>
      <vt:lpstr>Rebellion: VA and KY Resolutions </vt:lpstr>
      <vt:lpstr>Espionage &amp; Sedition Acts (1917-18) </vt:lpstr>
      <vt:lpstr>The Espionage Act (1917)</vt:lpstr>
      <vt:lpstr>The Sedition Act (1918)</vt:lpstr>
      <vt:lpstr>PowerPoint Presentation</vt:lpstr>
      <vt:lpstr>Enforcement…on Some </vt:lpstr>
      <vt:lpstr>Enforcement…on Some </vt:lpstr>
      <vt:lpstr>Freedom v. Order: A Persistent Theme</vt:lpstr>
      <vt:lpstr>From the Record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v. Order:  A Problem-Based Exploration of a Persistent Theme in USH</dc:title>
  <dc:creator>Daniel Lazar</dc:creator>
  <cp:lastModifiedBy>Daniel Lazar</cp:lastModifiedBy>
  <cp:revision>15</cp:revision>
  <dcterms:created xsi:type="dcterms:W3CDTF">2014-08-20T09:56:20Z</dcterms:created>
  <dcterms:modified xsi:type="dcterms:W3CDTF">2018-09-19T10:53:43Z</dcterms:modified>
</cp:coreProperties>
</file>