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0" r:id="rId14"/>
    <p:sldId id="301" r:id="rId15"/>
    <p:sldId id="309" r:id="rId16"/>
    <p:sldId id="302" r:id="rId17"/>
    <p:sldId id="308" r:id="rId18"/>
    <p:sldId id="273" r:id="rId19"/>
    <p:sldId id="274" r:id="rId20"/>
    <p:sldId id="306" r:id="rId21"/>
    <p:sldId id="275" r:id="rId22"/>
    <p:sldId id="310" r:id="rId23"/>
    <p:sldId id="277" r:id="rId24"/>
    <p:sldId id="278" r:id="rId25"/>
    <p:sldId id="279" r:id="rId26"/>
    <p:sldId id="276" r:id="rId27"/>
    <p:sldId id="312" r:id="rId28"/>
    <p:sldId id="304" r:id="rId29"/>
    <p:sldId id="311" r:id="rId30"/>
    <p:sldId id="280" r:id="rId31"/>
    <p:sldId id="305" r:id="rId32"/>
    <p:sldId id="303" r:id="rId33"/>
    <p:sldId id="282" r:id="rId34"/>
    <p:sldId id="283" r:id="rId35"/>
    <p:sldId id="284" r:id="rId36"/>
    <p:sldId id="285" r:id="rId37"/>
    <p:sldId id="286" r:id="rId38"/>
    <p:sldId id="307" r:id="rId39"/>
    <p:sldId id="287" r:id="rId40"/>
    <p:sldId id="288" r:id="rId41"/>
    <p:sldId id="296" r:id="rId42"/>
    <p:sldId id="289" r:id="rId43"/>
    <p:sldId id="290" r:id="rId44"/>
    <p:sldId id="291" r:id="rId45"/>
    <p:sldId id="293" r:id="rId46"/>
    <p:sldId id="292" r:id="rId47"/>
    <p:sldId id="294" r:id="rId48"/>
    <p:sldId id="295" r:id="rId49"/>
    <p:sldId id="297" r:id="rId50"/>
    <p:sldId id="299" r:id="rId51"/>
    <p:sldId id="29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8" autoAdjust="0"/>
    <p:restoredTop sz="94660"/>
  </p:normalViewPr>
  <p:slideViewPr>
    <p:cSldViewPr snapToGrid="0">
      <p:cViewPr varScale="1">
        <p:scale>
          <a:sx n="110" d="100"/>
          <a:sy n="110" d="100"/>
        </p:scale>
        <p:origin x="52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D1FF8-2ABC-4B94-B988-73B45571C716}" type="datetimeFigureOut">
              <a:rPr lang="en-US" smtClean="0"/>
              <a:t>6/16/2021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C8779-11E7-45BD-B438-9899DE8F3F50}" type="slidenum">
              <a:rPr lang="en-US" smtClean="0"/>
              <a:t>‹#›</a:t>
            </a:fld>
            <a:endParaRPr lang="en-US"/>
          </a:p>
        </p:txBody>
      </p:sp>
    </p:spTree>
    <p:extLst>
      <p:ext uri="{BB962C8B-B14F-4D97-AF65-F5344CB8AC3E}">
        <p14:creationId xmlns:p14="http://schemas.microsoft.com/office/powerpoint/2010/main" val="3421391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839343-F47F-4149-B5F3-CD0DE801D4AF}"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36E2F-AC7D-4759-9DA3-ECB871A43C8E}" type="slidenum">
              <a:rPr lang="en-US" smtClean="0"/>
              <a:t>‹#›</a:t>
            </a:fld>
            <a:endParaRPr lang="en-US"/>
          </a:p>
        </p:txBody>
      </p:sp>
    </p:spTree>
    <p:extLst>
      <p:ext uri="{BB962C8B-B14F-4D97-AF65-F5344CB8AC3E}">
        <p14:creationId xmlns:p14="http://schemas.microsoft.com/office/powerpoint/2010/main" val="191096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839343-F47F-4149-B5F3-CD0DE801D4AF}"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36E2F-AC7D-4759-9DA3-ECB871A43C8E}" type="slidenum">
              <a:rPr lang="en-US" smtClean="0"/>
              <a:t>‹#›</a:t>
            </a:fld>
            <a:endParaRPr lang="en-US"/>
          </a:p>
        </p:txBody>
      </p:sp>
    </p:spTree>
    <p:extLst>
      <p:ext uri="{BB962C8B-B14F-4D97-AF65-F5344CB8AC3E}">
        <p14:creationId xmlns:p14="http://schemas.microsoft.com/office/powerpoint/2010/main" val="50014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839343-F47F-4149-B5F3-CD0DE801D4AF}"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36E2F-AC7D-4759-9DA3-ECB871A43C8E}" type="slidenum">
              <a:rPr lang="en-US" smtClean="0"/>
              <a:t>‹#›</a:t>
            </a:fld>
            <a:endParaRPr lang="en-US"/>
          </a:p>
        </p:txBody>
      </p:sp>
    </p:spTree>
    <p:extLst>
      <p:ext uri="{BB962C8B-B14F-4D97-AF65-F5344CB8AC3E}">
        <p14:creationId xmlns:p14="http://schemas.microsoft.com/office/powerpoint/2010/main" val="3262861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67C0735F-B982-4D80-969C-E7187772E53B}" type="slidenum">
              <a:rPr lang="en-US"/>
              <a:pPr/>
              <a:t>‹#›</a:t>
            </a:fld>
            <a:endParaRPr lang="en-US"/>
          </a:p>
        </p:txBody>
      </p:sp>
    </p:spTree>
    <p:extLst>
      <p:ext uri="{BB962C8B-B14F-4D97-AF65-F5344CB8AC3E}">
        <p14:creationId xmlns:p14="http://schemas.microsoft.com/office/powerpoint/2010/main" val="1262827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839343-F47F-4149-B5F3-CD0DE801D4AF}"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36E2F-AC7D-4759-9DA3-ECB871A43C8E}" type="slidenum">
              <a:rPr lang="en-US" smtClean="0"/>
              <a:t>‹#›</a:t>
            </a:fld>
            <a:endParaRPr lang="en-US"/>
          </a:p>
        </p:txBody>
      </p:sp>
    </p:spTree>
    <p:extLst>
      <p:ext uri="{BB962C8B-B14F-4D97-AF65-F5344CB8AC3E}">
        <p14:creationId xmlns:p14="http://schemas.microsoft.com/office/powerpoint/2010/main" val="54165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839343-F47F-4149-B5F3-CD0DE801D4AF}"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36E2F-AC7D-4759-9DA3-ECB871A43C8E}" type="slidenum">
              <a:rPr lang="en-US" smtClean="0"/>
              <a:t>‹#›</a:t>
            </a:fld>
            <a:endParaRPr lang="en-US"/>
          </a:p>
        </p:txBody>
      </p:sp>
    </p:spTree>
    <p:extLst>
      <p:ext uri="{BB962C8B-B14F-4D97-AF65-F5344CB8AC3E}">
        <p14:creationId xmlns:p14="http://schemas.microsoft.com/office/powerpoint/2010/main" val="198126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839343-F47F-4149-B5F3-CD0DE801D4AF}" type="datetimeFigureOut">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36E2F-AC7D-4759-9DA3-ECB871A43C8E}" type="slidenum">
              <a:rPr lang="en-US" smtClean="0"/>
              <a:t>‹#›</a:t>
            </a:fld>
            <a:endParaRPr lang="en-US"/>
          </a:p>
        </p:txBody>
      </p:sp>
    </p:spTree>
    <p:extLst>
      <p:ext uri="{BB962C8B-B14F-4D97-AF65-F5344CB8AC3E}">
        <p14:creationId xmlns:p14="http://schemas.microsoft.com/office/powerpoint/2010/main" val="360946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839343-F47F-4149-B5F3-CD0DE801D4AF}" type="datetimeFigureOut">
              <a:rPr lang="en-US" smtClean="0"/>
              <a:t>6/16/2021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936E2F-AC7D-4759-9DA3-ECB871A43C8E}" type="slidenum">
              <a:rPr lang="en-US" smtClean="0"/>
              <a:t>‹#›</a:t>
            </a:fld>
            <a:endParaRPr lang="en-US"/>
          </a:p>
        </p:txBody>
      </p:sp>
    </p:spTree>
    <p:extLst>
      <p:ext uri="{BB962C8B-B14F-4D97-AF65-F5344CB8AC3E}">
        <p14:creationId xmlns:p14="http://schemas.microsoft.com/office/powerpoint/2010/main" val="192336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839343-F47F-4149-B5F3-CD0DE801D4AF}" type="datetimeFigureOut">
              <a:rPr lang="en-US" smtClean="0"/>
              <a:t>6/16/2021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936E2F-AC7D-4759-9DA3-ECB871A43C8E}" type="slidenum">
              <a:rPr lang="en-US" smtClean="0"/>
              <a:t>‹#›</a:t>
            </a:fld>
            <a:endParaRPr lang="en-US"/>
          </a:p>
        </p:txBody>
      </p:sp>
    </p:spTree>
    <p:extLst>
      <p:ext uri="{BB962C8B-B14F-4D97-AF65-F5344CB8AC3E}">
        <p14:creationId xmlns:p14="http://schemas.microsoft.com/office/powerpoint/2010/main" val="244517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39343-F47F-4149-B5F3-CD0DE801D4AF}" type="datetimeFigureOut">
              <a:rPr lang="en-US" smtClean="0"/>
              <a:t>6/16/2021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936E2F-AC7D-4759-9DA3-ECB871A43C8E}" type="slidenum">
              <a:rPr lang="en-US" smtClean="0"/>
              <a:t>‹#›</a:t>
            </a:fld>
            <a:endParaRPr lang="en-US"/>
          </a:p>
        </p:txBody>
      </p:sp>
    </p:spTree>
    <p:extLst>
      <p:ext uri="{BB962C8B-B14F-4D97-AF65-F5344CB8AC3E}">
        <p14:creationId xmlns:p14="http://schemas.microsoft.com/office/powerpoint/2010/main" val="2820162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839343-F47F-4149-B5F3-CD0DE801D4AF}" type="datetimeFigureOut">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36E2F-AC7D-4759-9DA3-ECB871A43C8E}" type="slidenum">
              <a:rPr lang="en-US" smtClean="0"/>
              <a:t>‹#›</a:t>
            </a:fld>
            <a:endParaRPr lang="en-US"/>
          </a:p>
        </p:txBody>
      </p:sp>
    </p:spTree>
    <p:extLst>
      <p:ext uri="{BB962C8B-B14F-4D97-AF65-F5344CB8AC3E}">
        <p14:creationId xmlns:p14="http://schemas.microsoft.com/office/powerpoint/2010/main" val="1959892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839343-F47F-4149-B5F3-CD0DE801D4AF}" type="datetimeFigureOut">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36E2F-AC7D-4759-9DA3-ECB871A43C8E}" type="slidenum">
              <a:rPr lang="en-US" smtClean="0"/>
              <a:t>‹#›</a:t>
            </a:fld>
            <a:endParaRPr lang="en-US"/>
          </a:p>
        </p:txBody>
      </p:sp>
    </p:spTree>
    <p:extLst>
      <p:ext uri="{BB962C8B-B14F-4D97-AF65-F5344CB8AC3E}">
        <p14:creationId xmlns:p14="http://schemas.microsoft.com/office/powerpoint/2010/main" val="2845975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5F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839343-F47F-4149-B5F3-CD0DE801D4AF}" type="datetimeFigureOut">
              <a:rPr lang="en-US" smtClean="0"/>
              <a:t>6/16/2021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36E2F-AC7D-4759-9DA3-ECB871A43C8E}" type="slidenum">
              <a:rPr lang="en-US" smtClean="0"/>
              <a:t>‹#›</a:t>
            </a:fld>
            <a:endParaRPr lang="en-US"/>
          </a:p>
        </p:txBody>
      </p:sp>
    </p:spTree>
    <p:extLst>
      <p:ext uri="{BB962C8B-B14F-4D97-AF65-F5344CB8AC3E}">
        <p14:creationId xmlns:p14="http://schemas.microsoft.com/office/powerpoint/2010/main" val="4145897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3.jpeg"/><Relationship Id="rId7" Type="http://schemas.openxmlformats.org/officeDocument/2006/relationships/hyperlink" Target="http://www.iisg.nl/~landsberger/sheji/sj-gp.html" TargetMode="External"/><Relationship Id="rId2" Type="http://schemas.openxmlformats.org/officeDocument/2006/relationships/hyperlink" Target="http://www.iisg.nl/~landsberger/sheji/sj-phh.html" TargetMode="Externa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hyperlink" Target="http://www.iisg.nl/~landsberger/sheji/sj-cjw.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00707" y="478666"/>
            <a:ext cx="7772400" cy="1470025"/>
          </a:xfrm>
        </p:spPr>
        <p:txBody>
          <a:bodyPr>
            <a:normAutofit fontScale="90000"/>
          </a:bodyPr>
          <a:lstStyle/>
          <a:p>
            <a:pPr eaLnBrk="1" hangingPunct="1"/>
            <a:r>
              <a:rPr lang="en-US" altLang="zh-CN" dirty="0">
                <a:ea typeface="宋体" panose="02010600030101010101" pitchFamily="2" charset="-122"/>
              </a:rPr>
              <a:t>Mao’s China</a:t>
            </a:r>
            <a:br>
              <a:rPr lang="en-US" altLang="zh-CN" dirty="0">
                <a:ea typeface="宋体" panose="02010600030101010101" pitchFamily="2" charset="-122"/>
              </a:rPr>
            </a:br>
            <a:r>
              <a:rPr lang="en-US" altLang="zh-CN" dirty="0">
                <a:ea typeface="宋体" panose="02010600030101010101" pitchFamily="2" charset="-122"/>
              </a:rPr>
              <a:t>1949 - 1976</a:t>
            </a:r>
          </a:p>
        </p:txBody>
      </p:sp>
      <p:pic>
        <p:nvPicPr>
          <p:cNvPr id="2052" name="Picture 14" descr="maozd89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562" y="2215166"/>
            <a:ext cx="9216336" cy="409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633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zh-CN" dirty="0">
                <a:ea typeface="宋体" panose="02010600030101010101" pitchFamily="2" charset="-122"/>
              </a:rPr>
              <a:t>Civil War (1945 - 1949)</a:t>
            </a:r>
          </a:p>
        </p:txBody>
      </p:sp>
      <p:sp>
        <p:nvSpPr>
          <p:cNvPr id="11267" name="Rectangle 3"/>
          <p:cNvSpPr>
            <a:spLocks noGrp="1" noChangeArrowheads="1"/>
          </p:cNvSpPr>
          <p:nvPr>
            <p:ph sz="half" idx="1"/>
          </p:nvPr>
        </p:nvSpPr>
        <p:spPr/>
        <p:txBody>
          <a:bodyPr>
            <a:normAutofit/>
          </a:bodyPr>
          <a:lstStyle/>
          <a:p>
            <a:pPr marL="0" indent="0" eaLnBrk="1" hangingPunct="1">
              <a:buNone/>
              <a:defRPr/>
            </a:pPr>
            <a:r>
              <a:rPr lang="en-US" altLang="zh-CN" sz="3200" dirty="0">
                <a:solidFill>
                  <a:schemeClr val="accent2">
                    <a:lumMod val="75000"/>
                  </a:schemeClr>
                </a:solidFill>
                <a:ea typeface="宋体" pitchFamily="2" charset="-122"/>
              </a:rPr>
              <a:t>KMT: Kuomintang (Nationalists)</a:t>
            </a:r>
          </a:p>
          <a:p>
            <a:pPr marL="0" indent="0" eaLnBrk="1" hangingPunct="1">
              <a:buNone/>
              <a:defRPr/>
            </a:pPr>
            <a:endParaRPr lang="en-US" altLang="zh-CN" sz="3200" dirty="0">
              <a:solidFill>
                <a:schemeClr val="accent2">
                  <a:lumMod val="75000"/>
                </a:schemeClr>
              </a:solidFill>
              <a:ea typeface="宋体" pitchFamily="2" charset="-122"/>
            </a:endParaRPr>
          </a:p>
          <a:p>
            <a:pPr eaLnBrk="1" hangingPunct="1">
              <a:defRPr/>
            </a:pPr>
            <a:r>
              <a:rPr lang="en-US" altLang="zh-CN" sz="3200" dirty="0">
                <a:ea typeface="宋体" pitchFamily="2" charset="-122"/>
              </a:rPr>
              <a:t>Chiang </a:t>
            </a:r>
            <a:r>
              <a:rPr lang="en-US" altLang="zh-CN" sz="3200" dirty="0" err="1">
                <a:ea typeface="宋体" pitchFamily="2" charset="-122"/>
              </a:rPr>
              <a:t>Kaishek</a:t>
            </a:r>
            <a:r>
              <a:rPr lang="en-US" altLang="zh-CN" sz="3200" dirty="0">
                <a:ea typeface="宋体" pitchFamily="2" charset="-122"/>
              </a:rPr>
              <a:t> (President)</a:t>
            </a:r>
          </a:p>
          <a:p>
            <a:pPr eaLnBrk="1" hangingPunct="1">
              <a:defRPr/>
            </a:pPr>
            <a:r>
              <a:rPr lang="en-US" altLang="zh-CN" sz="3200" dirty="0">
                <a:ea typeface="宋体" pitchFamily="2" charset="-122"/>
              </a:rPr>
              <a:t>Nationalist</a:t>
            </a:r>
          </a:p>
          <a:p>
            <a:pPr eaLnBrk="1" hangingPunct="1">
              <a:defRPr/>
            </a:pPr>
            <a:r>
              <a:rPr lang="en-US" altLang="zh-CN" sz="3200" dirty="0">
                <a:ea typeface="宋体" pitchFamily="2" charset="-122"/>
              </a:rPr>
              <a:t>Modernist/</a:t>
            </a:r>
            <a:r>
              <a:rPr lang="en-US" altLang="zh-CN" sz="3200" dirty="0" err="1">
                <a:ea typeface="宋体" pitchFamily="2" charset="-122"/>
              </a:rPr>
              <a:t>Westernist</a:t>
            </a:r>
            <a:endParaRPr lang="en-US" altLang="zh-CN" sz="3200" dirty="0">
              <a:ea typeface="宋体" pitchFamily="2" charset="-122"/>
            </a:endParaRPr>
          </a:p>
          <a:p>
            <a:pPr eaLnBrk="1" hangingPunct="1">
              <a:defRPr/>
            </a:pPr>
            <a:r>
              <a:rPr lang="en-US" altLang="zh-CN" sz="3200" dirty="0">
                <a:ea typeface="宋体" pitchFamily="2" charset="-122"/>
              </a:rPr>
              <a:t>Stronghold in the East</a:t>
            </a:r>
          </a:p>
        </p:txBody>
      </p:sp>
      <p:sp>
        <p:nvSpPr>
          <p:cNvPr id="2" name="Content Placeholder 1">
            <a:extLst>
              <a:ext uri="{FF2B5EF4-FFF2-40B4-BE49-F238E27FC236}">
                <a16:creationId xmlns:a16="http://schemas.microsoft.com/office/drawing/2014/main" id="{64AA0EE8-EC67-48BF-88E4-C007AD6A2D3A}"/>
              </a:ext>
            </a:extLst>
          </p:cNvPr>
          <p:cNvSpPr>
            <a:spLocks noGrp="1"/>
          </p:cNvSpPr>
          <p:nvPr>
            <p:ph sz="half" idx="2"/>
          </p:nvPr>
        </p:nvSpPr>
        <p:spPr/>
        <p:txBody>
          <a:bodyPr>
            <a:normAutofit/>
          </a:bodyPr>
          <a:lstStyle/>
          <a:p>
            <a:pPr marL="0" indent="0" eaLnBrk="1" hangingPunct="1">
              <a:buNone/>
              <a:defRPr/>
            </a:pPr>
            <a:r>
              <a:rPr lang="en-US" altLang="zh-CN" sz="3200" dirty="0">
                <a:solidFill>
                  <a:srgbClr val="FF0000"/>
                </a:solidFill>
                <a:ea typeface="宋体" pitchFamily="2" charset="-122"/>
              </a:rPr>
              <a:t>CCP: Chinese Communist Party</a:t>
            </a:r>
          </a:p>
          <a:p>
            <a:pPr marL="0" indent="0" eaLnBrk="1" hangingPunct="1">
              <a:buNone/>
              <a:defRPr/>
            </a:pPr>
            <a:endParaRPr lang="en-US" altLang="zh-CN" sz="3200" dirty="0">
              <a:solidFill>
                <a:srgbClr val="FF0000"/>
              </a:solidFill>
              <a:ea typeface="宋体" pitchFamily="2" charset="-122"/>
            </a:endParaRPr>
          </a:p>
          <a:p>
            <a:pPr>
              <a:defRPr/>
            </a:pPr>
            <a:r>
              <a:rPr lang="en-US" altLang="zh-CN" sz="3200" dirty="0">
                <a:ea typeface="宋体" pitchFamily="2" charset="-122"/>
              </a:rPr>
              <a:t>Mao Zedong Chairman</a:t>
            </a:r>
          </a:p>
          <a:p>
            <a:pPr>
              <a:defRPr/>
            </a:pPr>
            <a:r>
              <a:rPr lang="en-US" altLang="zh-CN" sz="3200" dirty="0">
                <a:ea typeface="宋体" pitchFamily="2" charset="-122"/>
              </a:rPr>
              <a:t>Marxist-Leninist</a:t>
            </a:r>
          </a:p>
          <a:p>
            <a:pPr>
              <a:defRPr/>
            </a:pPr>
            <a:r>
              <a:rPr lang="en-US" altLang="zh-CN" sz="3200" dirty="0">
                <a:ea typeface="宋体" pitchFamily="2" charset="-122"/>
              </a:rPr>
              <a:t>Stronghold in western, rural areas</a:t>
            </a:r>
          </a:p>
          <a:p>
            <a:endParaRPr lang="en-US" sz="3200" dirty="0"/>
          </a:p>
        </p:txBody>
      </p:sp>
    </p:spTree>
    <p:extLst>
      <p:ext uri="{BB962C8B-B14F-4D97-AF65-F5344CB8AC3E}">
        <p14:creationId xmlns:p14="http://schemas.microsoft.com/office/powerpoint/2010/main" val="3424859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Grp="1" noChangeArrowheads="1"/>
          </p:cNvSpPr>
          <p:nvPr>
            <p:ph type="title"/>
          </p:nvPr>
        </p:nvSpPr>
        <p:spPr>
          <a:xfrm>
            <a:off x="838200" y="0"/>
            <a:ext cx="10515600" cy="1325563"/>
          </a:xfrm>
        </p:spPr>
        <p:txBody>
          <a:bodyPr/>
          <a:lstStyle/>
          <a:p>
            <a:pPr eaLnBrk="1" hangingPunct="1"/>
            <a:r>
              <a:rPr lang="en-US" altLang="zh-CN" dirty="0">
                <a:ea typeface="宋体" panose="02010600030101010101" pitchFamily="2" charset="-122"/>
              </a:rPr>
              <a:t>Civil War (1945 - 1949)</a:t>
            </a:r>
            <a:endParaRPr lang="en-US" dirty="0"/>
          </a:p>
        </p:txBody>
      </p:sp>
      <p:pic>
        <p:nvPicPr>
          <p:cNvPr id="12291" name="Picture 10" descr="chin4650_frame_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45720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1" descr="chin4650_frame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19200"/>
            <a:ext cx="45720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2" descr="chin4650_frame_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030664"/>
            <a:ext cx="4572000"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3" descr="chin4650_frame_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030665"/>
            <a:ext cx="4571998" cy="282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2959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a:t>Mao’s Basic Goals</a:t>
            </a:r>
          </a:p>
        </p:txBody>
      </p:sp>
      <p:sp>
        <p:nvSpPr>
          <p:cNvPr id="13315" name="Rectangle 3"/>
          <p:cNvSpPr>
            <a:spLocks noGrp="1" noChangeArrowheads="1"/>
          </p:cNvSpPr>
          <p:nvPr>
            <p:ph type="body" idx="1"/>
          </p:nvPr>
        </p:nvSpPr>
        <p:spPr/>
        <p:txBody>
          <a:bodyPr>
            <a:noAutofit/>
          </a:bodyPr>
          <a:lstStyle/>
          <a:p>
            <a:pPr eaLnBrk="1" hangingPunct="1">
              <a:lnSpc>
                <a:spcPct val="90000"/>
              </a:lnSpc>
            </a:pPr>
            <a:r>
              <a:rPr lang="en-US" sz="3600" dirty="0">
                <a:solidFill>
                  <a:srgbClr val="FF0000"/>
                </a:solidFill>
              </a:rPr>
              <a:t>Revolution from above </a:t>
            </a:r>
            <a:r>
              <a:rPr lang="en-US" sz="3600" dirty="0"/>
              <a:t>to remove “</a:t>
            </a:r>
            <a:r>
              <a:rPr lang="en-US" sz="3600" dirty="0">
                <a:solidFill>
                  <a:srgbClr val="FF0000"/>
                </a:solidFill>
              </a:rPr>
              <a:t>3 big mountains</a:t>
            </a:r>
            <a:r>
              <a:rPr lang="en-US" sz="3600" dirty="0"/>
              <a:t>”</a:t>
            </a:r>
          </a:p>
          <a:p>
            <a:pPr lvl="1" eaLnBrk="1" hangingPunct="1">
              <a:lnSpc>
                <a:spcPct val="90000"/>
              </a:lnSpc>
            </a:pPr>
            <a:r>
              <a:rPr lang="en-US" sz="3200" dirty="0"/>
              <a:t>imperialism</a:t>
            </a:r>
          </a:p>
          <a:p>
            <a:pPr lvl="1" eaLnBrk="1" hangingPunct="1">
              <a:lnSpc>
                <a:spcPct val="90000"/>
              </a:lnSpc>
            </a:pPr>
            <a:r>
              <a:rPr lang="en-US" sz="3200" dirty="0"/>
              <a:t>feudalism</a:t>
            </a:r>
          </a:p>
          <a:p>
            <a:pPr lvl="1" eaLnBrk="1" hangingPunct="1">
              <a:lnSpc>
                <a:spcPct val="90000"/>
              </a:lnSpc>
            </a:pPr>
            <a:r>
              <a:rPr lang="en-US" sz="3200" dirty="0"/>
              <a:t>bureaucratic-capitalism</a:t>
            </a:r>
          </a:p>
          <a:p>
            <a:pPr marL="457200" lvl="1" indent="0" eaLnBrk="1" hangingPunct="1">
              <a:lnSpc>
                <a:spcPct val="90000"/>
              </a:lnSpc>
              <a:buNone/>
            </a:pPr>
            <a:endParaRPr lang="en-US" sz="3200" dirty="0"/>
          </a:p>
          <a:p>
            <a:pPr eaLnBrk="1" hangingPunct="1">
              <a:lnSpc>
                <a:spcPct val="90000"/>
              </a:lnSpc>
            </a:pPr>
            <a:r>
              <a:rPr lang="en-US" sz="3600" dirty="0">
                <a:solidFill>
                  <a:srgbClr val="FF0000"/>
                </a:solidFill>
              </a:rPr>
              <a:t>United Front</a:t>
            </a:r>
            <a:r>
              <a:rPr lang="en-US" sz="3600" dirty="0"/>
              <a:t> of …</a:t>
            </a:r>
          </a:p>
          <a:p>
            <a:pPr lvl="1" eaLnBrk="1" hangingPunct="1">
              <a:lnSpc>
                <a:spcPct val="90000"/>
              </a:lnSpc>
            </a:pPr>
            <a:r>
              <a:rPr lang="en-US" sz="3200" dirty="0"/>
              <a:t>workers</a:t>
            </a:r>
          </a:p>
          <a:p>
            <a:pPr lvl="1" eaLnBrk="1" hangingPunct="1">
              <a:lnSpc>
                <a:spcPct val="90000"/>
              </a:lnSpc>
            </a:pPr>
            <a:r>
              <a:rPr lang="en-US" sz="3200" dirty="0"/>
              <a:t>peasants</a:t>
            </a:r>
          </a:p>
          <a:p>
            <a:pPr lvl="1" eaLnBrk="1" hangingPunct="1">
              <a:lnSpc>
                <a:spcPct val="90000"/>
              </a:lnSpc>
            </a:pPr>
            <a:r>
              <a:rPr lang="en-US" sz="3200" dirty="0"/>
              <a:t>petty bourgeoisie</a:t>
            </a:r>
          </a:p>
        </p:txBody>
      </p:sp>
    </p:spTree>
    <p:extLst>
      <p:ext uri="{BB962C8B-B14F-4D97-AF65-F5344CB8AC3E}">
        <p14:creationId xmlns:p14="http://schemas.microsoft.com/office/powerpoint/2010/main" val="189595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31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zh-CN" dirty="0"/>
              <a:t>1950’s </a:t>
            </a:r>
            <a:r>
              <a:rPr lang="en-US" altLang="zh-CN" dirty="0">
                <a:ea typeface="宋体" panose="02010600030101010101" pitchFamily="2" charset="-122"/>
              </a:rPr>
              <a:t>Economic Reconstruction</a:t>
            </a:r>
          </a:p>
        </p:txBody>
      </p:sp>
      <p:sp>
        <p:nvSpPr>
          <p:cNvPr id="14339" name="Rectangle 3"/>
          <p:cNvSpPr>
            <a:spLocks noGrp="1" noChangeArrowheads="1"/>
          </p:cNvSpPr>
          <p:nvPr>
            <p:ph type="body" idx="1"/>
          </p:nvPr>
        </p:nvSpPr>
        <p:spPr>
          <a:xfrm>
            <a:off x="493426" y="1874916"/>
            <a:ext cx="6351562" cy="4351338"/>
          </a:xfrm>
        </p:spPr>
        <p:txBody>
          <a:bodyPr/>
          <a:lstStyle/>
          <a:p>
            <a:pPr eaLnBrk="1" hangingPunct="1"/>
            <a:r>
              <a:rPr lang="en-US" altLang="zh-CN" dirty="0">
                <a:ea typeface="宋体" panose="02010600030101010101" pitchFamily="2" charset="-122"/>
              </a:rPr>
              <a:t>Soviet model and assistance</a:t>
            </a:r>
          </a:p>
          <a:p>
            <a:pPr eaLnBrk="1" hangingPunct="1"/>
            <a:r>
              <a:rPr lang="en-US" altLang="zh-CN" dirty="0">
                <a:ea typeface="宋体" panose="02010600030101010101" pitchFamily="2" charset="-122"/>
              </a:rPr>
              <a:t>Land reform (eliminate landlords)</a:t>
            </a:r>
          </a:p>
          <a:p>
            <a:pPr eaLnBrk="1" hangingPunct="1"/>
            <a:r>
              <a:rPr lang="en-US" altLang="zh-CN" dirty="0">
                <a:ea typeface="宋体" panose="02010600030101010101" pitchFamily="2" charset="-122"/>
              </a:rPr>
              <a:t>Heavy industry (state-owned enterprises)</a:t>
            </a:r>
          </a:p>
          <a:p>
            <a:pPr eaLnBrk="1" hangingPunct="1"/>
            <a:r>
              <a:rPr lang="en-US" altLang="zh-CN" dirty="0">
                <a:ea typeface="宋体" panose="02010600030101010101" pitchFamily="2" charset="-122"/>
              </a:rPr>
              <a:t>First National People’s Congress (1954)</a:t>
            </a:r>
          </a:p>
          <a:p>
            <a:pPr lvl="1" eaLnBrk="1" hangingPunct="1"/>
            <a:r>
              <a:rPr lang="en-US" altLang="zh-CN" dirty="0">
                <a:ea typeface="宋体" panose="02010600030101010101" pitchFamily="2" charset="-122"/>
              </a:rPr>
              <a:t>PRC Constitution</a:t>
            </a:r>
          </a:p>
          <a:p>
            <a:r>
              <a:rPr lang="en-US" altLang="zh-CN" dirty="0">
                <a:ea typeface="宋体" panose="02010600030101010101" pitchFamily="2" charset="-122"/>
              </a:rPr>
              <a:t>Zhou Enlai</a:t>
            </a:r>
          </a:p>
          <a:p>
            <a:pPr lvl="1"/>
            <a:r>
              <a:rPr lang="en-US" altLang="zh-CN" dirty="0">
                <a:ea typeface="宋体" panose="02010600030101010101" pitchFamily="2" charset="-122"/>
              </a:rPr>
              <a:t>Premiere</a:t>
            </a:r>
          </a:p>
          <a:p>
            <a:pPr lvl="1"/>
            <a:r>
              <a:rPr lang="en-US" altLang="zh-CN" dirty="0">
                <a:ea typeface="宋体" panose="02010600030101010101" pitchFamily="2" charset="-122"/>
              </a:rPr>
              <a:t>Foreign Minister</a:t>
            </a:r>
          </a:p>
          <a:p>
            <a:pPr lvl="1"/>
            <a:r>
              <a:rPr lang="en-US" altLang="zh-CN" dirty="0">
                <a:ea typeface="宋体" panose="02010600030101010101" pitchFamily="2" charset="-122"/>
              </a:rPr>
              <a:t>Vice Chairman of CCP</a:t>
            </a:r>
          </a:p>
        </p:txBody>
      </p:sp>
      <p:pic>
        <p:nvPicPr>
          <p:cNvPr id="14340" name="Picture 4" descr="maozho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9723" y="2185388"/>
            <a:ext cx="4669025" cy="359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146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100 Flowers Campaign (1956-1957)</a:t>
            </a:r>
            <a:br>
              <a:rPr lang="de-DE" dirty="0"/>
            </a:br>
            <a:endParaRPr lang="en-US" dirty="0"/>
          </a:p>
        </p:txBody>
      </p:sp>
      <p:sp>
        <p:nvSpPr>
          <p:cNvPr id="3" name="Content Placeholder 2"/>
          <p:cNvSpPr>
            <a:spLocks noGrp="1"/>
          </p:cNvSpPr>
          <p:nvPr>
            <p:ph idx="1"/>
          </p:nvPr>
        </p:nvSpPr>
        <p:spPr/>
        <p:txBody>
          <a:bodyPr>
            <a:normAutofit/>
          </a:bodyPr>
          <a:lstStyle/>
          <a:p>
            <a:pPr marL="0" indent="0">
              <a:lnSpc>
                <a:spcPct val="93000"/>
              </a:lnSpc>
              <a:buClr>
                <a:srgbClr val="000000"/>
              </a:buClr>
              <a:buSzPct val="45000"/>
              <a:buNone/>
            </a:pPr>
            <a:r>
              <a:rPr lang="en-GB" sz="3600" dirty="0">
                <a:solidFill>
                  <a:srgbClr val="FF0000"/>
                </a:solidFill>
              </a:rPr>
              <a:t>Zhou &amp; CCP </a:t>
            </a:r>
            <a:r>
              <a:rPr lang="en-GB" sz="3600" dirty="0">
                <a:solidFill>
                  <a:srgbClr val="000000"/>
                </a:solidFill>
              </a:rPr>
              <a:t>encouraged a variety of solutions to ongoing problems, launched under the slogan:</a:t>
            </a:r>
          </a:p>
          <a:p>
            <a:pPr marL="0" indent="0">
              <a:lnSpc>
                <a:spcPct val="93000"/>
              </a:lnSpc>
              <a:buClr>
                <a:srgbClr val="000000"/>
              </a:buClr>
              <a:buSzPct val="45000"/>
              <a:buNone/>
            </a:pPr>
            <a:endParaRPr lang="en-GB" sz="3200" dirty="0">
              <a:solidFill>
                <a:srgbClr val="000000"/>
              </a:solidFill>
            </a:endParaRPr>
          </a:p>
          <a:p>
            <a:pPr marL="0" indent="0">
              <a:lnSpc>
                <a:spcPct val="93000"/>
              </a:lnSpc>
              <a:buClr>
                <a:srgbClr val="000000"/>
              </a:buClr>
              <a:buSzPct val="45000"/>
              <a:buNone/>
            </a:pPr>
            <a:r>
              <a:rPr lang="en-GB" sz="3200" dirty="0">
                <a:solidFill>
                  <a:srgbClr val="000000"/>
                </a:solidFill>
              </a:rPr>
              <a:t>"</a:t>
            </a:r>
            <a:r>
              <a:rPr lang="de-DE" sz="3200" dirty="0"/>
              <a:t>Letting a  hundred flowers blossom and a hundred schools of thought contend is the policy  for promoting progress in the arts and the sciences and a flourishing socialist culture in our land." </a:t>
            </a:r>
            <a:endParaRPr lang="en-GB" sz="3200" dirty="0">
              <a:solidFill>
                <a:srgbClr val="000000"/>
              </a:solidFill>
            </a:endParaRPr>
          </a:p>
          <a:p>
            <a:endParaRPr lang="en-US" sz="3600" dirty="0"/>
          </a:p>
        </p:txBody>
      </p:sp>
    </p:spTree>
    <p:extLst>
      <p:ext uri="{BB962C8B-B14F-4D97-AF65-F5344CB8AC3E}">
        <p14:creationId xmlns:p14="http://schemas.microsoft.com/office/powerpoint/2010/main" val="1109334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BC66E-4AE8-4A73-98F5-780BF47401EA}"/>
              </a:ext>
            </a:extLst>
          </p:cNvPr>
          <p:cNvSpPr>
            <a:spLocks noGrp="1"/>
          </p:cNvSpPr>
          <p:nvPr>
            <p:ph type="title"/>
          </p:nvPr>
        </p:nvSpPr>
        <p:spPr/>
        <p:txBody>
          <a:bodyPr/>
          <a:lstStyle/>
          <a:p>
            <a:r>
              <a:rPr lang="de-DE" dirty="0"/>
              <a:t>100 Flowers Campaign (1956-1957)</a:t>
            </a:r>
            <a:br>
              <a:rPr lang="de-DE" dirty="0"/>
            </a:br>
            <a:endParaRPr lang="en-US" dirty="0"/>
          </a:p>
        </p:txBody>
      </p:sp>
      <p:pic>
        <p:nvPicPr>
          <p:cNvPr id="4" name="Content Placeholder 3">
            <a:extLst>
              <a:ext uri="{FF2B5EF4-FFF2-40B4-BE49-F238E27FC236}">
                <a16:creationId xmlns:a16="http://schemas.microsoft.com/office/drawing/2014/main" id="{4524D9FF-D670-4DC8-84DF-C1419E83076C}"/>
              </a:ext>
            </a:extLst>
          </p:cNvPr>
          <p:cNvPicPr>
            <a:picLocks noGrp="1" noChangeAspect="1"/>
          </p:cNvPicPr>
          <p:nvPr>
            <p:ph sz="half" idx="1"/>
          </p:nvPr>
        </p:nvPicPr>
        <p:blipFill>
          <a:blip r:embed="rId2"/>
          <a:stretch>
            <a:fillRect/>
          </a:stretch>
        </p:blipFill>
        <p:spPr>
          <a:xfrm>
            <a:off x="1154244" y="1390910"/>
            <a:ext cx="3539184" cy="4922608"/>
          </a:xfrm>
          <a:prstGeom prst="rect">
            <a:avLst/>
          </a:prstGeom>
        </p:spPr>
      </p:pic>
      <p:sp>
        <p:nvSpPr>
          <p:cNvPr id="5" name="Content Placeholder 4">
            <a:extLst>
              <a:ext uri="{FF2B5EF4-FFF2-40B4-BE49-F238E27FC236}">
                <a16:creationId xmlns:a16="http://schemas.microsoft.com/office/drawing/2014/main" id="{51E7EB77-5B63-4212-A8D0-FD040A2A7FCC}"/>
              </a:ext>
            </a:extLst>
          </p:cNvPr>
          <p:cNvSpPr>
            <a:spLocks noGrp="1"/>
          </p:cNvSpPr>
          <p:nvPr>
            <p:ph sz="half" idx="2"/>
          </p:nvPr>
        </p:nvSpPr>
        <p:spPr/>
        <p:txBody>
          <a:bodyPr/>
          <a:lstStyle/>
          <a:p>
            <a:pPr>
              <a:lnSpc>
                <a:spcPct val="93000"/>
              </a:lnSpc>
              <a:buClr>
                <a:srgbClr val="000000"/>
              </a:buClr>
              <a:buSzPct val="45000"/>
            </a:pPr>
            <a:r>
              <a:rPr lang="en-GB" dirty="0"/>
              <a:t>Embolden intellectuals to discuss the </a:t>
            </a:r>
            <a:r>
              <a:rPr lang="en-GB" dirty="0">
                <a:solidFill>
                  <a:srgbClr val="000000"/>
                </a:solidFill>
              </a:rPr>
              <a:t>country's political and cultural problems</a:t>
            </a:r>
          </a:p>
          <a:p>
            <a:pPr>
              <a:lnSpc>
                <a:spcPct val="93000"/>
              </a:lnSpc>
              <a:buClr>
                <a:srgbClr val="000000"/>
              </a:buClr>
              <a:buSzPct val="45000"/>
            </a:pPr>
            <a:r>
              <a:rPr lang="en-GB" dirty="0">
                <a:solidFill>
                  <a:srgbClr val="000000"/>
                </a:solidFill>
              </a:rPr>
              <a:t>Mao &amp; Zhou </a:t>
            </a:r>
            <a:r>
              <a:rPr lang="en-GB" dirty="0"/>
              <a:t>believed it would be obvious to the people </a:t>
            </a:r>
            <a:r>
              <a:rPr lang="en-GB" dirty="0">
                <a:solidFill>
                  <a:srgbClr val="000000"/>
                </a:solidFill>
              </a:rPr>
              <a:t>that socialism was superior to capitalism and the HFC would thus propel socialism</a:t>
            </a:r>
            <a:endParaRPr lang="en-US" dirty="0"/>
          </a:p>
        </p:txBody>
      </p:sp>
    </p:spTree>
    <p:extLst>
      <p:ext uri="{BB962C8B-B14F-4D97-AF65-F5344CB8AC3E}">
        <p14:creationId xmlns:p14="http://schemas.microsoft.com/office/powerpoint/2010/main" val="990920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1" y="365125"/>
            <a:ext cx="11002109" cy="1325563"/>
          </a:xfrm>
        </p:spPr>
        <p:txBody>
          <a:bodyPr/>
          <a:lstStyle/>
          <a:p>
            <a:r>
              <a:rPr lang="en-US" dirty="0"/>
              <a:t>Effects of the HFC</a:t>
            </a:r>
            <a:br>
              <a:rPr lang="en-US" dirty="0"/>
            </a:br>
            <a:endParaRPr lang="en-US" dirty="0"/>
          </a:p>
        </p:txBody>
      </p:sp>
      <p:sp>
        <p:nvSpPr>
          <p:cNvPr id="3" name="Content Placeholder 2"/>
          <p:cNvSpPr>
            <a:spLocks noGrp="1"/>
          </p:cNvSpPr>
          <p:nvPr>
            <p:ph idx="1"/>
          </p:nvPr>
        </p:nvSpPr>
        <p:spPr>
          <a:xfrm>
            <a:off x="351691" y="1825624"/>
            <a:ext cx="11493305" cy="4828393"/>
          </a:xfrm>
        </p:spPr>
        <p:txBody>
          <a:bodyPr>
            <a:noAutofit/>
          </a:bodyPr>
          <a:lstStyle/>
          <a:p>
            <a:pPr marL="0" indent="0">
              <a:lnSpc>
                <a:spcPct val="93000"/>
              </a:lnSpc>
              <a:buClr>
                <a:srgbClr val="000000"/>
              </a:buClr>
              <a:buSzPct val="45000"/>
              <a:buNone/>
            </a:pPr>
            <a:r>
              <a:rPr lang="en-GB" sz="2400" dirty="0">
                <a:solidFill>
                  <a:srgbClr val="FF0000"/>
                </a:solidFill>
              </a:rPr>
              <a:t>Spiralled out of control</a:t>
            </a:r>
            <a:r>
              <a:rPr lang="en-GB" sz="2400" dirty="0">
                <a:solidFill>
                  <a:srgbClr val="000000"/>
                </a:solidFill>
              </a:rPr>
              <a:t>. Millions of critical letters arrived in government offices:</a:t>
            </a:r>
            <a:br>
              <a:rPr lang="en-GB" sz="2400" dirty="0">
                <a:solidFill>
                  <a:srgbClr val="000000"/>
                </a:solidFill>
              </a:rPr>
            </a:br>
            <a:endParaRPr lang="en-GB" sz="2400" dirty="0">
              <a:solidFill>
                <a:srgbClr val="000000"/>
              </a:solidFill>
            </a:endParaRPr>
          </a:p>
          <a:p>
            <a:pPr>
              <a:lnSpc>
                <a:spcPct val="93000"/>
              </a:lnSpc>
              <a:buClr>
                <a:srgbClr val="000000"/>
              </a:buClr>
              <a:buSzPct val="45000"/>
              <a:buFont typeface="Wingdings" panose="05000000000000000000" pitchFamily="2" charset="2"/>
              <a:buChar char=""/>
            </a:pPr>
            <a:r>
              <a:rPr lang="en-GB" sz="2400" dirty="0">
                <a:solidFill>
                  <a:srgbClr val="000000"/>
                </a:solidFill>
              </a:rPr>
              <a:t>“We protest against CCP control over intellectuals, the harshness of previous mass campaigns such as that against  counterrevolutionaries, the slavish following of Soviet models, the low standards of living in China, the abolition of foreign literature, economic corruption among party cadres, and the fact that Party members enjoyed many privileges which make them a race apart.”</a:t>
            </a:r>
          </a:p>
          <a:p>
            <a:pPr>
              <a:lnSpc>
                <a:spcPct val="93000"/>
              </a:lnSpc>
              <a:buClr>
                <a:srgbClr val="000000"/>
              </a:buClr>
              <a:buSzPct val="45000"/>
              <a:buFont typeface="Wingdings" panose="05000000000000000000" pitchFamily="2" charset="2"/>
              <a:buChar char=""/>
            </a:pPr>
            <a:r>
              <a:rPr lang="en-US" sz="2400" dirty="0"/>
              <a:t>“The country should separate with each Political Party controlling a zone of its own.”</a:t>
            </a:r>
          </a:p>
          <a:p>
            <a:pPr>
              <a:lnSpc>
                <a:spcPct val="93000"/>
              </a:lnSpc>
              <a:buClr>
                <a:srgbClr val="000000"/>
              </a:buClr>
              <a:buSzPct val="45000"/>
              <a:buFont typeface="Wingdings" panose="05000000000000000000" pitchFamily="2" charset="2"/>
              <a:buChar char=""/>
            </a:pPr>
            <a:r>
              <a:rPr lang="en-US" sz="2400" dirty="0"/>
              <a:t>"Each political party in China should rule in transitional governments, each with a 4 year term." </a:t>
            </a:r>
          </a:p>
          <a:p>
            <a:pPr>
              <a:lnSpc>
                <a:spcPct val="93000"/>
              </a:lnSpc>
              <a:buClr>
                <a:srgbClr val="000000"/>
              </a:buClr>
              <a:buSzPct val="45000"/>
              <a:buNone/>
            </a:pPr>
            <a:endParaRPr lang="en-US" sz="2400" dirty="0"/>
          </a:p>
          <a:p>
            <a:endParaRPr lang="en-US" sz="2400" dirty="0"/>
          </a:p>
        </p:txBody>
      </p:sp>
    </p:spTree>
    <p:extLst>
      <p:ext uri="{BB962C8B-B14F-4D97-AF65-F5344CB8AC3E}">
        <p14:creationId xmlns:p14="http://schemas.microsoft.com/office/powerpoint/2010/main" val="1058169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EA60D-7B20-4FE8-B635-F2AF013A5B7B}"/>
              </a:ext>
            </a:extLst>
          </p:cNvPr>
          <p:cNvSpPr>
            <a:spLocks noGrp="1"/>
          </p:cNvSpPr>
          <p:nvPr>
            <p:ph type="title"/>
          </p:nvPr>
        </p:nvSpPr>
        <p:spPr/>
        <p:txBody>
          <a:bodyPr/>
          <a:lstStyle/>
          <a:p>
            <a:r>
              <a:rPr lang="en-US" dirty="0"/>
              <a:t>Effects of the HFC</a:t>
            </a:r>
            <a:br>
              <a:rPr lang="en-US" dirty="0"/>
            </a:br>
            <a:endParaRPr lang="en-US" dirty="0"/>
          </a:p>
        </p:txBody>
      </p:sp>
      <p:sp>
        <p:nvSpPr>
          <p:cNvPr id="3" name="Content Placeholder 2">
            <a:extLst>
              <a:ext uri="{FF2B5EF4-FFF2-40B4-BE49-F238E27FC236}">
                <a16:creationId xmlns:a16="http://schemas.microsoft.com/office/drawing/2014/main" id="{3337E62A-D52B-4F5A-81C8-928D50FA1AB6}"/>
              </a:ext>
            </a:extLst>
          </p:cNvPr>
          <p:cNvSpPr>
            <a:spLocks noGrp="1"/>
          </p:cNvSpPr>
          <p:nvPr>
            <p:ph idx="1"/>
          </p:nvPr>
        </p:nvSpPr>
        <p:spPr/>
        <p:txBody>
          <a:bodyPr>
            <a:normAutofit/>
          </a:bodyPr>
          <a:lstStyle/>
          <a:p>
            <a:pPr>
              <a:lnSpc>
                <a:spcPct val="93000"/>
              </a:lnSpc>
              <a:buClr>
                <a:srgbClr val="000000"/>
              </a:buClr>
              <a:buSzPct val="45000"/>
            </a:pPr>
            <a:r>
              <a:rPr lang="en-US" sz="3200" dirty="0"/>
              <a:t>July 1957, </a:t>
            </a:r>
            <a:r>
              <a:rPr lang="en-US" sz="3200" dirty="0">
                <a:solidFill>
                  <a:srgbClr val="FF0000"/>
                </a:solidFill>
              </a:rPr>
              <a:t>Mao ordered a halt </a:t>
            </a:r>
            <a:r>
              <a:rPr lang="en-US" sz="3200" dirty="0"/>
              <a:t>to the HFC. </a:t>
            </a:r>
          </a:p>
          <a:p>
            <a:pPr>
              <a:lnSpc>
                <a:spcPct val="93000"/>
              </a:lnSpc>
              <a:buClr>
                <a:srgbClr val="000000"/>
              </a:buClr>
              <a:buSzPct val="45000"/>
            </a:pPr>
            <a:r>
              <a:rPr lang="en-US" sz="3200" dirty="0"/>
              <a:t>Mao had witnessed</a:t>
            </a:r>
            <a:r>
              <a:rPr lang="en-US" sz="3200" dirty="0">
                <a:solidFill>
                  <a:srgbClr val="FF0000"/>
                </a:solidFill>
              </a:rPr>
              <a:t> Khrushchev denouncing Stalin </a:t>
            </a:r>
            <a:r>
              <a:rPr lang="en-US" sz="3200" dirty="0"/>
              <a:t>and the </a:t>
            </a:r>
            <a:r>
              <a:rPr lang="en-US" sz="3200" dirty="0">
                <a:solidFill>
                  <a:srgbClr val="FF0000"/>
                </a:solidFill>
              </a:rPr>
              <a:t>Hungarian Revolution of 1956</a:t>
            </a:r>
            <a:r>
              <a:rPr lang="en-US" sz="3200" dirty="0"/>
              <a:t>, events by which </a:t>
            </a:r>
            <a:r>
              <a:rPr lang="en-US" sz="3200" dirty="0">
                <a:solidFill>
                  <a:srgbClr val="FF0000"/>
                </a:solidFill>
              </a:rPr>
              <a:t>he felt threatened</a:t>
            </a:r>
            <a:r>
              <a:rPr lang="en-US" sz="3200" dirty="0"/>
              <a:t>. </a:t>
            </a:r>
          </a:p>
          <a:p>
            <a:pPr>
              <a:lnSpc>
                <a:spcPct val="93000"/>
              </a:lnSpc>
              <a:buClr>
                <a:srgbClr val="000000"/>
              </a:buClr>
              <a:buSzPct val="45000"/>
            </a:pPr>
            <a:r>
              <a:rPr lang="en-US" sz="3200" dirty="0"/>
              <a:t>Mao's earlier speech, </a:t>
            </a:r>
            <a:r>
              <a:rPr lang="en-US" sz="3200" i="1" dirty="0"/>
              <a:t>On the Correct Handling of the Contradictions Among the People</a:t>
            </a:r>
            <a:r>
              <a:rPr lang="en-US" sz="3200" dirty="0"/>
              <a:t>, was meaningfully changed and appeared later as an anti-rightist piece. </a:t>
            </a:r>
            <a:endParaRPr lang="en-GB" sz="3200" dirty="0"/>
          </a:p>
          <a:p>
            <a:endParaRPr lang="en-US" sz="3200" dirty="0"/>
          </a:p>
        </p:txBody>
      </p:sp>
    </p:spTree>
    <p:extLst>
      <p:ext uri="{BB962C8B-B14F-4D97-AF65-F5344CB8AC3E}">
        <p14:creationId xmlns:p14="http://schemas.microsoft.com/office/powerpoint/2010/main" val="2887682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spcBef>
                <a:spcPct val="50000"/>
              </a:spcBef>
            </a:pPr>
            <a:br>
              <a:rPr lang="en-US" dirty="0"/>
            </a:br>
            <a:br>
              <a:rPr lang="en-US" dirty="0"/>
            </a:br>
            <a:r>
              <a:rPr lang="en-US" dirty="0"/>
              <a:t>Effects of the HFC</a:t>
            </a:r>
            <a:br>
              <a:rPr lang="en-US" dirty="0"/>
            </a:br>
            <a:br>
              <a:rPr lang="en-US" dirty="0"/>
            </a:br>
            <a:endParaRPr lang="en-US" dirty="0"/>
          </a:p>
        </p:txBody>
      </p:sp>
      <p:sp>
        <p:nvSpPr>
          <p:cNvPr id="3" name="Content Placeholder 2"/>
          <p:cNvSpPr>
            <a:spLocks noGrp="1"/>
          </p:cNvSpPr>
          <p:nvPr>
            <p:ph idx="1"/>
          </p:nvPr>
        </p:nvSpPr>
        <p:spPr/>
        <p:txBody>
          <a:bodyPr>
            <a:normAutofit/>
          </a:bodyPr>
          <a:lstStyle/>
          <a:p>
            <a:pPr eaLnBrk="1">
              <a:lnSpc>
                <a:spcPct val="93000"/>
              </a:lnSpc>
              <a:buClr>
                <a:srgbClr val="000000"/>
              </a:buClr>
              <a:buSzPct val="45000"/>
              <a:buFont typeface="Wingdings" panose="05000000000000000000" pitchFamily="2" charset="2"/>
              <a:buChar char=""/>
            </a:pPr>
            <a:r>
              <a:rPr lang="en-GB" sz="2400" dirty="0">
                <a:solidFill>
                  <a:srgbClr val="000000"/>
                </a:solidFill>
              </a:rPr>
              <a:t>Bureaucracy vs. Intelligentsia vs. Mao. Moderates vs. Radicals. Urban vs. Rural…</a:t>
            </a:r>
          </a:p>
          <a:p>
            <a:pPr eaLnBrk="1">
              <a:lnSpc>
                <a:spcPct val="93000"/>
              </a:lnSpc>
              <a:buClr>
                <a:srgbClr val="000000"/>
              </a:buClr>
              <a:buSzPct val="45000"/>
              <a:buFont typeface="Wingdings" panose="05000000000000000000" pitchFamily="2" charset="2"/>
              <a:buChar char=""/>
            </a:pPr>
            <a:r>
              <a:rPr lang="en-GB" sz="2400" dirty="0">
                <a:solidFill>
                  <a:srgbClr val="000000"/>
                </a:solidFill>
              </a:rPr>
              <a:t>Flowers turned to “</a:t>
            </a:r>
            <a:r>
              <a:rPr lang="en-GB" sz="2400" dirty="0">
                <a:solidFill>
                  <a:srgbClr val="FF0000"/>
                </a:solidFill>
              </a:rPr>
              <a:t>weeds”</a:t>
            </a:r>
            <a:endParaRPr lang="en-GB" sz="2400" dirty="0">
              <a:solidFill>
                <a:srgbClr val="000000"/>
              </a:solidFill>
            </a:endParaRPr>
          </a:p>
          <a:p>
            <a:pPr eaLnBrk="1">
              <a:lnSpc>
                <a:spcPct val="93000"/>
              </a:lnSpc>
              <a:buClr>
                <a:srgbClr val="000000"/>
              </a:buClr>
              <a:buSzPct val="45000"/>
              <a:buFont typeface="Wingdings" panose="05000000000000000000" pitchFamily="2" charset="2"/>
              <a:buChar char=""/>
            </a:pPr>
            <a:r>
              <a:rPr lang="de-DE" sz="2400" dirty="0"/>
              <a:t>The result of the HFC was the </a:t>
            </a:r>
            <a:r>
              <a:rPr lang="de-DE" sz="2400" dirty="0">
                <a:solidFill>
                  <a:srgbClr val="FF0000"/>
                </a:solidFill>
              </a:rPr>
              <a:t>persecution</a:t>
            </a:r>
            <a:r>
              <a:rPr lang="de-DE" sz="2400" dirty="0"/>
              <a:t> of intellectuals, officials, students, artists and dissidents labeled "rightists"</a:t>
            </a:r>
          </a:p>
          <a:p>
            <a:pPr eaLnBrk="1">
              <a:lnSpc>
                <a:spcPct val="93000"/>
              </a:lnSpc>
              <a:buClr>
                <a:srgbClr val="000000"/>
              </a:buClr>
              <a:buSzPct val="45000"/>
              <a:buFont typeface="Wingdings" panose="05000000000000000000" pitchFamily="2" charset="2"/>
              <a:buChar char=""/>
            </a:pPr>
            <a:r>
              <a:rPr lang="de-DE" sz="2400" dirty="0"/>
              <a:t>550,000+ identified as "rightists" were humiliated, imprisoned,  demoted or fired from their positions, sent to labor and re-education camps, tortured, or killed. </a:t>
            </a:r>
            <a:endParaRPr lang="en-GB" sz="2400" dirty="0">
              <a:solidFill>
                <a:srgbClr val="000000"/>
              </a:solidFill>
            </a:endParaRPr>
          </a:p>
          <a:p>
            <a:pPr eaLnBrk="1">
              <a:lnSpc>
                <a:spcPct val="93000"/>
              </a:lnSpc>
              <a:buClr>
                <a:srgbClr val="000000"/>
              </a:buClr>
              <a:buSzPct val="45000"/>
              <a:buFont typeface="Wingdings" panose="05000000000000000000" pitchFamily="2" charset="2"/>
              <a:buChar char=""/>
            </a:pPr>
            <a:r>
              <a:rPr lang="en-GB" sz="2400" dirty="0">
                <a:solidFill>
                  <a:srgbClr val="000000"/>
                </a:solidFill>
              </a:rPr>
              <a:t>Deng was operative in the purge. Zhou lost credit. </a:t>
            </a:r>
          </a:p>
          <a:p>
            <a:pPr marL="0" indent="0" eaLnBrk="1">
              <a:lnSpc>
                <a:spcPct val="93000"/>
              </a:lnSpc>
              <a:buClr>
                <a:srgbClr val="000000"/>
              </a:buClr>
              <a:buSzPct val="45000"/>
              <a:buNone/>
            </a:pPr>
            <a:endParaRPr lang="en-GB" sz="2400" dirty="0">
              <a:solidFill>
                <a:srgbClr val="000000"/>
              </a:solidFill>
            </a:endParaRPr>
          </a:p>
          <a:p>
            <a:pPr eaLnBrk="1">
              <a:lnSpc>
                <a:spcPct val="93000"/>
              </a:lnSpc>
              <a:buClr>
                <a:srgbClr val="000000"/>
              </a:buClr>
              <a:buSzPct val="45000"/>
              <a:buFont typeface="Wingdings" panose="05000000000000000000" pitchFamily="2" charset="2"/>
              <a:buChar char=""/>
            </a:pPr>
            <a:r>
              <a:rPr lang="en-GB" sz="2400" dirty="0">
                <a:solidFill>
                  <a:srgbClr val="000000"/>
                </a:solidFill>
              </a:rPr>
              <a:t>Led to Cultural Revolution…</a:t>
            </a:r>
          </a:p>
          <a:p>
            <a:endParaRPr lang="en-US" sz="2400" dirty="0"/>
          </a:p>
        </p:txBody>
      </p:sp>
    </p:spTree>
    <p:extLst>
      <p:ext uri="{BB962C8B-B14F-4D97-AF65-F5344CB8AC3E}">
        <p14:creationId xmlns:p14="http://schemas.microsoft.com/office/powerpoint/2010/main" val="3898498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200" dirty="0"/>
              <a:t>The Great Leap Forward 1958-63 (2</a:t>
            </a:r>
            <a:r>
              <a:rPr lang="en-US" sz="3200" baseline="30000" dirty="0"/>
              <a:t>nd</a:t>
            </a:r>
            <a:r>
              <a:rPr lang="en-US" sz="3200" dirty="0"/>
              <a:t> 5YP)</a:t>
            </a:r>
          </a:p>
        </p:txBody>
      </p:sp>
      <p:sp>
        <p:nvSpPr>
          <p:cNvPr id="18435" name="Rectangle 3"/>
          <p:cNvSpPr>
            <a:spLocks noGrp="1" noChangeArrowheads="1"/>
          </p:cNvSpPr>
          <p:nvPr>
            <p:ph type="body" idx="1"/>
          </p:nvPr>
        </p:nvSpPr>
        <p:spPr>
          <a:xfrm>
            <a:off x="696532" y="1887828"/>
            <a:ext cx="11175609" cy="5334000"/>
          </a:xfrm>
        </p:spPr>
        <p:txBody>
          <a:bodyPr>
            <a:normAutofit/>
          </a:bodyPr>
          <a:lstStyle/>
          <a:p>
            <a:pPr eaLnBrk="1" hangingPunct="1">
              <a:lnSpc>
                <a:spcPct val="80000"/>
              </a:lnSpc>
            </a:pPr>
            <a:r>
              <a:rPr lang="en-US" sz="3200" dirty="0"/>
              <a:t>Mao’s early experiences with peasant revolution convinced him of the immense potential of </a:t>
            </a:r>
            <a:r>
              <a:rPr lang="en-US" sz="3200" dirty="0">
                <a:solidFill>
                  <a:srgbClr val="FF0000"/>
                </a:solidFill>
              </a:rPr>
              <a:t>peasant strength</a:t>
            </a:r>
            <a:r>
              <a:rPr lang="en-US" sz="3200" dirty="0"/>
              <a:t>. He believed if properly organized and inspired, the Chinese masses could accomplish </a:t>
            </a:r>
            <a:r>
              <a:rPr lang="en-US" sz="3200" dirty="0">
                <a:solidFill>
                  <a:srgbClr val="FF0000"/>
                </a:solidFill>
              </a:rPr>
              <a:t>amazing feats</a:t>
            </a:r>
            <a:r>
              <a:rPr lang="en-US" sz="3200" dirty="0"/>
              <a:t>. </a:t>
            </a:r>
          </a:p>
          <a:p>
            <a:pPr eaLnBrk="1" hangingPunct="1">
              <a:lnSpc>
                <a:spcPct val="80000"/>
              </a:lnSpc>
            </a:pPr>
            <a:r>
              <a:rPr lang="en-US" sz="3200" dirty="0"/>
              <a:t>Mao called upon all Chinese to engage in zealous physical labor to transform the economy and overtake the West in industrial </a:t>
            </a:r>
            <a:r>
              <a:rPr lang="en-US" sz="3200" dirty="0">
                <a:solidFill>
                  <a:srgbClr val="FF0000"/>
                </a:solidFill>
              </a:rPr>
              <a:t>and</a:t>
            </a:r>
            <a:r>
              <a:rPr lang="en-US" sz="3200" dirty="0"/>
              <a:t> agricultural production within a few years (“</a:t>
            </a:r>
            <a:r>
              <a:rPr lang="en-US" sz="3200" dirty="0">
                <a:solidFill>
                  <a:srgbClr val="FF0000"/>
                </a:solidFill>
              </a:rPr>
              <a:t>walking on two legs</a:t>
            </a:r>
            <a:r>
              <a:rPr lang="en-US" sz="3200" dirty="0"/>
              <a:t>”)</a:t>
            </a:r>
          </a:p>
          <a:p>
            <a:pPr eaLnBrk="1" hangingPunct="1">
              <a:lnSpc>
                <a:spcPct val="80000"/>
              </a:lnSpc>
            </a:pPr>
            <a:r>
              <a:rPr lang="en-US" sz="3200" dirty="0"/>
              <a:t>In mid-1950s Mao demanded rapid formation of </a:t>
            </a:r>
            <a:r>
              <a:rPr lang="en-US" sz="3200" dirty="0">
                <a:solidFill>
                  <a:srgbClr val="FF0000"/>
                </a:solidFill>
              </a:rPr>
              <a:t>agricultural communes</a:t>
            </a:r>
            <a:endParaRPr lang="en-US" sz="3200" dirty="0"/>
          </a:p>
        </p:txBody>
      </p:sp>
    </p:spTree>
    <p:extLst>
      <p:ext uri="{BB962C8B-B14F-4D97-AF65-F5344CB8AC3E}">
        <p14:creationId xmlns:p14="http://schemas.microsoft.com/office/powerpoint/2010/main" val="385334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a:t>Presentation Outline</a:t>
            </a:r>
          </a:p>
        </p:txBody>
      </p:sp>
      <p:sp>
        <p:nvSpPr>
          <p:cNvPr id="3075" name="Rectangle 3"/>
          <p:cNvSpPr>
            <a:spLocks noGrp="1" noChangeArrowheads="1"/>
          </p:cNvSpPr>
          <p:nvPr>
            <p:ph type="body" idx="1"/>
          </p:nvPr>
        </p:nvSpPr>
        <p:spPr/>
        <p:txBody>
          <a:bodyPr/>
          <a:lstStyle/>
          <a:p>
            <a:r>
              <a:rPr lang="en-US" dirty="0"/>
              <a:t>Theoretical Maoism</a:t>
            </a:r>
          </a:p>
          <a:p>
            <a:r>
              <a:rPr lang="en-US" dirty="0"/>
              <a:t>Snapshot of the Chinese Civil War </a:t>
            </a:r>
          </a:p>
          <a:p>
            <a:r>
              <a:rPr lang="en-US" dirty="0"/>
              <a:t>Great Leap Forward</a:t>
            </a:r>
          </a:p>
          <a:p>
            <a:r>
              <a:rPr lang="en-US" dirty="0"/>
              <a:t>100 Flowers Campaign</a:t>
            </a:r>
          </a:p>
          <a:p>
            <a:r>
              <a:rPr lang="en-US" dirty="0"/>
              <a:t>Cultural Revolution</a:t>
            </a:r>
          </a:p>
          <a:p>
            <a:r>
              <a:rPr lang="en-US" dirty="0"/>
              <a:t>Maoist Propaganda</a:t>
            </a:r>
          </a:p>
          <a:p>
            <a:r>
              <a:rPr lang="en-US" dirty="0"/>
              <a:t>Conclusions</a:t>
            </a:r>
          </a:p>
        </p:txBody>
      </p:sp>
    </p:spTree>
    <p:extLst>
      <p:ext uri="{BB962C8B-B14F-4D97-AF65-F5344CB8AC3E}">
        <p14:creationId xmlns:p14="http://schemas.microsoft.com/office/powerpoint/2010/main" val="1150583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Great Leap Forward 1958-63 (2</a:t>
            </a:r>
            <a:r>
              <a:rPr lang="en-US" baseline="30000" dirty="0"/>
              <a:t>nd</a:t>
            </a:r>
            <a:r>
              <a:rPr lang="en-US" dirty="0"/>
              <a:t> 5YP)</a:t>
            </a:r>
          </a:p>
        </p:txBody>
      </p:sp>
      <p:sp>
        <p:nvSpPr>
          <p:cNvPr id="3" name="Content Placeholder 2"/>
          <p:cNvSpPr>
            <a:spLocks noGrp="1"/>
          </p:cNvSpPr>
          <p:nvPr>
            <p:ph idx="1"/>
          </p:nvPr>
        </p:nvSpPr>
        <p:spPr/>
        <p:txBody>
          <a:bodyPr>
            <a:normAutofit/>
          </a:bodyPr>
          <a:lstStyle/>
          <a:p>
            <a:pPr>
              <a:lnSpc>
                <a:spcPct val="80000"/>
              </a:lnSpc>
            </a:pPr>
            <a:r>
              <a:rPr lang="en-US" sz="3200" dirty="0"/>
              <a:t>1959 - 1962 were known as the </a:t>
            </a:r>
            <a:r>
              <a:rPr lang="en-US" sz="3200" i="1" dirty="0">
                <a:solidFill>
                  <a:srgbClr val="FF0000"/>
                </a:solidFill>
              </a:rPr>
              <a:t>Three Bitter Years</a:t>
            </a:r>
            <a:r>
              <a:rPr lang="en-US" sz="3200" dirty="0"/>
              <a:t> and the </a:t>
            </a:r>
            <a:r>
              <a:rPr lang="en-US" sz="3200" i="1" dirty="0">
                <a:solidFill>
                  <a:srgbClr val="FF0000"/>
                </a:solidFill>
              </a:rPr>
              <a:t>Three Years of Natural Disasters</a:t>
            </a:r>
            <a:r>
              <a:rPr lang="en-US" sz="3200" dirty="0"/>
              <a:t>. </a:t>
            </a:r>
          </a:p>
          <a:p>
            <a:pPr lvl="1">
              <a:lnSpc>
                <a:spcPct val="80000"/>
              </a:lnSpc>
            </a:pPr>
            <a:r>
              <a:rPr lang="en-US" sz="3200" dirty="0"/>
              <a:t>If the weather was better…</a:t>
            </a:r>
            <a:r>
              <a:rPr lang="en-US" sz="3200" dirty="0">
                <a:solidFill>
                  <a:srgbClr val="FF0000"/>
                </a:solidFill>
              </a:rPr>
              <a:t>?</a:t>
            </a:r>
            <a:endParaRPr lang="en-US" sz="3200" dirty="0"/>
          </a:p>
          <a:p>
            <a:pPr>
              <a:lnSpc>
                <a:spcPct val="80000"/>
              </a:lnSpc>
            </a:pPr>
            <a:r>
              <a:rPr lang="en-US" sz="3200" dirty="0"/>
              <a:t>Many local officials were “tried” and publicly executed for falsifying grain production numbers. Culture of fear from HFC.</a:t>
            </a:r>
          </a:p>
          <a:p>
            <a:pPr>
              <a:lnSpc>
                <a:spcPct val="80000"/>
              </a:lnSpc>
            </a:pPr>
            <a:r>
              <a:rPr lang="en-US" sz="3200" dirty="0"/>
              <a:t>Massive famine</a:t>
            </a:r>
          </a:p>
          <a:p>
            <a:pPr>
              <a:lnSpc>
                <a:spcPct val="80000"/>
              </a:lnSpc>
            </a:pPr>
            <a:r>
              <a:rPr lang="en-US" sz="3200" dirty="0"/>
              <a:t>2-3 million dead</a:t>
            </a:r>
          </a:p>
          <a:p>
            <a:endParaRPr lang="en-US" sz="3200" dirty="0"/>
          </a:p>
        </p:txBody>
      </p:sp>
    </p:spTree>
    <p:extLst>
      <p:ext uri="{BB962C8B-B14F-4D97-AF65-F5344CB8AC3E}">
        <p14:creationId xmlns:p14="http://schemas.microsoft.com/office/powerpoint/2010/main" val="141061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200" dirty="0"/>
              <a:t>Great Leap Forward 1958-63 (2</a:t>
            </a:r>
            <a:r>
              <a:rPr lang="en-US" sz="3200" baseline="30000" dirty="0"/>
              <a:t>nd</a:t>
            </a:r>
            <a:r>
              <a:rPr lang="en-US" sz="3200" dirty="0"/>
              <a:t> 5YP)</a:t>
            </a:r>
          </a:p>
        </p:txBody>
      </p:sp>
      <p:sp>
        <p:nvSpPr>
          <p:cNvPr id="19459" name="Rectangle 3"/>
          <p:cNvSpPr>
            <a:spLocks noGrp="1" noChangeArrowheads="1"/>
          </p:cNvSpPr>
          <p:nvPr>
            <p:ph type="body" idx="1"/>
          </p:nvPr>
        </p:nvSpPr>
        <p:spPr/>
        <p:txBody>
          <a:bodyPr>
            <a:normAutofit/>
          </a:bodyPr>
          <a:lstStyle/>
          <a:p>
            <a:pPr eaLnBrk="1" hangingPunct="1">
              <a:lnSpc>
                <a:spcPct val="90000"/>
              </a:lnSpc>
            </a:pPr>
            <a:r>
              <a:rPr lang="en-US" sz="3200" dirty="0"/>
              <a:t>Vast initiatives implemented in 5 months…too rapid… unprepared</a:t>
            </a:r>
          </a:p>
          <a:p>
            <a:pPr eaLnBrk="1" hangingPunct="1">
              <a:lnSpc>
                <a:spcPct val="90000"/>
              </a:lnSpc>
            </a:pPr>
            <a:r>
              <a:rPr lang="en-US" sz="3200" dirty="0"/>
              <a:t>Organizational chaos </a:t>
            </a:r>
          </a:p>
          <a:p>
            <a:pPr eaLnBrk="1" hangingPunct="1">
              <a:lnSpc>
                <a:spcPct val="90000"/>
              </a:lnSpc>
            </a:pPr>
            <a:r>
              <a:rPr lang="en-US" sz="3200" dirty="0"/>
              <a:t>USSR withdrew support</a:t>
            </a:r>
          </a:p>
          <a:p>
            <a:pPr eaLnBrk="1" hangingPunct="1">
              <a:lnSpc>
                <a:spcPct val="90000"/>
              </a:lnSpc>
            </a:pPr>
            <a:r>
              <a:rPr lang="en-US" sz="3200" dirty="0"/>
              <a:t>CCP forced to abandon the effort due to falling agricultural and industrial output.</a:t>
            </a:r>
          </a:p>
          <a:p>
            <a:pPr eaLnBrk="1" hangingPunct="1">
              <a:lnSpc>
                <a:spcPct val="90000"/>
              </a:lnSpc>
              <a:buFontTx/>
              <a:buNone/>
            </a:pPr>
            <a:endParaRPr lang="en-US" sz="3200" dirty="0"/>
          </a:p>
          <a:p>
            <a:pPr eaLnBrk="1" hangingPunct="1">
              <a:lnSpc>
                <a:spcPct val="90000"/>
              </a:lnSpc>
              <a:buFontTx/>
              <a:buNone/>
            </a:pPr>
            <a:endParaRPr lang="en-US" sz="3200" dirty="0"/>
          </a:p>
        </p:txBody>
      </p:sp>
    </p:spTree>
    <p:extLst>
      <p:ext uri="{BB962C8B-B14F-4D97-AF65-F5344CB8AC3E}">
        <p14:creationId xmlns:p14="http://schemas.microsoft.com/office/powerpoint/2010/main" val="2887398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AB7E-6D94-40E1-9010-5B119905CFE4}"/>
              </a:ext>
            </a:extLst>
          </p:cNvPr>
          <p:cNvSpPr>
            <a:spLocks noGrp="1"/>
          </p:cNvSpPr>
          <p:nvPr>
            <p:ph type="title"/>
          </p:nvPr>
        </p:nvSpPr>
        <p:spPr/>
        <p:txBody>
          <a:bodyPr/>
          <a:lstStyle/>
          <a:p>
            <a:r>
              <a:rPr lang="en-US" sz="4400" dirty="0"/>
              <a:t>Great Leap Forward 1958-63 (2</a:t>
            </a:r>
            <a:r>
              <a:rPr lang="en-US" sz="4400" baseline="30000" dirty="0"/>
              <a:t>nd</a:t>
            </a:r>
            <a:r>
              <a:rPr lang="en-US" sz="4400" dirty="0"/>
              <a:t> 5YP)</a:t>
            </a:r>
            <a:endParaRPr lang="en-US" dirty="0"/>
          </a:p>
        </p:txBody>
      </p:sp>
      <p:sp>
        <p:nvSpPr>
          <p:cNvPr id="3" name="Content Placeholder 2">
            <a:extLst>
              <a:ext uri="{FF2B5EF4-FFF2-40B4-BE49-F238E27FC236}">
                <a16:creationId xmlns:a16="http://schemas.microsoft.com/office/drawing/2014/main" id="{789706A6-AB96-40F3-84A3-A34BB30E4288}"/>
              </a:ext>
            </a:extLst>
          </p:cNvPr>
          <p:cNvSpPr>
            <a:spLocks noGrp="1"/>
          </p:cNvSpPr>
          <p:nvPr>
            <p:ph idx="1"/>
          </p:nvPr>
        </p:nvSpPr>
        <p:spPr/>
        <p:txBody>
          <a:bodyPr>
            <a:normAutofit/>
          </a:bodyPr>
          <a:lstStyle/>
          <a:p>
            <a:pPr eaLnBrk="1" hangingPunct="1">
              <a:lnSpc>
                <a:spcPct val="90000"/>
              </a:lnSpc>
            </a:pPr>
            <a:r>
              <a:rPr lang="en-US" sz="3600" dirty="0"/>
              <a:t>Entered a period of </a:t>
            </a:r>
            <a:r>
              <a:rPr lang="en-US" sz="3600" dirty="0">
                <a:solidFill>
                  <a:srgbClr val="FF0000"/>
                </a:solidFill>
              </a:rPr>
              <a:t>“Readjustment, Consolidation and Repair” </a:t>
            </a:r>
            <a:r>
              <a:rPr lang="en-US" sz="3600" dirty="0"/>
              <a:t>(1961-65)</a:t>
            </a:r>
          </a:p>
          <a:p>
            <a:pPr lvl="1"/>
            <a:r>
              <a:rPr lang="en-US" sz="3600" dirty="0"/>
              <a:t>With the abandonment of the GLF, moderates in the CCP fostered sharp changes in policy to restore order and to repair economic damage </a:t>
            </a:r>
          </a:p>
          <a:p>
            <a:pPr lvl="1"/>
            <a:r>
              <a:rPr lang="en-US" sz="3600" dirty="0"/>
              <a:t>Particular emphasis given to agriculture communes to reduce threat of mass malnutrition and starvation.</a:t>
            </a:r>
          </a:p>
          <a:p>
            <a:endParaRPr lang="en-US" sz="4000" dirty="0"/>
          </a:p>
        </p:txBody>
      </p:sp>
    </p:spTree>
    <p:extLst>
      <p:ext uri="{BB962C8B-B14F-4D97-AF65-F5344CB8AC3E}">
        <p14:creationId xmlns:p14="http://schemas.microsoft.com/office/powerpoint/2010/main" val="3133682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200" dirty="0"/>
              <a:t>Great Leap Forward 1958-63 (2</a:t>
            </a:r>
            <a:r>
              <a:rPr lang="en-US" sz="3200" baseline="30000" dirty="0"/>
              <a:t>nd</a:t>
            </a:r>
            <a:r>
              <a:rPr lang="en-US" sz="3200" dirty="0"/>
              <a:t> 5YP)</a:t>
            </a:r>
            <a:endParaRPr lang="en-US" altLang="zh-CN" sz="3200" dirty="0">
              <a:ea typeface="宋体" panose="02010600030101010101" pitchFamily="2" charset="-122"/>
            </a:endParaRPr>
          </a:p>
        </p:txBody>
      </p:sp>
      <p:pic>
        <p:nvPicPr>
          <p:cNvPr id="2" name="Picture 1"/>
          <p:cNvPicPr>
            <a:picLocks noChangeAspect="1"/>
          </p:cNvPicPr>
          <p:nvPr/>
        </p:nvPicPr>
        <p:blipFill>
          <a:blip r:embed="rId2"/>
          <a:stretch>
            <a:fillRect/>
          </a:stretch>
        </p:blipFill>
        <p:spPr>
          <a:xfrm>
            <a:off x="1661373" y="1529411"/>
            <a:ext cx="8624221" cy="4884268"/>
          </a:xfrm>
          <a:prstGeom prst="rect">
            <a:avLst/>
          </a:prstGeom>
        </p:spPr>
      </p:pic>
    </p:spTree>
    <p:extLst>
      <p:ext uri="{BB962C8B-B14F-4D97-AF65-F5344CB8AC3E}">
        <p14:creationId xmlns:p14="http://schemas.microsoft.com/office/powerpoint/2010/main" val="1518307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31954" y="274638"/>
            <a:ext cx="9455046" cy="1143000"/>
          </a:xfrm>
        </p:spPr>
        <p:txBody>
          <a:bodyPr/>
          <a:lstStyle/>
          <a:p>
            <a:pPr eaLnBrk="1" hangingPunct="1"/>
            <a:r>
              <a:rPr lang="en-US" sz="3200" dirty="0"/>
              <a:t> Great Leap Forward 1958-63 (2</a:t>
            </a:r>
            <a:r>
              <a:rPr lang="en-US" sz="3200" baseline="30000" dirty="0"/>
              <a:t>nd</a:t>
            </a:r>
            <a:r>
              <a:rPr lang="en-US" sz="3200" dirty="0"/>
              <a:t> 5YP)</a:t>
            </a:r>
            <a:endParaRPr lang="de-DE" sz="3200" dirty="0"/>
          </a:p>
        </p:txBody>
      </p:sp>
      <p:sp>
        <p:nvSpPr>
          <p:cNvPr id="22531" name="Rectangle 3"/>
          <p:cNvSpPr>
            <a:spLocks noGrp="1" noChangeArrowheads="1"/>
          </p:cNvSpPr>
          <p:nvPr>
            <p:ph type="body" idx="1"/>
          </p:nvPr>
        </p:nvSpPr>
        <p:spPr>
          <a:xfrm>
            <a:off x="978876" y="1853760"/>
            <a:ext cx="10515600" cy="4351338"/>
          </a:xfrm>
        </p:spPr>
        <p:txBody>
          <a:bodyPr>
            <a:normAutofit/>
          </a:bodyPr>
          <a:lstStyle/>
          <a:p>
            <a:pPr eaLnBrk="1">
              <a:lnSpc>
                <a:spcPct val="93000"/>
              </a:lnSpc>
              <a:spcBef>
                <a:spcPct val="0"/>
              </a:spcBef>
              <a:buClr>
                <a:srgbClr val="000000"/>
              </a:buClr>
              <a:buSzPct val="45000"/>
              <a:buFont typeface="Wingdings" panose="05000000000000000000" pitchFamily="2" charset="2"/>
              <a:buChar char=""/>
            </a:pPr>
            <a:r>
              <a:rPr lang="en-GB" sz="3200" dirty="0">
                <a:solidFill>
                  <a:srgbClr val="000000"/>
                </a:solidFill>
              </a:rPr>
              <a:t>GLF is now widely seen – both within China and outside – as a major economic and humanitarian </a:t>
            </a:r>
            <a:r>
              <a:rPr lang="en-GB" sz="3200" dirty="0">
                <a:solidFill>
                  <a:srgbClr val="FF0000"/>
                </a:solidFill>
              </a:rPr>
              <a:t>disaster. </a:t>
            </a:r>
          </a:p>
          <a:p>
            <a:pPr eaLnBrk="1">
              <a:lnSpc>
                <a:spcPct val="93000"/>
              </a:lnSpc>
              <a:spcBef>
                <a:spcPct val="0"/>
              </a:spcBef>
              <a:buClr>
                <a:srgbClr val="000000"/>
              </a:buClr>
              <a:buSzPct val="45000"/>
              <a:buFont typeface="Wingdings" panose="05000000000000000000" pitchFamily="2" charset="2"/>
              <a:buChar char=""/>
            </a:pPr>
            <a:r>
              <a:rPr lang="en-US" sz="3200" dirty="0"/>
              <a:t>Official toll of excess deaths during the GLF is </a:t>
            </a:r>
            <a:r>
              <a:rPr lang="en-US" sz="3200" dirty="0">
                <a:solidFill>
                  <a:srgbClr val="FF0000"/>
                </a:solidFill>
              </a:rPr>
              <a:t>14 million</a:t>
            </a:r>
            <a:endParaRPr lang="en-US" sz="3200" dirty="0"/>
          </a:p>
          <a:p>
            <a:pPr>
              <a:lnSpc>
                <a:spcPct val="93000"/>
              </a:lnSpc>
              <a:spcBef>
                <a:spcPct val="0"/>
              </a:spcBef>
              <a:buClr>
                <a:srgbClr val="000000"/>
              </a:buClr>
              <a:buSzPct val="45000"/>
              <a:buFont typeface="Wingdings" panose="05000000000000000000" pitchFamily="2" charset="2"/>
              <a:buChar char=""/>
            </a:pPr>
            <a:r>
              <a:rPr lang="en-US" sz="3200" dirty="0"/>
              <a:t>Scholars have estimated the number of famine victims to be 20-45 million, with the </a:t>
            </a:r>
            <a:r>
              <a:rPr lang="en-US" sz="3200" dirty="0">
                <a:solidFill>
                  <a:srgbClr val="FF0000"/>
                </a:solidFill>
              </a:rPr>
              <a:t>mean around 30 million </a:t>
            </a:r>
            <a:r>
              <a:rPr lang="en-US" sz="3200" dirty="0"/>
              <a:t>in a population of 600 million, or 5%.</a:t>
            </a:r>
            <a:endParaRPr lang="en-US" sz="3200" dirty="0">
              <a:solidFill>
                <a:srgbClr val="FF0000"/>
              </a:solidFill>
            </a:endParaRPr>
          </a:p>
          <a:p>
            <a:pPr marL="0" indent="0" eaLnBrk="1">
              <a:lnSpc>
                <a:spcPct val="93000"/>
              </a:lnSpc>
              <a:spcBef>
                <a:spcPct val="0"/>
              </a:spcBef>
              <a:buClr>
                <a:srgbClr val="000000"/>
              </a:buClr>
              <a:buSzPct val="45000"/>
              <a:buNone/>
            </a:pPr>
            <a:endParaRPr lang="en-US" sz="3200" dirty="0">
              <a:solidFill>
                <a:srgbClr val="FF0000"/>
              </a:solidFill>
            </a:endParaRPr>
          </a:p>
          <a:p>
            <a:pPr marL="0" indent="0" eaLnBrk="1">
              <a:lnSpc>
                <a:spcPct val="93000"/>
              </a:lnSpc>
              <a:spcBef>
                <a:spcPct val="0"/>
              </a:spcBef>
              <a:buClr>
                <a:srgbClr val="000000"/>
              </a:buClr>
              <a:buSzPct val="45000"/>
              <a:buNone/>
            </a:pPr>
            <a:r>
              <a:rPr lang="en-US" sz="3200" b="1" dirty="0">
                <a:solidFill>
                  <a:srgbClr val="FF0000"/>
                </a:solidFill>
              </a:rPr>
              <a:t>The HFC &amp; GLF were among the underlying causes of the Cultural Revolution…</a:t>
            </a:r>
          </a:p>
          <a:p>
            <a:pPr eaLnBrk="1">
              <a:lnSpc>
                <a:spcPct val="93000"/>
              </a:lnSpc>
              <a:spcBef>
                <a:spcPct val="0"/>
              </a:spcBef>
              <a:buClr>
                <a:srgbClr val="000000"/>
              </a:buClr>
              <a:buSzPct val="45000"/>
              <a:buFont typeface="Wingdings" panose="05000000000000000000" pitchFamily="2" charset="2"/>
              <a:buNone/>
            </a:pPr>
            <a:endParaRPr lang="en-GB" sz="3200" dirty="0">
              <a:solidFill>
                <a:srgbClr val="000000"/>
              </a:solidFill>
            </a:endParaRPr>
          </a:p>
          <a:p>
            <a:pPr eaLnBrk="1" hangingPunct="1">
              <a:lnSpc>
                <a:spcPct val="90000"/>
              </a:lnSpc>
              <a:buFontTx/>
              <a:buNone/>
            </a:pPr>
            <a:endParaRPr lang="de-DE" sz="3200" dirty="0"/>
          </a:p>
        </p:txBody>
      </p:sp>
    </p:spTree>
    <p:extLst>
      <p:ext uri="{BB962C8B-B14F-4D97-AF65-F5344CB8AC3E}">
        <p14:creationId xmlns:p14="http://schemas.microsoft.com/office/powerpoint/2010/main" val="123615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zh-CN" dirty="0">
                <a:ea typeface="宋体" panose="02010600030101010101" pitchFamily="2" charset="-122"/>
              </a:rPr>
              <a:t>GLF Divided the CPC</a:t>
            </a:r>
          </a:p>
        </p:txBody>
      </p:sp>
      <p:sp>
        <p:nvSpPr>
          <p:cNvPr id="23555" name="Rectangle 3"/>
          <p:cNvSpPr>
            <a:spLocks noGrp="1" noChangeArrowheads="1"/>
          </p:cNvSpPr>
          <p:nvPr>
            <p:ph type="body" sz="half" idx="1"/>
          </p:nvPr>
        </p:nvSpPr>
        <p:spPr>
          <a:xfrm>
            <a:off x="609600" y="1600201"/>
            <a:ext cx="4440702" cy="4525963"/>
          </a:xfrm>
        </p:spPr>
        <p:txBody>
          <a:bodyPr/>
          <a:lstStyle/>
          <a:p>
            <a:pPr eaLnBrk="1" hangingPunct="1"/>
            <a:r>
              <a:rPr lang="en-US" altLang="zh-CN" dirty="0">
                <a:ea typeface="宋体" panose="02010600030101010101" pitchFamily="2" charset="-122"/>
              </a:rPr>
              <a:t>Mao Zedong versus: </a:t>
            </a:r>
          </a:p>
          <a:p>
            <a:pPr lvl="1" eaLnBrk="1" hangingPunct="1"/>
            <a:r>
              <a:rPr lang="en-US" altLang="zh-CN" dirty="0">
                <a:ea typeface="宋体" panose="02010600030101010101" pitchFamily="2" charset="-122"/>
              </a:rPr>
              <a:t>Liu </a:t>
            </a:r>
            <a:r>
              <a:rPr lang="en-US" altLang="zh-CN" dirty="0" err="1">
                <a:ea typeface="宋体" panose="02010600030101010101" pitchFamily="2" charset="-122"/>
              </a:rPr>
              <a:t>Shaoqi</a:t>
            </a:r>
            <a:endParaRPr lang="en-US" altLang="zh-CN" dirty="0">
              <a:ea typeface="宋体" panose="02010600030101010101" pitchFamily="2" charset="-122"/>
            </a:endParaRPr>
          </a:p>
          <a:p>
            <a:pPr lvl="1" eaLnBrk="1" hangingPunct="1"/>
            <a:r>
              <a:rPr lang="en-US" altLang="zh-CN" dirty="0">
                <a:ea typeface="宋体" panose="02010600030101010101" pitchFamily="2" charset="-122"/>
              </a:rPr>
              <a:t>Peng </a:t>
            </a:r>
            <a:r>
              <a:rPr lang="en-US" altLang="zh-CN" dirty="0" err="1">
                <a:ea typeface="宋体" panose="02010600030101010101" pitchFamily="2" charset="-122"/>
              </a:rPr>
              <a:t>Dehuai</a:t>
            </a:r>
            <a:endParaRPr lang="en-US" altLang="zh-CN" dirty="0">
              <a:ea typeface="宋体" panose="02010600030101010101" pitchFamily="2" charset="-122"/>
            </a:endParaRPr>
          </a:p>
          <a:p>
            <a:pPr lvl="1" eaLnBrk="1" hangingPunct="1"/>
            <a:r>
              <a:rPr lang="en-US" altLang="zh-CN" dirty="0">
                <a:ea typeface="宋体" panose="02010600030101010101" pitchFamily="2" charset="-122"/>
              </a:rPr>
              <a:t>Deng Xiaoping</a:t>
            </a:r>
          </a:p>
          <a:p>
            <a:pPr eaLnBrk="1" hangingPunct="1"/>
            <a:r>
              <a:rPr lang="en-US" altLang="zh-CN" dirty="0">
                <a:ea typeface="宋体" panose="02010600030101010101" pitchFamily="2" charset="-122"/>
              </a:rPr>
              <a:t>Charismatic leadership vs. bureaucracy</a:t>
            </a:r>
          </a:p>
          <a:p>
            <a:pPr eaLnBrk="1" hangingPunct="1"/>
            <a:r>
              <a:rPr lang="en-US" altLang="zh-CN" dirty="0">
                <a:ea typeface="宋体" panose="02010600030101010101" pitchFamily="2" charset="-122"/>
              </a:rPr>
              <a:t>Sino-Soviet Split, 1960 </a:t>
            </a:r>
          </a:p>
          <a:p>
            <a:pPr eaLnBrk="1" hangingPunct="1"/>
            <a:endParaRPr lang="en-US" altLang="zh-CN" dirty="0">
              <a:ea typeface="宋体" panose="02010600030101010101" pitchFamily="2" charset="-122"/>
            </a:endParaRPr>
          </a:p>
          <a:p>
            <a:pPr eaLnBrk="1" hangingPunct="1"/>
            <a:endParaRPr lang="en-US" altLang="zh-CN" dirty="0">
              <a:ea typeface="宋体" panose="02010600030101010101" pitchFamily="2" charset="-122"/>
            </a:endParaRPr>
          </a:p>
        </p:txBody>
      </p:sp>
      <p:pic>
        <p:nvPicPr>
          <p:cNvPr id="23556" name="Picture 7"/>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8458200" y="4672014"/>
            <a:ext cx="1752600" cy="2185987"/>
          </a:xfrm>
          <a:noFill/>
        </p:spPr>
      </p:pic>
      <p:pic>
        <p:nvPicPr>
          <p:cNvPr id="23557" name="Picture 9"/>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162801" y="3124201"/>
            <a:ext cx="1679575" cy="2187575"/>
          </a:xfrm>
          <a:noFill/>
        </p:spPr>
      </p:pic>
      <p:pic>
        <p:nvPicPr>
          <p:cNvPr id="2355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1752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383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p:txBody>
          <a:bodyPr/>
          <a:lstStyle/>
          <a:p>
            <a:pPr eaLnBrk="1" hangingPunct="1"/>
            <a:r>
              <a:rPr lang="en-US" altLang="zh-CN" sz="3200" dirty="0">
                <a:ea typeface="宋体" panose="02010600030101010101" pitchFamily="2" charset="-122"/>
              </a:rPr>
              <a:t>GLF Divided the CPC</a:t>
            </a:r>
            <a:endParaRPr lang="en-US" sz="3200" dirty="0"/>
          </a:p>
        </p:txBody>
      </p:sp>
      <p:sp>
        <p:nvSpPr>
          <p:cNvPr id="20483" name="Rectangle 2"/>
          <p:cNvSpPr>
            <a:spLocks noGrp="1" noChangeArrowheads="1"/>
          </p:cNvSpPr>
          <p:nvPr>
            <p:ph type="body" idx="4294967295"/>
          </p:nvPr>
        </p:nvSpPr>
        <p:spPr>
          <a:xfrm>
            <a:off x="838200" y="1676400"/>
            <a:ext cx="10852052" cy="4495800"/>
          </a:xfrm>
        </p:spPr>
        <p:txBody>
          <a:bodyPr>
            <a:noAutofit/>
          </a:bodyPr>
          <a:lstStyle/>
          <a:p>
            <a:pPr eaLnBrk="1" hangingPunct="1">
              <a:lnSpc>
                <a:spcPct val="80000"/>
              </a:lnSpc>
            </a:pPr>
            <a:r>
              <a:rPr lang="en-US" sz="3200" dirty="0"/>
              <a:t>Mao’s relationship with intellectuals was uneasy. He was critical of the gap between the lives of the urban educated elite and the rural masses. </a:t>
            </a:r>
          </a:p>
          <a:p>
            <a:pPr>
              <a:lnSpc>
                <a:spcPct val="80000"/>
              </a:lnSpc>
            </a:pPr>
            <a:r>
              <a:rPr lang="en-US" sz="3200" dirty="0"/>
              <a:t>GLF failed. Those who criticized Mao were humiliated and purged. </a:t>
            </a:r>
          </a:p>
          <a:p>
            <a:pPr lvl="1">
              <a:lnSpc>
                <a:spcPct val="80000"/>
              </a:lnSpc>
            </a:pPr>
            <a:endParaRPr lang="en-US" sz="3200" dirty="0"/>
          </a:p>
        </p:txBody>
      </p:sp>
    </p:spTree>
    <p:extLst>
      <p:ext uri="{BB962C8B-B14F-4D97-AF65-F5344CB8AC3E}">
        <p14:creationId xmlns:p14="http://schemas.microsoft.com/office/powerpoint/2010/main" val="369662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DDF439-9A21-498C-BFF3-14A76C886D0A}"/>
              </a:ext>
            </a:extLst>
          </p:cNvPr>
          <p:cNvSpPr>
            <a:spLocks noGrp="1"/>
          </p:cNvSpPr>
          <p:nvPr>
            <p:ph type="title"/>
          </p:nvPr>
        </p:nvSpPr>
        <p:spPr/>
        <p:txBody>
          <a:bodyPr/>
          <a:lstStyle/>
          <a:p>
            <a:r>
              <a:rPr lang="en-US" altLang="zh-CN" dirty="0">
                <a:ea typeface="宋体" panose="02010600030101010101" pitchFamily="2" charset="-122"/>
              </a:rPr>
              <a:t>GLF Divided the CPC</a:t>
            </a:r>
            <a:endParaRPr lang="en-US" dirty="0"/>
          </a:p>
        </p:txBody>
      </p:sp>
      <p:sp>
        <p:nvSpPr>
          <p:cNvPr id="4" name="Content Placeholder 3">
            <a:extLst>
              <a:ext uri="{FF2B5EF4-FFF2-40B4-BE49-F238E27FC236}">
                <a16:creationId xmlns:a16="http://schemas.microsoft.com/office/drawing/2014/main" id="{35BB49A9-83C2-4BB4-9930-707C41AC9CE1}"/>
              </a:ext>
            </a:extLst>
          </p:cNvPr>
          <p:cNvSpPr>
            <a:spLocks noGrp="1"/>
          </p:cNvSpPr>
          <p:nvPr>
            <p:ph idx="1"/>
          </p:nvPr>
        </p:nvSpPr>
        <p:spPr/>
        <p:txBody>
          <a:bodyPr>
            <a:normAutofit/>
          </a:bodyPr>
          <a:lstStyle/>
          <a:p>
            <a:pPr>
              <a:lnSpc>
                <a:spcPct val="80000"/>
              </a:lnSpc>
            </a:pPr>
            <a:r>
              <a:rPr lang="en-US" sz="3200" dirty="0">
                <a:solidFill>
                  <a:srgbClr val="FF0000"/>
                </a:solidFill>
              </a:rPr>
              <a:t>Liu Shaoqi: </a:t>
            </a:r>
          </a:p>
          <a:p>
            <a:pPr lvl="1">
              <a:lnSpc>
                <a:spcPct val="80000"/>
              </a:lnSpc>
            </a:pPr>
            <a:r>
              <a:rPr lang="en-US" sz="2800" dirty="0"/>
              <a:t>Chairman of the NPC SC (1954-59), PRC Chairman 1956-66. </a:t>
            </a:r>
          </a:p>
          <a:p>
            <a:pPr lvl="1">
              <a:lnSpc>
                <a:spcPct val="80000"/>
              </a:lnSpc>
            </a:pPr>
            <a:r>
              <a:rPr lang="en-US" sz="3200" dirty="0"/>
              <a:t>Liu was the third most powerful man in China</a:t>
            </a:r>
          </a:p>
          <a:p>
            <a:pPr lvl="1">
              <a:lnSpc>
                <a:spcPct val="80000"/>
              </a:lnSpc>
            </a:pPr>
            <a:r>
              <a:rPr lang="en-US" sz="3200" dirty="0"/>
              <a:t>“The economic disaster [of the GLF] was 30% fault of nature, 70% human error.” Arrested in 1967. Publicly beaten and tortured for 2 years. Died in 1969. </a:t>
            </a:r>
          </a:p>
          <a:p>
            <a:endParaRPr lang="en-US" dirty="0"/>
          </a:p>
        </p:txBody>
      </p:sp>
    </p:spTree>
    <p:extLst>
      <p:ext uri="{BB962C8B-B14F-4D97-AF65-F5344CB8AC3E}">
        <p14:creationId xmlns:p14="http://schemas.microsoft.com/office/powerpoint/2010/main" val="2337514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ea typeface="宋体" panose="02010600030101010101" pitchFamily="2" charset="-122"/>
              </a:rPr>
              <a:t>GLF Divided the CPC</a:t>
            </a:r>
            <a:endParaRPr lang="en-US" dirty="0"/>
          </a:p>
        </p:txBody>
      </p:sp>
      <p:sp>
        <p:nvSpPr>
          <p:cNvPr id="3" name="Content Placeholder 2"/>
          <p:cNvSpPr>
            <a:spLocks noGrp="1"/>
          </p:cNvSpPr>
          <p:nvPr>
            <p:ph idx="1"/>
          </p:nvPr>
        </p:nvSpPr>
        <p:spPr/>
        <p:txBody>
          <a:bodyPr>
            <a:normAutofit lnSpcReduction="10000"/>
          </a:bodyPr>
          <a:lstStyle/>
          <a:p>
            <a:pPr>
              <a:lnSpc>
                <a:spcPct val="80000"/>
              </a:lnSpc>
            </a:pPr>
            <a:r>
              <a:rPr lang="en-US" dirty="0">
                <a:solidFill>
                  <a:srgbClr val="FF0000"/>
                </a:solidFill>
              </a:rPr>
              <a:t>Peng </a:t>
            </a:r>
            <a:r>
              <a:rPr lang="en-US" dirty="0" err="1">
                <a:solidFill>
                  <a:srgbClr val="FF0000"/>
                </a:solidFill>
              </a:rPr>
              <a:t>Dehuai</a:t>
            </a:r>
            <a:r>
              <a:rPr lang="en-US" dirty="0"/>
              <a:t>: Defense Minister. Spoke out in 1959. </a:t>
            </a:r>
          </a:p>
          <a:p>
            <a:pPr>
              <a:lnSpc>
                <a:spcPct val="80000"/>
              </a:lnSpc>
            </a:pPr>
            <a:r>
              <a:rPr lang="en-US" dirty="0"/>
              <a:t>Argued the CCP can’t "jump into communism in one step." </a:t>
            </a:r>
          </a:p>
          <a:p>
            <a:pPr>
              <a:lnSpc>
                <a:spcPct val="80000"/>
              </a:lnSpc>
            </a:pPr>
            <a:r>
              <a:rPr lang="en-US" dirty="0"/>
              <a:t>Peng alleged to have been encouraged by Khrushchev to oppose Mao. </a:t>
            </a:r>
          </a:p>
          <a:p>
            <a:pPr>
              <a:lnSpc>
                <a:spcPct val="80000"/>
              </a:lnSpc>
            </a:pPr>
            <a:r>
              <a:rPr lang="en-US" dirty="0"/>
              <a:t>Mao increasingly felt that all criticism of the CCP were attacks on him personally. </a:t>
            </a:r>
          </a:p>
          <a:p>
            <a:pPr>
              <a:lnSpc>
                <a:spcPct val="80000"/>
              </a:lnSpc>
            </a:pPr>
            <a:r>
              <a:rPr lang="en-US" dirty="0"/>
              <a:t>Mao purged Peng from all influential positions for the rest of his life.</a:t>
            </a:r>
          </a:p>
          <a:p>
            <a:pPr>
              <a:lnSpc>
                <a:spcPct val="80000"/>
              </a:lnSpc>
            </a:pPr>
            <a:r>
              <a:rPr lang="en-US" dirty="0"/>
              <a:t>Lived in obscurity until 1965. Brought back. Purged again in 1970. He  was formally tried, sentenced to life imprisonment, died in prison in 1974.</a:t>
            </a:r>
          </a:p>
          <a:p>
            <a:pPr>
              <a:lnSpc>
                <a:spcPct val="80000"/>
              </a:lnSpc>
            </a:pPr>
            <a:r>
              <a:rPr lang="en-US" dirty="0"/>
              <a:t>…Deng resuscitated Liu and Peng </a:t>
            </a:r>
          </a:p>
          <a:p>
            <a:pPr>
              <a:lnSpc>
                <a:spcPct val="80000"/>
              </a:lnSpc>
            </a:pPr>
            <a:endParaRPr lang="en-US" dirty="0"/>
          </a:p>
          <a:p>
            <a:endParaRPr lang="en-US" dirty="0"/>
          </a:p>
        </p:txBody>
      </p:sp>
    </p:spTree>
    <p:extLst>
      <p:ext uri="{BB962C8B-B14F-4D97-AF65-F5344CB8AC3E}">
        <p14:creationId xmlns:p14="http://schemas.microsoft.com/office/powerpoint/2010/main" val="349010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424222-AB88-4E56-91D9-0C15319B5DCE}"/>
              </a:ext>
            </a:extLst>
          </p:cNvPr>
          <p:cNvSpPr>
            <a:spLocks noGrp="1"/>
          </p:cNvSpPr>
          <p:nvPr>
            <p:ph type="title"/>
          </p:nvPr>
        </p:nvSpPr>
        <p:spPr/>
        <p:txBody>
          <a:bodyPr/>
          <a:lstStyle/>
          <a:p>
            <a:r>
              <a:rPr lang="en-US" altLang="zh-CN" dirty="0">
                <a:ea typeface="宋体" panose="02010600030101010101" pitchFamily="2" charset="-122"/>
              </a:rPr>
              <a:t>GLF Divided the CPC</a:t>
            </a:r>
            <a:endParaRPr lang="en-US" dirty="0"/>
          </a:p>
        </p:txBody>
      </p:sp>
      <p:sp>
        <p:nvSpPr>
          <p:cNvPr id="3" name="Content Placeholder 2">
            <a:extLst>
              <a:ext uri="{FF2B5EF4-FFF2-40B4-BE49-F238E27FC236}">
                <a16:creationId xmlns:a16="http://schemas.microsoft.com/office/drawing/2014/main" id="{53956E6C-D3A9-4C37-B6F0-023D49C2CF34}"/>
              </a:ext>
            </a:extLst>
          </p:cNvPr>
          <p:cNvSpPr>
            <a:spLocks noGrp="1"/>
          </p:cNvSpPr>
          <p:nvPr>
            <p:ph sz="half" idx="1"/>
          </p:nvPr>
        </p:nvSpPr>
        <p:spPr>
          <a:xfrm>
            <a:off x="838200" y="1825625"/>
            <a:ext cx="5181600" cy="4830008"/>
          </a:xfrm>
        </p:spPr>
        <p:txBody>
          <a:bodyPr>
            <a:normAutofit fontScale="92500" lnSpcReduction="20000"/>
          </a:bodyPr>
          <a:lstStyle/>
          <a:p>
            <a:pPr marL="0" indent="0">
              <a:buNone/>
            </a:pPr>
            <a:r>
              <a:rPr lang="en-US" dirty="0"/>
              <a:t>Grain scattered on the ground, potato leaves withered;</a:t>
            </a:r>
          </a:p>
          <a:p>
            <a:pPr marL="0" indent="0">
              <a:buNone/>
            </a:pPr>
            <a:r>
              <a:rPr lang="en-US" dirty="0"/>
              <a:t>Strong young people have left to make steel;</a:t>
            </a:r>
          </a:p>
          <a:p>
            <a:pPr marL="0" indent="0">
              <a:buNone/>
            </a:pPr>
            <a:r>
              <a:rPr lang="en-US" dirty="0"/>
              <a:t>Only children and old women reap the crops;</a:t>
            </a:r>
          </a:p>
          <a:p>
            <a:pPr marL="0" indent="0">
              <a:buNone/>
            </a:pPr>
            <a:r>
              <a:rPr lang="en-US" dirty="0"/>
              <a:t>How can they pass the coming year?</a:t>
            </a:r>
          </a:p>
          <a:p>
            <a:pPr marL="0" indent="0">
              <a:buNone/>
            </a:pPr>
            <a:r>
              <a:rPr lang="en-US" dirty="0"/>
              <a:t>Allow me to raise my voice for the people!</a:t>
            </a:r>
          </a:p>
          <a:p>
            <a:pPr marL="0" indent="0">
              <a:buNone/>
            </a:pPr>
            <a:endParaRPr lang="en-US" dirty="0"/>
          </a:p>
          <a:p>
            <a:pPr marL="0" indent="0">
              <a:buNone/>
            </a:pPr>
            <a:r>
              <a:rPr lang="en-US" dirty="0"/>
              <a:t>In 1958 Peng wrote and circulated this poem in response to what he saw touring the countryside. </a:t>
            </a:r>
          </a:p>
        </p:txBody>
      </p:sp>
      <p:sp>
        <p:nvSpPr>
          <p:cNvPr id="7" name="Content Placeholder 6">
            <a:extLst>
              <a:ext uri="{FF2B5EF4-FFF2-40B4-BE49-F238E27FC236}">
                <a16:creationId xmlns:a16="http://schemas.microsoft.com/office/drawing/2014/main" id="{B4E0CFD8-CA2B-4FAF-8DA7-620FAF7AEBEF}"/>
              </a:ext>
            </a:extLst>
          </p:cNvPr>
          <p:cNvSpPr>
            <a:spLocks noGrp="1"/>
          </p:cNvSpPr>
          <p:nvPr>
            <p:ph sz="half" idx="2"/>
          </p:nvPr>
        </p:nvSpPr>
        <p:spPr>
          <a:xfrm>
            <a:off x="5786203" y="1825624"/>
            <a:ext cx="6115987" cy="5032375"/>
          </a:xfrm>
        </p:spPr>
        <p:txBody>
          <a:bodyPr>
            <a:normAutofit fontScale="92500" lnSpcReduction="20000"/>
          </a:bodyPr>
          <a:lstStyle/>
          <a:p>
            <a:pPr marL="0" indent="0" algn="ctr">
              <a:buNone/>
            </a:pPr>
            <a:endParaRPr lang="en-US" sz="2400" b="0" i="0" dirty="0">
              <a:solidFill>
                <a:srgbClr val="202122"/>
              </a:solidFill>
              <a:effectLst/>
              <a:latin typeface="Arial" panose="020B0604020202020204" pitchFamily="34" charset="0"/>
            </a:endParaRPr>
          </a:p>
          <a:p>
            <a:pPr marL="0" indent="0" algn="ctr">
              <a:buNone/>
            </a:pPr>
            <a:endParaRPr lang="en-US" sz="2400" dirty="0">
              <a:solidFill>
                <a:srgbClr val="202122"/>
              </a:solidFill>
              <a:latin typeface="Arial" panose="020B0604020202020204" pitchFamily="34" charset="0"/>
            </a:endParaRPr>
          </a:p>
          <a:p>
            <a:pPr marL="0" indent="0" algn="ctr">
              <a:buNone/>
            </a:pPr>
            <a:endParaRPr lang="en-US" sz="2400" b="0" i="0" dirty="0">
              <a:solidFill>
                <a:srgbClr val="202122"/>
              </a:solidFill>
              <a:effectLst/>
              <a:latin typeface="Arial" panose="020B0604020202020204" pitchFamily="34" charset="0"/>
            </a:endParaRPr>
          </a:p>
          <a:p>
            <a:pPr marL="0" indent="0" algn="ctr">
              <a:buNone/>
            </a:pPr>
            <a:endParaRPr lang="en-US" sz="2400" dirty="0">
              <a:solidFill>
                <a:srgbClr val="202122"/>
              </a:solidFill>
              <a:latin typeface="Arial" panose="020B0604020202020204" pitchFamily="34" charset="0"/>
            </a:endParaRPr>
          </a:p>
          <a:p>
            <a:pPr marL="0" indent="0" algn="ctr">
              <a:buNone/>
            </a:pPr>
            <a:endParaRPr lang="en-US" sz="2400" b="0" i="0" dirty="0">
              <a:solidFill>
                <a:srgbClr val="202122"/>
              </a:solidFill>
              <a:effectLst/>
              <a:latin typeface="Arial" panose="020B0604020202020204" pitchFamily="34" charset="0"/>
            </a:endParaRPr>
          </a:p>
          <a:p>
            <a:pPr marL="0" indent="0" algn="ctr">
              <a:buNone/>
            </a:pPr>
            <a:endParaRPr lang="en-US" sz="2400" dirty="0">
              <a:solidFill>
                <a:srgbClr val="202122"/>
              </a:solidFill>
              <a:latin typeface="Arial" panose="020B0604020202020204" pitchFamily="34" charset="0"/>
            </a:endParaRPr>
          </a:p>
          <a:p>
            <a:pPr marL="0" indent="0" algn="ctr">
              <a:buNone/>
            </a:pPr>
            <a:endParaRPr lang="en-US" sz="2400" dirty="0">
              <a:solidFill>
                <a:srgbClr val="202122"/>
              </a:solidFill>
              <a:latin typeface="Arial" panose="020B0604020202020204" pitchFamily="34" charset="0"/>
            </a:endParaRPr>
          </a:p>
          <a:p>
            <a:pPr marL="0" indent="0" algn="ctr">
              <a:buNone/>
            </a:pPr>
            <a:endParaRPr lang="en-US" sz="2400" dirty="0">
              <a:solidFill>
                <a:srgbClr val="202122"/>
              </a:solidFill>
              <a:latin typeface="Arial" panose="020B0604020202020204" pitchFamily="34" charset="0"/>
            </a:endParaRPr>
          </a:p>
          <a:p>
            <a:pPr marL="0" indent="0" algn="ctr">
              <a:buNone/>
            </a:pPr>
            <a:endParaRPr lang="en-US" sz="2400" dirty="0">
              <a:solidFill>
                <a:srgbClr val="202122"/>
              </a:solidFill>
              <a:latin typeface="Arial" panose="020B0604020202020204" pitchFamily="34" charset="0"/>
            </a:endParaRPr>
          </a:p>
          <a:p>
            <a:pPr marL="0" indent="0" algn="ctr">
              <a:buNone/>
            </a:pPr>
            <a:endParaRPr lang="en-US" sz="2400" b="0" i="0" dirty="0">
              <a:solidFill>
                <a:srgbClr val="202122"/>
              </a:solidFill>
              <a:effectLst/>
              <a:latin typeface="Arial" panose="020B0604020202020204" pitchFamily="34" charset="0"/>
            </a:endParaRPr>
          </a:p>
          <a:p>
            <a:pPr marL="0" indent="0" algn="ctr">
              <a:buNone/>
            </a:pPr>
            <a:endParaRPr lang="en-US" sz="2400" dirty="0">
              <a:solidFill>
                <a:srgbClr val="202122"/>
              </a:solidFill>
              <a:latin typeface="Arial" panose="020B0604020202020204" pitchFamily="34" charset="0"/>
            </a:endParaRPr>
          </a:p>
          <a:p>
            <a:pPr marL="0" indent="0" algn="ctr">
              <a:buNone/>
            </a:pPr>
            <a:endParaRPr lang="en-US" sz="2400" b="0" i="0" dirty="0">
              <a:solidFill>
                <a:srgbClr val="202122"/>
              </a:solidFill>
              <a:effectLst/>
              <a:latin typeface="Arial" panose="020B0604020202020204" pitchFamily="34" charset="0"/>
            </a:endParaRPr>
          </a:p>
          <a:p>
            <a:pPr marL="0" indent="0" algn="ctr">
              <a:buNone/>
            </a:pPr>
            <a:r>
              <a:rPr lang="en-US" sz="2400" b="0" i="0" dirty="0">
                <a:solidFill>
                  <a:srgbClr val="202122"/>
                </a:solidFill>
                <a:effectLst/>
                <a:latin typeface="Arial" panose="020B0604020202020204" pitchFamily="34" charset="0"/>
              </a:rPr>
              <a:t>“</a:t>
            </a:r>
            <a:r>
              <a:rPr lang="en-US" sz="2400" dirty="0">
                <a:solidFill>
                  <a:srgbClr val="202122"/>
                </a:solidFill>
                <a:latin typeface="Arial" panose="020B0604020202020204" pitchFamily="34" charset="0"/>
              </a:rPr>
              <a:t>E</a:t>
            </a:r>
            <a:r>
              <a:rPr lang="en-US" sz="2400" b="0" i="0" dirty="0">
                <a:solidFill>
                  <a:srgbClr val="202122"/>
                </a:solidFill>
                <a:effectLst/>
                <a:latin typeface="Arial" panose="020B0604020202020204" pitchFamily="34" charset="0"/>
              </a:rPr>
              <a:t>verybody had a share of responsibility [for the GLP] including Comrade Mao". (Peng)</a:t>
            </a:r>
            <a:endParaRPr lang="en-US" sz="2400" dirty="0"/>
          </a:p>
        </p:txBody>
      </p:sp>
      <p:pic>
        <p:nvPicPr>
          <p:cNvPr id="8" name="Picture 7">
            <a:extLst>
              <a:ext uri="{FF2B5EF4-FFF2-40B4-BE49-F238E27FC236}">
                <a16:creationId xmlns:a16="http://schemas.microsoft.com/office/drawing/2014/main" id="{41A96460-EDFA-4F79-B4A5-7529FFDFE489}"/>
              </a:ext>
            </a:extLst>
          </p:cNvPr>
          <p:cNvPicPr>
            <a:picLocks noChangeAspect="1"/>
          </p:cNvPicPr>
          <p:nvPr/>
        </p:nvPicPr>
        <p:blipFill>
          <a:blip r:embed="rId2"/>
          <a:stretch>
            <a:fillRect/>
          </a:stretch>
        </p:blipFill>
        <p:spPr>
          <a:xfrm>
            <a:off x="9290153" y="1771728"/>
            <a:ext cx="2554247" cy="3732038"/>
          </a:xfrm>
          <a:prstGeom prst="rect">
            <a:avLst/>
          </a:prstGeom>
        </p:spPr>
      </p:pic>
      <p:pic>
        <p:nvPicPr>
          <p:cNvPr id="9" name="Picture 8">
            <a:extLst>
              <a:ext uri="{FF2B5EF4-FFF2-40B4-BE49-F238E27FC236}">
                <a16:creationId xmlns:a16="http://schemas.microsoft.com/office/drawing/2014/main" id="{E9B27F3A-52C2-40B1-8296-580B0C42C905}"/>
              </a:ext>
            </a:extLst>
          </p:cNvPr>
          <p:cNvPicPr>
            <a:picLocks noChangeAspect="1"/>
          </p:cNvPicPr>
          <p:nvPr/>
        </p:nvPicPr>
        <p:blipFill>
          <a:blip r:embed="rId3"/>
          <a:stretch>
            <a:fillRect/>
          </a:stretch>
        </p:blipFill>
        <p:spPr>
          <a:xfrm>
            <a:off x="6385809" y="1771728"/>
            <a:ext cx="2538334" cy="3732038"/>
          </a:xfrm>
          <a:prstGeom prst="rect">
            <a:avLst/>
          </a:prstGeom>
        </p:spPr>
      </p:pic>
    </p:spTree>
    <p:extLst>
      <p:ext uri="{BB962C8B-B14F-4D97-AF65-F5344CB8AC3E}">
        <p14:creationId xmlns:p14="http://schemas.microsoft.com/office/powerpoint/2010/main" val="2625199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zh-CN">
                <a:ea typeface="宋体" panose="02010600030101010101" pitchFamily="2" charset="-122"/>
              </a:rPr>
              <a:t>Brief Sketch of the Mao Years</a:t>
            </a:r>
          </a:p>
        </p:txBody>
      </p:sp>
      <p:sp>
        <p:nvSpPr>
          <p:cNvPr id="4099" name="Rectangle 3"/>
          <p:cNvSpPr>
            <a:spLocks noGrp="1" noChangeArrowheads="1"/>
          </p:cNvSpPr>
          <p:nvPr>
            <p:ph type="body" idx="1"/>
          </p:nvPr>
        </p:nvSpPr>
        <p:spPr/>
        <p:txBody>
          <a:bodyPr/>
          <a:lstStyle/>
          <a:p>
            <a:pPr eaLnBrk="1" hangingPunct="1"/>
            <a:r>
              <a:rPr lang="en-US" altLang="zh-CN" dirty="0">
                <a:ea typeface="宋体" panose="02010600030101010101" pitchFamily="2" charset="-122"/>
              </a:rPr>
              <a:t>KMT-CCP Civil War (1912-1937, 1945-1949)</a:t>
            </a:r>
          </a:p>
          <a:p>
            <a:pPr eaLnBrk="1" hangingPunct="1"/>
            <a:r>
              <a:rPr lang="en-US" altLang="zh-CN" dirty="0">
                <a:ea typeface="宋体" panose="02010600030101010101" pitchFamily="2" charset="-122"/>
              </a:rPr>
              <a:t>Recovery and Socialism (1949-1956)</a:t>
            </a:r>
          </a:p>
          <a:p>
            <a:pPr eaLnBrk="1" hangingPunct="1"/>
            <a:r>
              <a:rPr lang="en-US" altLang="zh-CN" dirty="0">
                <a:ea typeface="宋体" panose="02010600030101010101" pitchFamily="2" charset="-122"/>
              </a:rPr>
              <a:t>100 Flowers Campaign (1956-1957)</a:t>
            </a:r>
          </a:p>
          <a:p>
            <a:pPr eaLnBrk="1" hangingPunct="1"/>
            <a:r>
              <a:rPr lang="en-US" altLang="zh-CN" dirty="0">
                <a:ea typeface="宋体" panose="02010600030101010101" pitchFamily="2" charset="-122"/>
              </a:rPr>
              <a:t>Great Leap Forward (1957-1961)</a:t>
            </a:r>
          </a:p>
          <a:p>
            <a:pPr eaLnBrk="1" hangingPunct="1"/>
            <a:r>
              <a:rPr lang="en-US" altLang="zh-CN" dirty="0">
                <a:ea typeface="宋体" panose="02010600030101010101" pitchFamily="2" charset="-122"/>
              </a:rPr>
              <a:t>Recovery &amp; Growing Elite Division (1962-65)</a:t>
            </a:r>
          </a:p>
          <a:p>
            <a:pPr eaLnBrk="1" hangingPunct="1"/>
            <a:r>
              <a:rPr lang="en-US" altLang="zh-CN" dirty="0">
                <a:ea typeface="宋体" panose="02010600030101010101" pitchFamily="2" charset="-122"/>
              </a:rPr>
              <a:t>Proletarian Cultural Revolution (1966-1976)</a:t>
            </a:r>
          </a:p>
          <a:p>
            <a:pPr eaLnBrk="1" hangingPunct="1"/>
            <a:r>
              <a:rPr lang="en-US" altLang="zh-CN" dirty="0">
                <a:ea typeface="宋体" panose="02010600030101010101" pitchFamily="2" charset="-122"/>
              </a:rPr>
              <a:t>Reign of Deng Xiaoping (1978)</a:t>
            </a:r>
          </a:p>
        </p:txBody>
      </p:sp>
    </p:spTree>
    <p:extLst>
      <p:ext uri="{BB962C8B-B14F-4D97-AF65-F5344CB8AC3E}">
        <p14:creationId xmlns:p14="http://schemas.microsoft.com/office/powerpoint/2010/main" val="3270432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07963" y="365125"/>
            <a:ext cx="10945837" cy="1325563"/>
          </a:xfrm>
        </p:spPr>
        <p:txBody>
          <a:bodyPr>
            <a:normAutofit/>
          </a:bodyPr>
          <a:lstStyle/>
          <a:p>
            <a:pPr eaLnBrk="1" hangingPunct="1"/>
            <a:r>
              <a:rPr lang="en-US" altLang="zh-CN" sz="3600" dirty="0">
                <a:ea typeface="宋体" panose="02010600030101010101" pitchFamily="2" charset="-122"/>
              </a:rPr>
              <a:t>Great Proletarian Cultural Revolution (1966-1976)</a:t>
            </a:r>
          </a:p>
        </p:txBody>
      </p:sp>
      <p:sp>
        <p:nvSpPr>
          <p:cNvPr id="24579" name="Rectangle 3"/>
          <p:cNvSpPr>
            <a:spLocks noGrp="1" noChangeArrowheads="1"/>
          </p:cNvSpPr>
          <p:nvPr>
            <p:ph type="body" idx="1"/>
          </p:nvPr>
        </p:nvSpPr>
        <p:spPr>
          <a:xfrm>
            <a:off x="407963" y="1828800"/>
            <a:ext cx="11394831" cy="4783015"/>
          </a:xfrm>
        </p:spPr>
        <p:txBody>
          <a:bodyPr>
            <a:noAutofit/>
          </a:bodyPr>
          <a:lstStyle/>
          <a:p>
            <a:pPr eaLnBrk="1" hangingPunct="1">
              <a:lnSpc>
                <a:spcPct val="80000"/>
              </a:lnSpc>
            </a:pPr>
            <a:r>
              <a:rPr lang="en-US" dirty="0"/>
              <a:t>To renew the revolutionary spirit… </a:t>
            </a:r>
          </a:p>
          <a:p>
            <a:pPr marL="0" indent="0" eaLnBrk="1" hangingPunct="1">
              <a:lnSpc>
                <a:spcPct val="80000"/>
              </a:lnSpc>
              <a:buNone/>
            </a:pPr>
            <a:endParaRPr lang="en-US" dirty="0"/>
          </a:p>
          <a:p>
            <a:pPr eaLnBrk="1" hangingPunct="1">
              <a:lnSpc>
                <a:spcPct val="80000"/>
              </a:lnSpc>
            </a:pPr>
            <a:r>
              <a:rPr lang="en-US" dirty="0"/>
              <a:t>Mao’s </a:t>
            </a:r>
            <a:r>
              <a:rPr lang="en-US" dirty="0">
                <a:solidFill>
                  <a:srgbClr val="FF0000"/>
                </a:solidFill>
              </a:rPr>
              <a:t>Red Guards </a:t>
            </a:r>
            <a:r>
              <a:rPr lang="en-US" dirty="0"/>
              <a:t>raided houses looking for “</a:t>
            </a:r>
            <a:r>
              <a:rPr lang="en-US" dirty="0">
                <a:solidFill>
                  <a:srgbClr val="FF0000"/>
                </a:solidFill>
              </a:rPr>
              <a:t>Four </a:t>
            </a:r>
            <a:r>
              <a:rPr lang="en-US" dirty="0" err="1">
                <a:solidFill>
                  <a:srgbClr val="FF0000"/>
                </a:solidFill>
              </a:rPr>
              <a:t>Olds</a:t>
            </a:r>
            <a:r>
              <a:rPr lang="en-US" dirty="0"/>
              <a:t>”</a:t>
            </a:r>
          </a:p>
          <a:p>
            <a:pPr lvl="1">
              <a:lnSpc>
                <a:spcPct val="80000"/>
              </a:lnSpc>
            </a:pPr>
            <a:r>
              <a:rPr lang="en-US" sz="2800" dirty="0"/>
              <a:t>Customs, Cultures, Habits, Ideas</a:t>
            </a:r>
          </a:p>
          <a:p>
            <a:pPr lvl="1">
              <a:lnSpc>
                <a:spcPct val="80000"/>
              </a:lnSpc>
            </a:pPr>
            <a:r>
              <a:rPr lang="en-US" sz="2800" dirty="0"/>
              <a:t>Mao declared the Chinese people </a:t>
            </a:r>
            <a:r>
              <a:rPr lang="en-US" sz="2800" dirty="0">
                <a:solidFill>
                  <a:srgbClr val="FF0000"/>
                </a:solidFill>
              </a:rPr>
              <a:t>“blank”</a:t>
            </a:r>
          </a:p>
          <a:p>
            <a:pPr marL="457200" lvl="1" indent="0">
              <a:lnSpc>
                <a:spcPct val="80000"/>
              </a:lnSpc>
              <a:buNone/>
            </a:pPr>
            <a:endParaRPr lang="en-US" sz="2800" dirty="0">
              <a:solidFill>
                <a:srgbClr val="FF0000"/>
              </a:solidFill>
            </a:endParaRPr>
          </a:p>
          <a:p>
            <a:pPr eaLnBrk="1" hangingPunct="1">
              <a:lnSpc>
                <a:spcPct val="80000"/>
              </a:lnSpc>
            </a:pPr>
            <a:r>
              <a:rPr lang="en-US" dirty="0"/>
              <a:t>Before the drama had played itself out, it consumed, physically or spiritually, virtually all of its original promoters as tens of millions of innocents. </a:t>
            </a:r>
          </a:p>
          <a:p>
            <a:pPr eaLnBrk="1" hangingPunct="1">
              <a:lnSpc>
                <a:spcPct val="80000"/>
              </a:lnSpc>
            </a:pPr>
            <a:endParaRPr lang="en-US" dirty="0"/>
          </a:p>
          <a:p>
            <a:pPr eaLnBrk="1" hangingPunct="1">
              <a:lnSpc>
                <a:spcPct val="80000"/>
              </a:lnSpc>
              <a:buFontTx/>
              <a:buNone/>
            </a:pPr>
            <a:r>
              <a:rPr lang="en-US" dirty="0"/>
              <a:t>         </a:t>
            </a:r>
          </a:p>
          <a:p>
            <a:pPr lvl="1" eaLnBrk="1" hangingPunct="1">
              <a:lnSpc>
                <a:spcPct val="80000"/>
              </a:lnSpc>
            </a:pPr>
            <a:endParaRPr lang="en-US" altLang="zh-CN" sz="2800" dirty="0">
              <a:ea typeface="宋体" panose="02010600030101010101" pitchFamily="2" charset="-122"/>
            </a:endParaRPr>
          </a:p>
          <a:p>
            <a:pPr eaLnBrk="1" hangingPunct="1">
              <a:lnSpc>
                <a:spcPct val="80000"/>
              </a:lnSpc>
            </a:pPr>
            <a:endParaRPr lang="en-US" altLang="zh-CN" dirty="0">
              <a:ea typeface="宋体" panose="02010600030101010101" pitchFamily="2" charset="-122"/>
            </a:endParaRPr>
          </a:p>
        </p:txBody>
      </p:sp>
    </p:spTree>
    <p:extLst>
      <p:ext uri="{BB962C8B-B14F-4D97-AF65-F5344CB8AC3E}">
        <p14:creationId xmlns:p14="http://schemas.microsoft.com/office/powerpoint/2010/main" val="120532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a:t>Great Proletarian Cultural Revolution (1966-1976)</a:t>
            </a:r>
            <a:endParaRPr lang="en-US" sz="4000" dirty="0"/>
          </a:p>
        </p:txBody>
      </p:sp>
      <p:sp>
        <p:nvSpPr>
          <p:cNvPr id="3" name="Content Placeholder 2"/>
          <p:cNvSpPr>
            <a:spLocks noGrp="1"/>
          </p:cNvSpPr>
          <p:nvPr>
            <p:ph sz="half" idx="1"/>
          </p:nvPr>
        </p:nvSpPr>
        <p:spPr/>
        <p:txBody>
          <a:bodyPr>
            <a:normAutofit fontScale="92500" lnSpcReduction="20000"/>
          </a:bodyPr>
          <a:lstStyle/>
          <a:p>
            <a:pPr>
              <a:lnSpc>
                <a:spcPct val="80000"/>
              </a:lnSpc>
            </a:pPr>
            <a:r>
              <a:rPr lang="en-US" dirty="0"/>
              <a:t>“There is no period in China’s history so complex and contradictory or so lacking in historical precedents, no other period where all historical analogies fail. Rarely has any society revealed itself so openly with all its contradictions and scars, and rarely have events unfolded in ways so strange, torturous and bizarre.” (293)</a:t>
            </a:r>
          </a:p>
          <a:p>
            <a:pPr marL="0" indent="0">
              <a:lnSpc>
                <a:spcPct val="80000"/>
              </a:lnSpc>
              <a:buNone/>
            </a:pPr>
            <a:endParaRPr lang="en-US" dirty="0"/>
          </a:p>
          <a:p>
            <a:pPr>
              <a:lnSpc>
                <a:spcPct val="80000"/>
              </a:lnSpc>
            </a:pPr>
            <a:r>
              <a:rPr lang="en-US" dirty="0"/>
              <a:t>“The main responsibility for the movement rests with Mao himself.” (292)</a:t>
            </a:r>
          </a:p>
          <a:p>
            <a:pPr marL="0" indent="0">
              <a:lnSpc>
                <a:spcPct val="80000"/>
              </a:lnSpc>
              <a:buNone/>
            </a:pPr>
            <a:endParaRPr lang="en-US" dirty="0"/>
          </a:p>
          <a:p>
            <a:endParaRPr lang="en-US" dirty="0"/>
          </a:p>
        </p:txBody>
      </p:sp>
      <p:pic>
        <p:nvPicPr>
          <p:cNvPr id="5" name="Content Placeholder 4">
            <a:extLst>
              <a:ext uri="{FF2B5EF4-FFF2-40B4-BE49-F238E27FC236}">
                <a16:creationId xmlns:a16="http://schemas.microsoft.com/office/drawing/2014/main" id="{A3592EC4-B6D6-4170-A1C9-AFD1072B0DAD}"/>
              </a:ext>
            </a:extLst>
          </p:cNvPr>
          <p:cNvPicPr>
            <a:picLocks noGrp="1" noChangeAspect="1"/>
          </p:cNvPicPr>
          <p:nvPr>
            <p:ph sz="half" idx="2"/>
          </p:nvPr>
        </p:nvPicPr>
        <p:blipFill>
          <a:blip r:embed="rId2"/>
          <a:stretch>
            <a:fillRect/>
          </a:stretch>
        </p:blipFill>
        <p:spPr>
          <a:xfrm>
            <a:off x="7786541" y="1698348"/>
            <a:ext cx="2985744" cy="4478615"/>
          </a:xfrm>
          <a:prstGeom prst="rect">
            <a:avLst/>
          </a:prstGeom>
        </p:spPr>
      </p:pic>
    </p:spTree>
    <p:extLst>
      <p:ext uri="{BB962C8B-B14F-4D97-AF65-F5344CB8AC3E}">
        <p14:creationId xmlns:p14="http://schemas.microsoft.com/office/powerpoint/2010/main" val="325291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056E8EEA-80BF-4145-9CFE-4F615CFE7212}"/>
              </a:ext>
            </a:extLst>
          </p:cNvPr>
          <p:cNvPicPr>
            <a:picLocks noGrp="1" noChangeAspect="1"/>
          </p:cNvPicPr>
          <p:nvPr>
            <p:ph idx="1"/>
          </p:nvPr>
        </p:nvPicPr>
        <p:blipFill>
          <a:blip r:embed="rId2"/>
          <a:stretch>
            <a:fillRect/>
          </a:stretch>
        </p:blipFill>
        <p:spPr>
          <a:xfrm>
            <a:off x="5325702" y="961535"/>
            <a:ext cx="6359680" cy="4318810"/>
          </a:xfrm>
          <a:prstGeom prst="rect">
            <a:avLst/>
          </a:prstGeom>
        </p:spPr>
      </p:pic>
      <p:pic>
        <p:nvPicPr>
          <p:cNvPr id="4" name="Picture 3"/>
          <p:cNvPicPr>
            <a:picLocks noChangeAspect="1"/>
          </p:cNvPicPr>
          <p:nvPr/>
        </p:nvPicPr>
        <p:blipFill>
          <a:blip r:embed="rId3"/>
          <a:stretch>
            <a:fillRect/>
          </a:stretch>
        </p:blipFill>
        <p:spPr>
          <a:xfrm>
            <a:off x="838200" y="365125"/>
            <a:ext cx="3810330" cy="5285690"/>
          </a:xfrm>
          <a:prstGeom prst="rect">
            <a:avLst/>
          </a:prstGeom>
        </p:spPr>
      </p:pic>
      <p:sp>
        <p:nvSpPr>
          <p:cNvPr id="5" name="TextBox 4"/>
          <p:cNvSpPr txBox="1"/>
          <p:nvPr/>
        </p:nvSpPr>
        <p:spPr>
          <a:xfrm>
            <a:off x="1983545" y="5866228"/>
            <a:ext cx="8299938"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Red guards raided houses. They destroyed museums, homes, and works of art. They ruined lives and reputations in order to extinguish the Four Olds. </a:t>
            </a:r>
          </a:p>
        </p:txBody>
      </p:sp>
    </p:spTree>
    <p:extLst>
      <p:ext uri="{BB962C8B-B14F-4D97-AF65-F5344CB8AC3E}">
        <p14:creationId xmlns:p14="http://schemas.microsoft.com/office/powerpoint/2010/main" val="2049612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zh-CN" sz="3600" dirty="0">
                <a:ea typeface="宋体" panose="02010600030101010101" pitchFamily="2" charset="-122"/>
              </a:rPr>
              <a:t>Cultural Revolution (1966-1976)</a:t>
            </a:r>
            <a:endParaRPr lang="de-DE" sz="3600" dirty="0">
              <a:ea typeface="宋体" panose="02010600030101010101" pitchFamily="2" charset="-122"/>
            </a:endParaRPr>
          </a:p>
        </p:txBody>
      </p:sp>
      <p:sp>
        <p:nvSpPr>
          <p:cNvPr id="26627" name="Rectangle 3"/>
          <p:cNvSpPr>
            <a:spLocks noGrp="1" noChangeArrowheads="1"/>
          </p:cNvSpPr>
          <p:nvPr>
            <p:ph type="body" idx="1"/>
          </p:nvPr>
        </p:nvSpPr>
        <p:spPr>
          <a:xfrm>
            <a:off x="528033" y="1825625"/>
            <a:ext cx="11397803" cy="4351338"/>
          </a:xfrm>
        </p:spPr>
        <p:txBody>
          <a:bodyPr>
            <a:noAutofit/>
          </a:bodyPr>
          <a:lstStyle/>
          <a:p>
            <a:pPr marL="533400" indent="-533400"/>
            <a:r>
              <a:rPr lang="de-DE" dirty="0"/>
              <a:t>Mao wanted to </a:t>
            </a:r>
            <a:r>
              <a:rPr lang="de-DE" dirty="0">
                <a:solidFill>
                  <a:srgbClr val="FF0000"/>
                </a:solidFill>
              </a:rPr>
              <a:t>solve 3 main problems</a:t>
            </a:r>
            <a:r>
              <a:rPr lang="de-DE" dirty="0"/>
              <a:t>:</a:t>
            </a:r>
          </a:p>
          <a:p>
            <a:pPr marL="914400" lvl="1" indent="-457200">
              <a:buFontTx/>
              <a:buAutoNum type="arabicPeriod"/>
            </a:pPr>
            <a:r>
              <a:rPr lang="de-DE" sz="2800" dirty="0"/>
              <a:t>Growing inequality</a:t>
            </a:r>
          </a:p>
          <a:p>
            <a:pPr marL="914400" lvl="1" indent="-457200">
              <a:buFontTx/>
              <a:buAutoNum type="arabicPeriod"/>
            </a:pPr>
            <a:r>
              <a:rPr lang="de-DE" sz="2800" dirty="0"/>
              <a:t>Fading socialist vision</a:t>
            </a:r>
          </a:p>
          <a:p>
            <a:pPr marL="914400" lvl="1" indent="-457200">
              <a:buFontTx/>
              <a:buAutoNum type="arabicPeriod"/>
            </a:pPr>
            <a:r>
              <a:rPr lang="de-DE" sz="2800" dirty="0"/>
              <a:t>Entrenchment of bureaucratic elites</a:t>
            </a:r>
          </a:p>
          <a:p>
            <a:pPr marL="457200" lvl="1" indent="0">
              <a:buNone/>
            </a:pPr>
            <a:endParaRPr lang="de-DE" sz="2800" dirty="0"/>
          </a:p>
          <a:p>
            <a:pPr marL="533400" indent="-533400"/>
            <a:r>
              <a:rPr lang="de-DE" dirty="0"/>
              <a:t>To do so, Mao sought to co-opt</a:t>
            </a:r>
          </a:p>
          <a:p>
            <a:pPr marL="990600" lvl="1" indent="-533400"/>
            <a:r>
              <a:rPr lang="de-DE" dirty="0"/>
              <a:t>Intellectuals, who also rejected traditionalism</a:t>
            </a:r>
          </a:p>
          <a:p>
            <a:pPr marL="990600" lvl="1" indent="-533400"/>
            <a:r>
              <a:rPr lang="de-DE" dirty="0"/>
              <a:t>Peasants, who rejected urban elites</a:t>
            </a:r>
          </a:p>
          <a:p>
            <a:pPr marL="990600" lvl="1" indent="-533400"/>
            <a:r>
              <a:rPr lang="de-DE" dirty="0"/>
              <a:t>...and arm them with </a:t>
            </a:r>
            <a:r>
              <a:rPr lang="de-DE" dirty="0">
                <a:solidFill>
                  <a:srgbClr val="FF0000"/>
                </a:solidFill>
              </a:rPr>
              <a:t>revolutionary consciousness</a:t>
            </a:r>
          </a:p>
          <a:p>
            <a:pPr marL="0" indent="0">
              <a:buNone/>
            </a:pPr>
            <a:endParaRPr lang="de-DE" dirty="0"/>
          </a:p>
          <a:p>
            <a:pPr marL="533400" indent="-533400"/>
            <a:endParaRPr lang="de-DE" dirty="0"/>
          </a:p>
        </p:txBody>
      </p:sp>
    </p:spTree>
    <p:extLst>
      <p:ext uri="{BB962C8B-B14F-4D97-AF65-F5344CB8AC3E}">
        <p14:creationId xmlns:p14="http://schemas.microsoft.com/office/powerpoint/2010/main" val="1383155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zh-CN">
                <a:ea typeface="宋体" panose="02010600030101010101" pitchFamily="2" charset="-122"/>
              </a:rPr>
              <a:t>Red Guards (1966-69)</a:t>
            </a:r>
          </a:p>
        </p:txBody>
      </p:sp>
      <p:sp>
        <p:nvSpPr>
          <p:cNvPr id="27651" name="Rectangle 6"/>
          <p:cNvSpPr>
            <a:spLocks noGrp="1" noChangeArrowheads="1"/>
          </p:cNvSpPr>
          <p:nvPr>
            <p:ph type="body" sz="half" idx="1"/>
          </p:nvPr>
        </p:nvSpPr>
        <p:spPr>
          <a:xfrm>
            <a:off x="563987" y="1742281"/>
            <a:ext cx="5189113" cy="4351338"/>
          </a:xfrm>
        </p:spPr>
        <p:txBody>
          <a:bodyPr>
            <a:normAutofit/>
          </a:bodyPr>
          <a:lstStyle/>
          <a:p>
            <a:pPr eaLnBrk="1" hangingPunct="1"/>
            <a:r>
              <a:rPr lang="de-DE" dirty="0"/>
              <a:t>Renamed streets and buildings</a:t>
            </a:r>
          </a:p>
          <a:p>
            <a:pPr eaLnBrk="1" hangingPunct="1"/>
            <a:r>
              <a:rPr lang="de-DE" dirty="0"/>
              <a:t>Lined streets with pictures of Mao</a:t>
            </a:r>
          </a:p>
          <a:p>
            <a:pPr eaLnBrk="1" hangingPunct="1"/>
            <a:r>
              <a:rPr lang="de-DE" dirty="0"/>
              <a:t>Attacked and humiliated those in Western or traditional clothing</a:t>
            </a:r>
          </a:p>
          <a:p>
            <a:pPr eaLnBrk="1" hangingPunct="1"/>
            <a:r>
              <a:rPr lang="de-DE" dirty="0"/>
              <a:t>As early as 1967, Red Guards were seen as a liability by many in the Party</a:t>
            </a:r>
          </a:p>
        </p:txBody>
      </p:sp>
      <p:sp>
        <p:nvSpPr>
          <p:cNvPr id="27652" name="Rectangle 7"/>
          <p:cNvSpPr>
            <a:spLocks noGrp="1" noChangeArrowheads="1"/>
          </p:cNvSpPr>
          <p:nvPr>
            <p:ph type="body" sz="half" idx="2"/>
          </p:nvPr>
        </p:nvSpPr>
        <p:spPr/>
        <p:txBody>
          <a:bodyPr/>
          <a:lstStyle/>
          <a:p>
            <a:pPr eaLnBrk="1" hangingPunct="1"/>
            <a:endParaRPr lang="de-DE" sz="2400"/>
          </a:p>
        </p:txBody>
      </p:sp>
      <p:pic>
        <p:nvPicPr>
          <p:cNvPr id="27653" name="Picture 4" descr="maoredg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8155" y="609824"/>
            <a:ext cx="5444346" cy="5728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619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60363" y="260571"/>
            <a:ext cx="8229600" cy="874712"/>
          </a:xfrm>
        </p:spPr>
        <p:txBody>
          <a:bodyPr/>
          <a:lstStyle/>
          <a:p>
            <a:pPr eaLnBrk="1" hangingPunct="1"/>
            <a:r>
              <a:rPr lang="en-US" altLang="zh-CN" sz="3600" dirty="0">
                <a:ea typeface="宋体" panose="02010600030101010101" pitchFamily="2" charset="-122"/>
              </a:rPr>
              <a:t>Cultural Revolution (1966-1976)</a:t>
            </a:r>
            <a:endParaRPr lang="en-US" altLang="zh-TW" sz="3600" dirty="0">
              <a:ea typeface="宋体" panose="02010600030101010101" pitchFamily="2" charset="-122"/>
            </a:endParaRPr>
          </a:p>
        </p:txBody>
      </p:sp>
      <p:sp>
        <p:nvSpPr>
          <p:cNvPr id="28675" name="Rectangle 3"/>
          <p:cNvSpPr>
            <a:spLocks noGrp="1" noChangeArrowheads="1"/>
          </p:cNvSpPr>
          <p:nvPr>
            <p:ph type="body" idx="1"/>
          </p:nvPr>
        </p:nvSpPr>
        <p:spPr>
          <a:xfrm>
            <a:off x="267285" y="1295400"/>
            <a:ext cx="11127545" cy="4876800"/>
          </a:xfrm>
        </p:spPr>
        <p:txBody>
          <a:bodyPr>
            <a:noAutofit/>
          </a:bodyPr>
          <a:lstStyle/>
          <a:p>
            <a:pPr eaLnBrk="1" hangingPunct="1">
              <a:lnSpc>
                <a:spcPct val="80000"/>
              </a:lnSpc>
              <a:buFontTx/>
              <a:buNone/>
            </a:pPr>
            <a:r>
              <a:rPr lang="en-US" altLang="zh-TW" sz="3600" dirty="0">
                <a:solidFill>
                  <a:schemeClr val="accent2"/>
                </a:solidFill>
                <a:ea typeface="新細明體" panose="02020500000000000000" pitchFamily="18" charset="-120"/>
              </a:rPr>
              <a:t>I. Public struggle sessions</a:t>
            </a:r>
            <a:r>
              <a:rPr lang="en-US" altLang="zh-TW" sz="3600" dirty="0">
                <a:ea typeface="新細明體" panose="02020500000000000000" pitchFamily="18" charset="-120"/>
              </a:rPr>
              <a:t>:</a:t>
            </a:r>
          </a:p>
          <a:p>
            <a:pPr lvl="1" eaLnBrk="1" hangingPunct="1">
              <a:lnSpc>
                <a:spcPct val="80000"/>
              </a:lnSpc>
            </a:pPr>
            <a:r>
              <a:rPr lang="en-US" altLang="zh-TW" sz="2800" dirty="0">
                <a:solidFill>
                  <a:srgbClr val="FF0000"/>
                </a:solidFill>
                <a:ea typeface="新細明體" panose="02020500000000000000" pitchFamily="18" charset="-120"/>
              </a:rPr>
              <a:t>Places</a:t>
            </a:r>
            <a:r>
              <a:rPr lang="en-US" altLang="zh-TW" sz="2800" dirty="0">
                <a:ea typeface="新細明體" panose="02020500000000000000" pitchFamily="18" charset="-120"/>
              </a:rPr>
              <a:t> where the accused struggled:</a:t>
            </a:r>
          </a:p>
          <a:p>
            <a:pPr lvl="2" eaLnBrk="1" hangingPunct="1">
              <a:lnSpc>
                <a:spcPct val="80000"/>
              </a:lnSpc>
            </a:pPr>
            <a:r>
              <a:rPr lang="en-US" altLang="zh-TW" sz="2800" dirty="0">
                <a:ea typeface="新細明體" panose="02020500000000000000" pitchFamily="18" charset="-120"/>
              </a:rPr>
              <a:t>Workplace or school of the accused (ordinary people)</a:t>
            </a:r>
          </a:p>
          <a:p>
            <a:pPr lvl="2" eaLnBrk="1" hangingPunct="1">
              <a:lnSpc>
                <a:spcPct val="80000"/>
              </a:lnSpc>
            </a:pPr>
            <a:r>
              <a:rPr lang="en-US" altLang="zh-TW" sz="2800" dirty="0">
                <a:ea typeface="新細明體" panose="02020500000000000000" pitchFamily="18" charset="-120"/>
              </a:rPr>
              <a:t>Huge stadiums (famous people, like Liu Shaoqi)</a:t>
            </a:r>
          </a:p>
          <a:p>
            <a:pPr lvl="1" eaLnBrk="1" hangingPunct="1">
              <a:lnSpc>
                <a:spcPct val="80000"/>
              </a:lnSpc>
            </a:pPr>
            <a:r>
              <a:rPr lang="en-US" altLang="zh-TW" sz="2800" dirty="0">
                <a:solidFill>
                  <a:srgbClr val="FF0000"/>
                </a:solidFill>
                <a:ea typeface="新細明體" panose="02020500000000000000" pitchFamily="18" charset="-120"/>
              </a:rPr>
              <a:t>Participants</a:t>
            </a:r>
            <a:r>
              <a:rPr lang="en-US" altLang="zh-TW" sz="2800" dirty="0">
                <a:ea typeface="新細明體" panose="02020500000000000000" pitchFamily="18" charset="-120"/>
              </a:rPr>
              <a:t>:</a:t>
            </a:r>
          </a:p>
          <a:p>
            <a:pPr lvl="2" eaLnBrk="1" hangingPunct="1">
              <a:lnSpc>
                <a:spcPct val="80000"/>
              </a:lnSpc>
            </a:pPr>
            <a:r>
              <a:rPr lang="en-US" altLang="zh-TW" sz="2800" dirty="0">
                <a:ea typeface="新細明體" panose="02020500000000000000" pitchFamily="18" charset="-120"/>
              </a:rPr>
              <a:t>Accusers</a:t>
            </a:r>
          </a:p>
          <a:p>
            <a:pPr lvl="2" eaLnBrk="1" hangingPunct="1">
              <a:lnSpc>
                <a:spcPct val="80000"/>
              </a:lnSpc>
            </a:pPr>
            <a:r>
              <a:rPr lang="en-US" altLang="zh-TW" sz="2800" dirty="0">
                <a:ea typeface="新細明體" panose="02020500000000000000" pitchFamily="18" charset="-120"/>
              </a:rPr>
              <a:t>Spectators (twisted entertainment for the masses)</a:t>
            </a:r>
          </a:p>
          <a:p>
            <a:pPr lvl="1" eaLnBrk="1" hangingPunct="1">
              <a:lnSpc>
                <a:spcPct val="80000"/>
              </a:lnSpc>
            </a:pPr>
            <a:r>
              <a:rPr lang="en-US" altLang="zh-TW" sz="2800" dirty="0">
                <a:solidFill>
                  <a:srgbClr val="FF0000"/>
                </a:solidFill>
                <a:ea typeface="新細明體" panose="02020500000000000000" pitchFamily="18" charset="-120"/>
              </a:rPr>
              <a:t>Process</a:t>
            </a:r>
            <a:r>
              <a:rPr lang="en-US" altLang="zh-TW" sz="2800" dirty="0">
                <a:ea typeface="新細明體" panose="02020500000000000000" pitchFamily="18" charset="-120"/>
              </a:rPr>
              <a:t> of struggle:</a:t>
            </a:r>
          </a:p>
          <a:p>
            <a:pPr lvl="2" eaLnBrk="1" hangingPunct="1">
              <a:lnSpc>
                <a:spcPct val="80000"/>
              </a:lnSpc>
            </a:pPr>
            <a:r>
              <a:rPr lang="en-US" altLang="zh-TW" sz="2800" dirty="0">
                <a:ea typeface="新細明體" panose="02020500000000000000" pitchFamily="18" charset="-120"/>
              </a:rPr>
              <a:t>Verbal attacks by colleagues, students, friends, relatives</a:t>
            </a:r>
          </a:p>
          <a:p>
            <a:pPr lvl="2" eaLnBrk="1" hangingPunct="1">
              <a:lnSpc>
                <a:spcPct val="80000"/>
              </a:lnSpc>
            </a:pPr>
            <a:r>
              <a:rPr lang="en-US" altLang="zh-TW" sz="2800" dirty="0">
                <a:ea typeface="新細明體" panose="02020500000000000000" pitchFamily="18" charset="-120"/>
              </a:rPr>
              <a:t>Physical humiliation</a:t>
            </a:r>
          </a:p>
          <a:p>
            <a:pPr lvl="2" eaLnBrk="1" hangingPunct="1">
              <a:lnSpc>
                <a:spcPct val="80000"/>
              </a:lnSpc>
            </a:pPr>
            <a:r>
              <a:rPr lang="en-US" altLang="zh-TW" sz="2800" dirty="0">
                <a:ea typeface="新細明體" panose="02020500000000000000" pitchFamily="18" charset="-120"/>
              </a:rPr>
              <a:t>Subordinates were pitted against superiors, students against teachers, friends against friends, colleagues against colleagues, spouse against spouse</a:t>
            </a:r>
          </a:p>
          <a:p>
            <a:pPr eaLnBrk="1" hangingPunct="1">
              <a:lnSpc>
                <a:spcPct val="80000"/>
              </a:lnSpc>
            </a:pPr>
            <a:endParaRPr lang="en-US" altLang="zh-TW" dirty="0">
              <a:ea typeface="新細明體" panose="02020500000000000000" pitchFamily="18" charset="-120"/>
            </a:endParaRPr>
          </a:p>
        </p:txBody>
      </p:sp>
    </p:spTree>
    <p:extLst>
      <p:ext uri="{BB962C8B-B14F-4D97-AF65-F5344CB8AC3E}">
        <p14:creationId xmlns:p14="http://schemas.microsoft.com/office/powerpoint/2010/main" val="1688603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48640" y="274638"/>
            <a:ext cx="8229600" cy="849312"/>
          </a:xfrm>
        </p:spPr>
        <p:txBody>
          <a:bodyPr/>
          <a:lstStyle/>
          <a:p>
            <a:pPr eaLnBrk="1" hangingPunct="1"/>
            <a:r>
              <a:rPr lang="en-US" altLang="zh-CN" sz="3600" dirty="0">
                <a:ea typeface="宋体" panose="02010600030101010101" pitchFamily="2" charset="-122"/>
              </a:rPr>
              <a:t>Cultural Revolution (1966-1976)</a:t>
            </a:r>
            <a:endParaRPr lang="en-US" altLang="zh-TW" sz="3600" dirty="0">
              <a:ea typeface="宋体" panose="02010600030101010101" pitchFamily="2" charset="-122"/>
            </a:endParaRPr>
          </a:p>
        </p:txBody>
      </p:sp>
      <p:sp>
        <p:nvSpPr>
          <p:cNvPr id="29699" name="Rectangle 3"/>
          <p:cNvSpPr>
            <a:spLocks noGrp="1" noChangeArrowheads="1"/>
          </p:cNvSpPr>
          <p:nvPr>
            <p:ph type="body" idx="1"/>
          </p:nvPr>
        </p:nvSpPr>
        <p:spPr>
          <a:xfrm>
            <a:off x="548640" y="1412875"/>
            <a:ext cx="10789920" cy="4718050"/>
          </a:xfrm>
        </p:spPr>
        <p:txBody>
          <a:bodyPr>
            <a:normAutofit/>
          </a:bodyPr>
          <a:lstStyle/>
          <a:p>
            <a:pPr eaLnBrk="1" hangingPunct="1">
              <a:buFontTx/>
              <a:buNone/>
            </a:pPr>
            <a:r>
              <a:rPr lang="en-US" altLang="zh-TW" sz="3600" dirty="0">
                <a:solidFill>
                  <a:schemeClr val="accent2"/>
                </a:solidFill>
                <a:ea typeface="新細明體" panose="02020500000000000000" pitchFamily="18" charset="-120"/>
              </a:rPr>
              <a:t>II. Against the Four Olds</a:t>
            </a:r>
          </a:p>
          <a:p>
            <a:pPr lvl="1" eaLnBrk="1" hangingPunct="1"/>
            <a:r>
              <a:rPr lang="en-US" altLang="zh-TW" sz="3200" dirty="0">
                <a:ea typeface="新細明體" panose="02020500000000000000" pitchFamily="18" charset="-120"/>
              </a:rPr>
              <a:t>Red Guards were mostly teens</a:t>
            </a:r>
          </a:p>
          <a:p>
            <a:pPr lvl="1" eaLnBrk="1" hangingPunct="1"/>
            <a:r>
              <a:rPr lang="en-US" altLang="zh-TW" sz="3200" dirty="0">
                <a:ea typeface="新細明體" panose="02020500000000000000" pitchFamily="18" charset="-120"/>
              </a:rPr>
              <a:t>Sacking, looting, beating, killing</a:t>
            </a:r>
          </a:p>
          <a:p>
            <a:pPr lvl="1" eaLnBrk="1" hangingPunct="1"/>
            <a:r>
              <a:rPr lang="en-US" altLang="zh-TW" sz="3200" dirty="0">
                <a:ea typeface="新細明體" panose="02020500000000000000" pitchFamily="18" charset="-120"/>
              </a:rPr>
              <a:t>Destroyed (and stole) public and personal property, and anything somehow representing the Four </a:t>
            </a:r>
            <a:r>
              <a:rPr lang="en-US" altLang="zh-TW" sz="3200" dirty="0" err="1">
                <a:ea typeface="新細明體" panose="02020500000000000000" pitchFamily="18" charset="-120"/>
              </a:rPr>
              <a:t>Olds</a:t>
            </a:r>
            <a:r>
              <a:rPr lang="en-US" altLang="zh-TW" sz="3200" dirty="0">
                <a:ea typeface="新細明體" panose="02020500000000000000" pitchFamily="18" charset="-120"/>
              </a:rPr>
              <a:t>. </a:t>
            </a:r>
          </a:p>
          <a:p>
            <a:pPr lvl="1" eaLnBrk="1" hangingPunct="1"/>
            <a:r>
              <a:rPr lang="en-US" altLang="zh-TW" sz="3200" dirty="0">
                <a:ea typeface="新細明體" panose="02020500000000000000" pitchFamily="18" charset="-120"/>
              </a:rPr>
              <a:t>A vague and vast array of victims: landlords, reactionaries, counterrevolutionaries, rightists, bad elements, traitors, spies, capitalist-roaders, all of them “ox ghosts and snake spirits”</a:t>
            </a:r>
          </a:p>
          <a:p>
            <a:pPr lvl="1" eaLnBrk="1" hangingPunct="1"/>
            <a:endParaRPr lang="en-US" altLang="zh-TW" sz="2800" dirty="0">
              <a:ea typeface="新細明體" panose="02020500000000000000" pitchFamily="18" charset="-120"/>
            </a:endParaRPr>
          </a:p>
        </p:txBody>
      </p:sp>
    </p:spTree>
    <p:extLst>
      <p:ext uri="{BB962C8B-B14F-4D97-AF65-F5344CB8AC3E}">
        <p14:creationId xmlns:p14="http://schemas.microsoft.com/office/powerpoint/2010/main" val="1294866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75249" y="316842"/>
            <a:ext cx="8229600" cy="631825"/>
          </a:xfrm>
        </p:spPr>
        <p:txBody>
          <a:bodyPr/>
          <a:lstStyle/>
          <a:p>
            <a:pPr eaLnBrk="1" hangingPunct="1"/>
            <a:r>
              <a:rPr lang="en-US" altLang="zh-CN" sz="3600" dirty="0">
                <a:ea typeface="宋体" panose="02010600030101010101" pitchFamily="2" charset="-122"/>
              </a:rPr>
              <a:t>Cultural Revolution (1966-1976)</a:t>
            </a:r>
            <a:endParaRPr lang="en-US" altLang="zh-TW" sz="3600" dirty="0">
              <a:ea typeface="宋体" panose="02010600030101010101" pitchFamily="2" charset="-122"/>
            </a:endParaRPr>
          </a:p>
        </p:txBody>
      </p:sp>
      <p:sp>
        <p:nvSpPr>
          <p:cNvPr id="30723" name="Rectangle 3"/>
          <p:cNvSpPr>
            <a:spLocks noGrp="1" noChangeArrowheads="1"/>
          </p:cNvSpPr>
          <p:nvPr>
            <p:ph type="body" idx="1"/>
          </p:nvPr>
        </p:nvSpPr>
        <p:spPr>
          <a:xfrm>
            <a:off x="675249" y="1125538"/>
            <a:ext cx="11051323" cy="5345600"/>
          </a:xfrm>
        </p:spPr>
        <p:txBody>
          <a:bodyPr>
            <a:normAutofit/>
          </a:bodyPr>
          <a:lstStyle/>
          <a:p>
            <a:pPr eaLnBrk="1" hangingPunct="1">
              <a:buFontTx/>
              <a:buNone/>
            </a:pPr>
            <a:r>
              <a:rPr lang="en-US" altLang="zh-TW" dirty="0">
                <a:solidFill>
                  <a:schemeClr val="accent2"/>
                </a:solidFill>
                <a:ea typeface="新細明體" panose="02020500000000000000" pitchFamily="18" charset="-120"/>
              </a:rPr>
              <a:t>III. Self-Destruction</a:t>
            </a:r>
          </a:p>
          <a:p>
            <a:pPr lvl="1" eaLnBrk="1" hangingPunct="1"/>
            <a:r>
              <a:rPr lang="en-US" altLang="zh-TW" sz="2800" dirty="0">
                <a:ea typeface="新細明體" panose="02020500000000000000" pitchFamily="18" charset="-120"/>
              </a:rPr>
              <a:t>Self-criticism, including false confession</a:t>
            </a:r>
          </a:p>
          <a:p>
            <a:pPr lvl="1" eaLnBrk="1" hangingPunct="1"/>
            <a:r>
              <a:rPr lang="en-US" altLang="zh-TW" sz="2800" dirty="0">
                <a:ea typeface="新細明體" panose="02020500000000000000" pitchFamily="18" charset="-120"/>
              </a:rPr>
              <a:t>Suicide</a:t>
            </a:r>
          </a:p>
          <a:p>
            <a:pPr lvl="2" eaLnBrk="1" hangingPunct="1"/>
            <a:r>
              <a:rPr lang="en-US" altLang="zh-TW" sz="2800" dirty="0">
                <a:ea typeface="新細明體" panose="02020500000000000000" pitchFamily="18" charset="-120"/>
              </a:rPr>
              <a:t>Despair</a:t>
            </a:r>
          </a:p>
          <a:p>
            <a:pPr lvl="2" eaLnBrk="1" hangingPunct="1"/>
            <a:r>
              <a:rPr lang="en-US" altLang="zh-TW" sz="2800" dirty="0">
                <a:ea typeface="新細明體" panose="02020500000000000000" pitchFamily="18" charset="-120"/>
              </a:rPr>
              <a:t>Fear</a:t>
            </a:r>
          </a:p>
          <a:p>
            <a:pPr lvl="2" eaLnBrk="1" hangingPunct="1"/>
            <a:r>
              <a:rPr lang="en-US" altLang="zh-TW" sz="2800" dirty="0">
                <a:ea typeface="新細明體" panose="02020500000000000000" pitchFamily="18" charset="-120"/>
              </a:rPr>
              <a:t>Save one’s family </a:t>
            </a:r>
          </a:p>
          <a:p>
            <a:pPr lvl="2" eaLnBrk="1" hangingPunct="1"/>
            <a:r>
              <a:rPr lang="en-US" altLang="zh-TW" sz="2800" dirty="0">
                <a:ea typeface="新細明體" panose="02020500000000000000" pitchFamily="18" charset="-120"/>
              </a:rPr>
              <a:t>Protest against CCP</a:t>
            </a:r>
          </a:p>
          <a:p>
            <a:pPr lvl="2" eaLnBrk="1" hangingPunct="1">
              <a:buFontTx/>
              <a:buNone/>
            </a:pPr>
            <a:endParaRPr lang="en-US" altLang="zh-TW" sz="2800" dirty="0">
              <a:ea typeface="新細明體" panose="02020500000000000000" pitchFamily="18" charset="-120"/>
            </a:endParaRPr>
          </a:p>
          <a:p>
            <a:pPr eaLnBrk="1" hangingPunct="1">
              <a:buFontTx/>
              <a:buNone/>
            </a:pPr>
            <a:r>
              <a:rPr lang="en-US" altLang="zh-TW" dirty="0">
                <a:solidFill>
                  <a:schemeClr val="accent2"/>
                </a:solidFill>
                <a:ea typeface="新細明體" panose="02020500000000000000" pitchFamily="18" charset="-120"/>
              </a:rPr>
              <a:t>IV. Psychological Terror</a:t>
            </a:r>
          </a:p>
          <a:p>
            <a:pPr lvl="2" eaLnBrk="1" hangingPunct="1"/>
            <a:r>
              <a:rPr lang="en-US" altLang="zh-TW" sz="2800" dirty="0">
                <a:ea typeface="新細明體" panose="02020500000000000000" pitchFamily="18" charset="-120"/>
              </a:rPr>
              <a:t>Some 12 million young people sent to the countryside to “study” </a:t>
            </a:r>
          </a:p>
          <a:p>
            <a:pPr lvl="2" eaLnBrk="1" hangingPunct="1"/>
            <a:r>
              <a:rPr lang="en-US" altLang="zh-TW" sz="2800" dirty="0">
                <a:ea typeface="新細明體" panose="02020500000000000000" pitchFamily="18" charset="-120"/>
              </a:rPr>
              <a:t>Deng sent for </a:t>
            </a:r>
            <a:r>
              <a:rPr lang="en-US" altLang="zh-TW" sz="2800" i="1" dirty="0">
                <a:ea typeface="新細明體" panose="02020500000000000000" pitchFamily="18" charset="-120"/>
              </a:rPr>
              <a:t>“</a:t>
            </a:r>
            <a:r>
              <a:rPr lang="en-US" altLang="zh-TW" sz="2800" i="1" dirty="0" err="1">
                <a:ea typeface="新細明體" panose="02020500000000000000" pitchFamily="18" charset="-120"/>
              </a:rPr>
              <a:t>xuexi</a:t>
            </a:r>
            <a:r>
              <a:rPr lang="en-US" altLang="zh-TW" sz="2800" dirty="0">
                <a:ea typeface="新細明體" panose="02020500000000000000" pitchFamily="18" charset="-120"/>
              </a:rPr>
              <a:t>” (re-education) three times. </a:t>
            </a:r>
          </a:p>
        </p:txBody>
      </p:sp>
      <p:pic>
        <p:nvPicPr>
          <p:cNvPr id="2" name="Picture 1">
            <a:extLst>
              <a:ext uri="{FF2B5EF4-FFF2-40B4-BE49-F238E27FC236}">
                <a16:creationId xmlns:a16="http://schemas.microsoft.com/office/drawing/2014/main" id="{5E606A7B-855C-45BC-A554-148BA10DBAAA}"/>
              </a:ext>
            </a:extLst>
          </p:cNvPr>
          <p:cNvPicPr>
            <a:picLocks noChangeAspect="1"/>
          </p:cNvPicPr>
          <p:nvPr/>
        </p:nvPicPr>
        <p:blipFill>
          <a:blip r:embed="rId2"/>
          <a:stretch>
            <a:fillRect/>
          </a:stretch>
        </p:blipFill>
        <p:spPr>
          <a:xfrm>
            <a:off x="8334277" y="1232735"/>
            <a:ext cx="3021700" cy="3021700"/>
          </a:xfrm>
          <a:prstGeom prst="rect">
            <a:avLst/>
          </a:prstGeom>
        </p:spPr>
      </p:pic>
      <p:sp>
        <p:nvSpPr>
          <p:cNvPr id="3" name="TextBox 2">
            <a:extLst>
              <a:ext uri="{FF2B5EF4-FFF2-40B4-BE49-F238E27FC236}">
                <a16:creationId xmlns:a16="http://schemas.microsoft.com/office/drawing/2014/main" id="{2995FA57-9F15-4ABC-AB53-A6C0F7EBAEC3}"/>
              </a:ext>
            </a:extLst>
          </p:cNvPr>
          <p:cNvSpPr txBox="1"/>
          <p:nvPr/>
        </p:nvSpPr>
        <p:spPr>
          <a:xfrm>
            <a:off x="8229600" y="4374037"/>
            <a:ext cx="3195687" cy="800219"/>
          </a:xfrm>
          <a:prstGeom prst="rect">
            <a:avLst/>
          </a:prstGeom>
          <a:noFill/>
        </p:spPr>
        <p:txBody>
          <a:bodyPr wrap="square" rtlCol="0">
            <a:spAutoFit/>
          </a:bodyPr>
          <a:lstStyle/>
          <a:p>
            <a:pPr algn="ctr"/>
            <a:r>
              <a:rPr lang="en-US" sz="1400" b="0" i="0" dirty="0">
                <a:solidFill>
                  <a:srgbClr val="111111"/>
                </a:solidFill>
                <a:effectLst/>
                <a:latin typeface="Roboto" panose="02000000000000000000" pitchFamily="2" charset="0"/>
              </a:rPr>
              <a:t>Wang </a:t>
            </a:r>
            <a:r>
              <a:rPr lang="en-US" sz="1400" b="0" i="0" dirty="0" err="1">
                <a:solidFill>
                  <a:srgbClr val="111111"/>
                </a:solidFill>
                <a:effectLst/>
                <a:latin typeface="Roboto" panose="02000000000000000000" pitchFamily="2" charset="0"/>
              </a:rPr>
              <a:t>Guangmei</a:t>
            </a:r>
            <a:r>
              <a:rPr lang="en-US" sz="1400" b="0" i="0" dirty="0">
                <a:solidFill>
                  <a:srgbClr val="111111"/>
                </a:solidFill>
                <a:effectLst/>
                <a:latin typeface="Roboto" panose="02000000000000000000" pitchFamily="2" charset="0"/>
              </a:rPr>
              <a:t> (Liu’s wife) criticized by the Red Guards in April 1967</a:t>
            </a:r>
          </a:p>
          <a:p>
            <a:endParaRPr lang="en-US" dirty="0"/>
          </a:p>
        </p:txBody>
      </p:sp>
    </p:spTree>
    <p:extLst>
      <p:ext uri="{BB962C8B-B14F-4D97-AF65-F5344CB8AC3E}">
        <p14:creationId xmlns:p14="http://schemas.microsoft.com/office/powerpoint/2010/main" val="2230928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Mao and Zhou Died in 1976</a:t>
            </a:r>
            <a:endParaRPr lang="en-US" dirty="0"/>
          </a:p>
        </p:txBody>
      </p:sp>
      <p:pic>
        <p:nvPicPr>
          <p:cNvPr id="6" name="Content Placeholder 5"/>
          <p:cNvPicPr>
            <a:picLocks noGrp="1" noChangeAspect="1"/>
          </p:cNvPicPr>
          <p:nvPr>
            <p:ph idx="1"/>
          </p:nvPr>
        </p:nvPicPr>
        <p:blipFill>
          <a:blip r:embed="rId2"/>
          <a:stretch>
            <a:fillRect/>
          </a:stretch>
        </p:blipFill>
        <p:spPr>
          <a:xfrm>
            <a:off x="2080979" y="1514732"/>
            <a:ext cx="7678370" cy="4978143"/>
          </a:xfrm>
          <a:prstGeom prst="rect">
            <a:avLst/>
          </a:prstGeom>
        </p:spPr>
      </p:pic>
    </p:spTree>
    <p:extLst>
      <p:ext uri="{BB962C8B-B14F-4D97-AF65-F5344CB8AC3E}">
        <p14:creationId xmlns:p14="http://schemas.microsoft.com/office/powerpoint/2010/main" val="2655008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4294967295"/>
          </p:nvPr>
        </p:nvSpPr>
        <p:spPr>
          <a:xfrm>
            <a:off x="528034" y="334851"/>
            <a:ext cx="11449318" cy="5842112"/>
          </a:xfrm>
        </p:spPr>
        <p:txBody>
          <a:bodyPr>
            <a:noAutofit/>
          </a:bodyPr>
          <a:lstStyle/>
          <a:p>
            <a:endParaRPr lang="en-US" altLang="zh-CN" sz="2400" dirty="0"/>
          </a:p>
          <a:p>
            <a:r>
              <a:rPr lang="en-US" altLang="zh-CN" sz="2400" dirty="0"/>
              <a:t>Cultural Revolution died with Mao</a:t>
            </a:r>
          </a:p>
          <a:p>
            <a:pPr eaLnBrk="1" hangingPunct="1"/>
            <a:r>
              <a:rPr lang="en-US" altLang="zh-CN" sz="2400" dirty="0">
                <a:ea typeface="宋体" panose="02010600030101010101" pitchFamily="2" charset="-122"/>
              </a:rPr>
              <a:t>“Gang of Four” arrested in 1976 and tried in 1981</a:t>
            </a:r>
          </a:p>
          <a:p>
            <a:pPr lvl="1"/>
            <a:r>
              <a:rPr lang="en-US" altLang="zh-CN" dirty="0">
                <a:ea typeface="宋体" panose="02010600030101010101" pitchFamily="2" charset="-122"/>
              </a:rPr>
              <a:t> No executions. Life imprisonment. </a:t>
            </a:r>
          </a:p>
          <a:p>
            <a:pPr eaLnBrk="1" hangingPunct="1"/>
            <a:endParaRPr lang="en-US" altLang="zh-CN" sz="2400" dirty="0">
              <a:ea typeface="宋体" panose="02010600030101010101" pitchFamily="2" charset="-122"/>
            </a:endParaRPr>
          </a:p>
          <a:p>
            <a:pPr marL="0" indent="0" eaLnBrk="1" hangingPunct="1">
              <a:buNone/>
            </a:pPr>
            <a:endParaRPr lang="en-US" altLang="zh-CN" sz="2400" dirty="0">
              <a:ea typeface="宋体" panose="02010600030101010101" pitchFamily="2" charset="-122"/>
            </a:endParaRPr>
          </a:p>
          <a:p>
            <a:pPr marL="0" indent="0" eaLnBrk="1" hangingPunct="1">
              <a:buNone/>
            </a:pPr>
            <a:endParaRPr lang="en-US" altLang="zh-CN" sz="2400" dirty="0">
              <a:ea typeface="宋体" panose="02010600030101010101" pitchFamily="2" charset="-122"/>
            </a:endParaRPr>
          </a:p>
          <a:p>
            <a:pPr marL="0" indent="0" eaLnBrk="1" hangingPunct="1">
              <a:buNone/>
            </a:pPr>
            <a:endParaRPr lang="en-US" altLang="zh-CN" sz="2400" dirty="0">
              <a:ea typeface="宋体" panose="02010600030101010101" pitchFamily="2" charset="-122"/>
            </a:endParaRPr>
          </a:p>
          <a:p>
            <a:pPr marL="0" indent="0" eaLnBrk="1" hangingPunct="1">
              <a:buNone/>
            </a:pPr>
            <a:endParaRPr lang="en-US" altLang="zh-CN" sz="2400" dirty="0">
              <a:ea typeface="宋体" panose="02010600030101010101" pitchFamily="2" charset="-122"/>
            </a:endParaRPr>
          </a:p>
          <a:p>
            <a:pPr eaLnBrk="1" hangingPunct="1"/>
            <a:endParaRPr lang="en-US" altLang="zh-CN" sz="2400" dirty="0">
              <a:ea typeface="宋体" panose="02010600030101010101" pitchFamily="2" charset="-122"/>
            </a:endParaRPr>
          </a:p>
          <a:p>
            <a:pPr eaLnBrk="1" hangingPunct="1"/>
            <a:endParaRPr lang="en-US" altLang="zh-CN" sz="2400" dirty="0">
              <a:ea typeface="宋体" panose="02010600030101010101" pitchFamily="2" charset="-122"/>
            </a:endParaRPr>
          </a:p>
          <a:p>
            <a:pPr marL="0" indent="0" eaLnBrk="1" hangingPunct="1">
              <a:buNone/>
            </a:pPr>
            <a:endParaRPr lang="en-US" altLang="zh-CN" sz="2400" dirty="0">
              <a:ea typeface="宋体" panose="02010600030101010101" pitchFamily="2" charset="-122"/>
            </a:endParaRPr>
          </a:p>
          <a:p>
            <a:pPr eaLnBrk="1" hangingPunct="1"/>
            <a:r>
              <a:rPr lang="en-US" altLang="zh-CN" sz="2400" dirty="0">
                <a:ea typeface="宋体" panose="02010600030101010101" pitchFamily="2" charset="-122"/>
              </a:rPr>
              <a:t>Deng criticized Mao’s “cult of personality” (sound familiar?)</a:t>
            </a:r>
          </a:p>
        </p:txBody>
      </p:sp>
      <p:pic>
        <p:nvPicPr>
          <p:cNvPr id="3" name="Picture 2"/>
          <p:cNvPicPr>
            <a:picLocks noChangeAspect="1"/>
          </p:cNvPicPr>
          <p:nvPr/>
        </p:nvPicPr>
        <p:blipFill>
          <a:blip r:embed="rId2"/>
          <a:stretch>
            <a:fillRect/>
          </a:stretch>
        </p:blipFill>
        <p:spPr>
          <a:xfrm>
            <a:off x="635046" y="2507346"/>
            <a:ext cx="7772510" cy="2746287"/>
          </a:xfrm>
          <a:prstGeom prst="rect">
            <a:avLst/>
          </a:prstGeom>
        </p:spPr>
      </p:pic>
      <p:pic>
        <p:nvPicPr>
          <p:cNvPr id="4" name="Picture 3"/>
          <p:cNvPicPr>
            <a:picLocks noChangeAspect="1"/>
          </p:cNvPicPr>
          <p:nvPr/>
        </p:nvPicPr>
        <p:blipFill>
          <a:blip r:embed="rId3"/>
          <a:stretch>
            <a:fillRect/>
          </a:stretch>
        </p:blipFill>
        <p:spPr>
          <a:xfrm>
            <a:off x="8798443" y="1608235"/>
            <a:ext cx="2545992" cy="3645398"/>
          </a:xfrm>
          <a:prstGeom prst="rect">
            <a:avLst/>
          </a:prstGeom>
        </p:spPr>
      </p:pic>
      <p:sp>
        <p:nvSpPr>
          <p:cNvPr id="6" name="Rectangle 5"/>
          <p:cNvSpPr/>
          <p:nvPr/>
        </p:nvSpPr>
        <p:spPr>
          <a:xfrm>
            <a:off x="8736329" y="5421470"/>
            <a:ext cx="2670220" cy="923330"/>
          </a:xfrm>
          <a:prstGeom prst="rect">
            <a:avLst/>
          </a:prstGeom>
        </p:spPr>
        <p:txBody>
          <a:bodyPr wrap="square">
            <a:spAutoFit/>
          </a:bodyPr>
          <a:lstStyle/>
          <a:p>
            <a:r>
              <a:rPr lang="en-US" i="1" dirty="0">
                <a:latin typeface="Arial" panose="020B0604020202020204" pitchFamily="34" charset="0"/>
              </a:rPr>
              <a:t>"Decisively Throw Out the Wang-Zhang-Jiang-Yao Anti-Party Clique!"</a:t>
            </a:r>
            <a:endParaRPr lang="en-US" dirty="0"/>
          </a:p>
        </p:txBody>
      </p:sp>
    </p:spTree>
    <p:extLst>
      <p:ext uri="{BB962C8B-B14F-4D97-AF65-F5344CB8AC3E}">
        <p14:creationId xmlns:p14="http://schemas.microsoft.com/office/powerpoint/2010/main" val="377848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de-DE"/>
              <a:t>Maoism in Theory</a:t>
            </a:r>
          </a:p>
        </p:txBody>
      </p:sp>
      <p:pic>
        <p:nvPicPr>
          <p:cNvPr id="6147"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647136" y="1593804"/>
            <a:ext cx="4674372" cy="4984571"/>
          </a:xfr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ontent Placeholder 1"/>
          <p:cNvSpPr>
            <a:spLocks noGrp="1"/>
          </p:cNvSpPr>
          <p:nvPr>
            <p:ph sz="half" idx="2"/>
          </p:nvPr>
        </p:nvSpPr>
        <p:spPr/>
        <p:txBody>
          <a:bodyPr>
            <a:normAutofit fontScale="92500" lnSpcReduction="20000"/>
          </a:bodyPr>
          <a:lstStyle/>
          <a:p>
            <a:pPr>
              <a:buNone/>
            </a:pPr>
            <a:r>
              <a:rPr lang="en-US" dirty="0"/>
              <a:t>	</a:t>
            </a:r>
            <a:r>
              <a:rPr lang="en-US" i="1" dirty="0"/>
              <a:t>The Little Red Book </a:t>
            </a:r>
            <a:r>
              <a:rPr lang="en-US" dirty="0"/>
              <a:t>contains the thoughts of CCP Chairman Mao Zedong. </a:t>
            </a:r>
          </a:p>
          <a:p>
            <a:pPr>
              <a:buNone/>
            </a:pPr>
            <a:endParaRPr lang="en-US" dirty="0"/>
          </a:p>
          <a:p>
            <a:pPr>
              <a:buNone/>
            </a:pPr>
            <a:r>
              <a:rPr lang="en-US" dirty="0"/>
              <a:t>	Assembled by CCP editors from speeches and writings of Mao, it was intended as a guide for the Cultural Revolutionaries of 1966-1976. </a:t>
            </a:r>
          </a:p>
          <a:p>
            <a:pPr>
              <a:buNone/>
            </a:pPr>
            <a:endParaRPr lang="en-US" dirty="0"/>
          </a:p>
          <a:p>
            <a:pPr>
              <a:buNone/>
            </a:pPr>
            <a:r>
              <a:rPr lang="en-US" dirty="0"/>
              <a:t>	It was one of the most intensely studied books in the world. </a:t>
            </a:r>
          </a:p>
          <a:p>
            <a:pPr>
              <a:buNone/>
            </a:pPr>
            <a:endParaRPr lang="en-US" dirty="0"/>
          </a:p>
          <a:p>
            <a:endParaRPr lang="en-US" dirty="0"/>
          </a:p>
        </p:txBody>
      </p:sp>
    </p:spTree>
    <p:extLst>
      <p:ext uri="{BB962C8B-B14F-4D97-AF65-F5344CB8AC3E}">
        <p14:creationId xmlns:p14="http://schemas.microsoft.com/office/powerpoint/2010/main" val="1780340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a:spLocks noGrp="1" noChangeArrowheads="1"/>
          </p:cNvSpPr>
          <p:nvPr>
            <p:ph type="title"/>
          </p:nvPr>
        </p:nvSpPr>
        <p:spPr/>
        <p:txBody>
          <a:bodyPr/>
          <a:lstStyle/>
          <a:p>
            <a:pPr eaLnBrk="1" hangingPunct="1"/>
            <a:endParaRPr lang="en-US" dirty="0"/>
          </a:p>
        </p:txBody>
      </p:sp>
      <p:sp>
        <p:nvSpPr>
          <p:cNvPr id="32771" name="Rectangle 3"/>
          <p:cNvSpPr>
            <a:spLocks noGrp="1" noChangeArrowheads="1"/>
          </p:cNvSpPr>
          <p:nvPr>
            <p:ph type="subTitle" idx="4294967295"/>
          </p:nvPr>
        </p:nvSpPr>
        <p:spPr>
          <a:xfrm>
            <a:off x="2795666" y="6204315"/>
            <a:ext cx="6400800" cy="457200"/>
          </a:xfrm>
        </p:spPr>
        <p:txBody>
          <a:bodyPr/>
          <a:lstStyle/>
          <a:p>
            <a:pPr marL="0" indent="0" algn="ctr">
              <a:buNone/>
            </a:pPr>
            <a:r>
              <a:rPr lang="en-US" sz="2400" dirty="0"/>
              <a:t>“Long Live Chairman Mao”</a:t>
            </a:r>
          </a:p>
          <a:p>
            <a:pPr marL="0" indent="0" algn="ctr">
              <a:buNone/>
            </a:pPr>
            <a:endParaRPr lang="en-US" dirty="0"/>
          </a:p>
        </p:txBody>
      </p:sp>
      <p:pic>
        <p:nvPicPr>
          <p:cNvPr id="32772"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487072" y="425085"/>
            <a:ext cx="9017988" cy="5376108"/>
          </a:xfrm>
          <a:noFill/>
        </p:spPr>
      </p:pic>
    </p:spTree>
    <p:extLst>
      <p:ext uri="{BB962C8B-B14F-4D97-AF65-F5344CB8AC3E}">
        <p14:creationId xmlns:p14="http://schemas.microsoft.com/office/powerpoint/2010/main" val="379425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5"/>
          <p:cNvSpPr>
            <a:spLocks noGrp="1" noChangeArrowheads="1"/>
          </p:cNvSpPr>
          <p:nvPr>
            <p:ph type="subTitle" idx="1"/>
          </p:nvPr>
        </p:nvSpPr>
        <p:spPr>
          <a:xfrm>
            <a:off x="2746947" y="6115987"/>
            <a:ext cx="6400800" cy="1752600"/>
          </a:xfrm>
        </p:spPr>
        <p:txBody>
          <a:bodyPr/>
          <a:lstStyle/>
          <a:p>
            <a:pPr eaLnBrk="1" hangingPunct="1"/>
            <a:r>
              <a:rPr lang="en-US" sz="2000" dirty="0"/>
              <a:t>“We must grasp revolution. Increase production!</a:t>
            </a:r>
          </a:p>
        </p:txBody>
      </p:sp>
      <p:pic>
        <p:nvPicPr>
          <p:cNvPr id="4096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795" y="532151"/>
            <a:ext cx="9021081" cy="5306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9525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4"/>
          <p:cNvSpPr>
            <a:spLocks noGrp="1" noChangeArrowheads="1"/>
          </p:cNvSpPr>
          <p:nvPr>
            <p:ph type="subTitle" idx="1"/>
          </p:nvPr>
        </p:nvSpPr>
        <p:spPr>
          <a:xfrm>
            <a:off x="3164173" y="6091003"/>
            <a:ext cx="6400800" cy="609600"/>
          </a:xfrm>
        </p:spPr>
        <p:txBody>
          <a:bodyPr>
            <a:normAutofit lnSpcReduction="10000"/>
          </a:bodyPr>
          <a:lstStyle/>
          <a:p>
            <a:pPr eaLnBrk="1" hangingPunct="1">
              <a:lnSpc>
                <a:spcPct val="80000"/>
              </a:lnSpc>
            </a:pPr>
            <a:r>
              <a:rPr lang="en-US" dirty="0"/>
              <a:t>“The People's Liberation Army represents the great school of Mao Zedong Thought”</a:t>
            </a:r>
          </a:p>
          <a:p>
            <a:pPr eaLnBrk="1" hangingPunct="1">
              <a:lnSpc>
                <a:spcPct val="80000"/>
              </a:lnSpc>
            </a:pPr>
            <a:endParaRPr lang="en-US" dirty="0"/>
          </a:p>
        </p:txBody>
      </p:sp>
      <p:pic>
        <p:nvPicPr>
          <p:cNvPr id="337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386" y="357264"/>
            <a:ext cx="8707228" cy="528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8057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8"/>
          <p:cNvSpPr>
            <a:spLocks noGrp="1" noChangeArrowheads="1"/>
          </p:cNvSpPr>
          <p:nvPr>
            <p:ph type="ctrTitle"/>
          </p:nvPr>
        </p:nvSpPr>
        <p:spPr>
          <a:xfrm>
            <a:off x="2438400" y="304801"/>
            <a:ext cx="7772400" cy="1470025"/>
          </a:xfrm>
        </p:spPr>
        <p:txBody>
          <a:bodyPr/>
          <a:lstStyle/>
          <a:p>
            <a:pPr eaLnBrk="1" hangingPunct="1"/>
            <a:endParaRPr lang="en-US" dirty="0"/>
          </a:p>
        </p:txBody>
      </p:sp>
      <p:pic>
        <p:nvPicPr>
          <p:cNvPr id="34819" name="Picture 5"/>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384624" y="304801"/>
            <a:ext cx="4100801" cy="5548858"/>
          </a:xfrm>
          <a:noFill/>
        </p:spPr>
      </p:pic>
      <p:sp>
        <p:nvSpPr>
          <p:cNvPr id="34820" name="Rectangle 10"/>
          <p:cNvSpPr>
            <a:spLocks noGrp="1" noChangeArrowheads="1"/>
          </p:cNvSpPr>
          <p:nvPr>
            <p:ph type="subTitle" idx="1"/>
          </p:nvPr>
        </p:nvSpPr>
        <p:spPr>
          <a:xfrm>
            <a:off x="2271010" y="6084757"/>
            <a:ext cx="8610600" cy="533400"/>
          </a:xfrm>
        </p:spPr>
        <p:txBody>
          <a:bodyPr/>
          <a:lstStyle/>
          <a:p>
            <a:pPr eaLnBrk="1" hangingPunct="1">
              <a:lnSpc>
                <a:spcPct val="80000"/>
              </a:lnSpc>
            </a:pPr>
            <a:r>
              <a:rPr lang="en-US" sz="1800" dirty="0"/>
              <a:t>“Criticize the old world and build a new one with Mao Zedong Thought as our guide”</a:t>
            </a:r>
          </a:p>
        </p:txBody>
      </p:sp>
    </p:spTree>
    <p:extLst>
      <p:ext uri="{BB962C8B-B14F-4D97-AF65-F5344CB8AC3E}">
        <p14:creationId xmlns:p14="http://schemas.microsoft.com/office/powerpoint/2010/main" val="1308905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1"/>
          <p:cNvSpPr>
            <a:spLocks noGrp="1" noChangeArrowheads="1"/>
          </p:cNvSpPr>
          <p:nvPr>
            <p:ph type="subTitle" idx="1"/>
          </p:nvPr>
        </p:nvSpPr>
        <p:spPr>
          <a:xfrm>
            <a:off x="2322226" y="5886138"/>
            <a:ext cx="8153400" cy="838200"/>
          </a:xfrm>
        </p:spPr>
        <p:txBody>
          <a:bodyPr/>
          <a:lstStyle/>
          <a:p>
            <a:pPr eaLnBrk="1" hangingPunct="1"/>
            <a:r>
              <a:rPr lang="en-US" dirty="0"/>
              <a:t>“Our country is a united, multicultural nation”</a:t>
            </a:r>
          </a:p>
          <a:p>
            <a:pPr eaLnBrk="1" hangingPunct="1"/>
            <a:endParaRPr lang="en-US" dirty="0"/>
          </a:p>
          <a:p>
            <a:pPr eaLnBrk="1" hangingPunct="1"/>
            <a:endParaRPr lang="en-US" dirty="0"/>
          </a:p>
        </p:txBody>
      </p:sp>
      <p:pic>
        <p:nvPicPr>
          <p:cNvPr id="3584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638" y="294805"/>
            <a:ext cx="8953987" cy="51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166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pPr eaLnBrk="1" hangingPunct="1"/>
            <a:endParaRPr lang="en-US" dirty="0"/>
          </a:p>
        </p:txBody>
      </p:sp>
      <p:pic>
        <p:nvPicPr>
          <p:cNvPr id="3789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19665" y="183902"/>
            <a:ext cx="6952669" cy="5789677"/>
          </a:xfrm>
          <a:noFill/>
        </p:spPr>
      </p:pic>
      <p:sp>
        <p:nvSpPr>
          <p:cNvPr id="37892" name="Rectangle 7"/>
          <p:cNvSpPr>
            <a:spLocks noChangeArrowheads="1"/>
          </p:cNvSpPr>
          <p:nvPr/>
        </p:nvSpPr>
        <p:spPr bwMode="auto">
          <a:xfrm>
            <a:off x="2934324" y="6217443"/>
            <a:ext cx="6572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dirty="0"/>
              <a:t>“Awakened people! You will certainly attain the ultimate victory”</a:t>
            </a:r>
          </a:p>
        </p:txBody>
      </p:sp>
    </p:spTree>
    <p:extLst>
      <p:ext uri="{BB962C8B-B14F-4D97-AF65-F5344CB8AC3E}">
        <p14:creationId xmlns:p14="http://schemas.microsoft.com/office/powerpoint/2010/main" val="28847160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5"/>
          <p:cNvSpPr>
            <a:spLocks noChangeArrowheads="1"/>
          </p:cNvSpPr>
          <p:nvPr/>
        </p:nvSpPr>
        <p:spPr bwMode="auto">
          <a:xfrm>
            <a:off x="3080479" y="6048532"/>
            <a:ext cx="667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dirty="0"/>
              <a:t>“We are proud to participate in the industrialization of the nation”</a:t>
            </a:r>
          </a:p>
        </p:txBody>
      </p:sp>
      <p:pic>
        <p:nvPicPr>
          <p:cNvPr id="36868"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30334" y="298555"/>
            <a:ext cx="4931332" cy="5592579"/>
          </a:xfrm>
          <a:noFill/>
        </p:spPr>
      </p:pic>
    </p:spTree>
    <p:extLst>
      <p:ext uri="{BB962C8B-B14F-4D97-AF65-F5344CB8AC3E}">
        <p14:creationId xmlns:p14="http://schemas.microsoft.com/office/powerpoint/2010/main" val="2824105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5"/>
          <p:cNvSpPr>
            <a:spLocks noGrp="1" noChangeArrowheads="1"/>
          </p:cNvSpPr>
          <p:nvPr>
            <p:ph type="subTitle" idx="1"/>
          </p:nvPr>
        </p:nvSpPr>
        <p:spPr>
          <a:xfrm>
            <a:off x="1981200" y="6182193"/>
            <a:ext cx="8229600" cy="990600"/>
          </a:xfrm>
        </p:spPr>
        <p:txBody>
          <a:bodyPr/>
          <a:lstStyle/>
          <a:p>
            <a:pPr eaLnBrk="1" hangingPunct="1">
              <a:lnSpc>
                <a:spcPct val="90000"/>
              </a:lnSpc>
            </a:pPr>
            <a:r>
              <a:rPr lang="en-US" dirty="0"/>
              <a:t>“Thoroughly engage in revolutionary criticism”</a:t>
            </a:r>
          </a:p>
          <a:p>
            <a:pPr eaLnBrk="1" hangingPunct="1">
              <a:lnSpc>
                <a:spcPct val="90000"/>
              </a:lnSpc>
            </a:pPr>
            <a:endParaRPr lang="en-US" dirty="0"/>
          </a:p>
        </p:txBody>
      </p:sp>
      <p:pic>
        <p:nvPicPr>
          <p:cNvPr id="38916" name="Picture 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630036" y="544644"/>
            <a:ext cx="8931928" cy="5473908"/>
          </a:xfrm>
          <a:noFill/>
        </p:spPr>
      </p:pic>
    </p:spTree>
    <p:extLst>
      <p:ext uri="{BB962C8B-B14F-4D97-AF65-F5344CB8AC3E}">
        <p14:creationId xmlns:p14="http://schemas.microsoft.com/office/powerpoint/2010/main" val="3807670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5"/>
          <p:cNvSpPr>
            <a:spLocks noGrp="1" noChangeArrowheads="1"/>
          </p:cNvSpPr>
          <p:nvPr>
            <p:ph type="body" sz="half" idx="4294967295"/>
          </p:nvPr>
        </p:nvSpPr>
        <p:spPr>
          <a:xfrm>
            <a:off x="2515849" y="6117236"/>
            <a:ext cx="7696200" cy="457200"/>
          </a:xfrm>
        </p:spPr>
        <p:txBody>
          <a:bodyPr/>
          <a:lstStyle/>
          <a:p>
            <a:pPr eaLnBrk="1" hangingPunct="1">
              <a:lnSpc>
                <a:spcPct val="90000"/>
              </a:lnSpc>
              <a:buFontTx/>
              <a:buNone/>
            </a:pPr>
            <a:r>
              <a:rPr lang="en-US" sz="2000" dirty="0"/>
              <a:t>“Strike the battle drum of the Great Leap Forward even louder”</a:t>
            </a:r>
          </a:p>
          <a:p>
            <a:pPr eaLnBrk="1" hangingPunct="1">
              <a:lnSpc>
                <a:spcPct val="90000"/>
              </a:lnSpc>
              <a:buFontTx/>
              <a:buNone/>
            </a:pPr>
            <a:endParaRPr lang="en-US" sz="2000" dirty="0"/>
          </a:p>
        </p:txBody>
      </p:sp>
      <p:pic>
        <p:nvPicPr>
          <p:cNvPr id="39940" name="Picture 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119956" y="151775"/>
            <a:ext cx="5769873" cy="5965461"/>
          </a:xfrm>
          <a:noFill/>
        </p:spPr>
      </p:pic>
    </p:spTree>
    <p:extLst>
      <p:ext uri="{BB962C8B-B14F-4D97-AF65-F5344CB8AC3E}">
        <p14:creationId xmlns:p14="http://schemas.microsoft.com/office/powerpoint/2010/main" val="784540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633046" y="365125"/>
            <a:ext cx="10515600" cy="1325563"/>
          </a:xfrm>
        </p:spPr>
        <p:txBody>
          <a:bodyPr>
            <a:normAutofit/>
          </a:bodyPr>
          <a:lstStyle/>
          <a:p>
            <a:pPr eaLnBrk="1" hangingPunct="1"/>
            <a:r>
              <a:rPr lang="en-US" sz="2400" dirty="0"/>
              <a:t>Post-Mao Propaganda (1979)</a:t>
            </a:r>
          </a:p>
        </p:txBody>
      </p:sp>
      <p:sp>
        <p:nvSpPr>
          <p:cNvPr id="41987" name="Rectangle 5"/>
          <p:cNvSpPr>
            <a:spLocks noGrp="1" noChangeArrowheads="1"/>
          </p:cNvSpPr>
          <p:nvPr>
            <p:ph type="body" sz="half" idx="1"/>
          </p:nvPr>
        </p:nvSpPr>
        <p:spPr>
          <a:xfrm>
            <a:off x="633046" y="1690688"/>
            <a:ext cx="4396154" cy="4435476"/>
          </a:xfrm>
        </p:spPr>
        <p:txBody>
          <a:bodyPr/>
          <a:lstStyle/>
          <a:p>
            <a:pPr marL="0" indent="0">
              <a:buNone/>
            </a:pPr>
            <a:r>
              <a:rPr lang="en-US" sz="1800" dirty="0"/>
              <a:t>Deng Xiaoping introduced "Four Basic Principles in March 1979. </a:t>
            </a:r>
          </a:p>
          <a:p>
            <a:pPr marL="533400" indent="-533400">
              <a:buAutoNum type="arabicPeriod"/>
            </a:pPr>
            <a:r>
              <a:rPr lang="en-US" sz="1800" dirty="0"/>
              <a:t>We must keep to the socialist road </a:t>
            </a:r>
          </a:p>
          <a:p>
            <a:pPr marL="533400" indent="-533400">
              <a:buAutoNum type="arabicPeriod"/>
            </a:pPr>
            <a:r>
              <a:rPr lang="en-US" sz="1800" dirty="0"/>
              <a:t>We must uphold the dictatorship of the proletariat </a:t>
            </a:r>
          </a:p>
          <a:p>
            <a:pPr marL="533400" indent="-533400">
              <a:buFontTx/>
              <a:buAutoNum type="arabicPeriod"/>
            </a:pPr>
            <a:r>
              <a:rPr lang="en-US" sz="1800" dirty="0"/>
              <a:t>We must uphold the leadership of the Communist Party </a:t>
            </a:r>
          </a:p>
          <a:p>
            <a:pPr marL="533400" indent="-533400">
              <a:buFontTx/>
              <a:buAutoNum type="arabicPeriod"/>
            </a:pPr>
            <a:r>
              <a:rPr lang="en-US" sz="1800" dirty="0"/>
              <a:t>We must uphold Marxism-Leninism-Mao Zedong Thought </a:t>
            </a:r>
          </a:p>
          <a:p>
            <a:pPr marL="533400" indent="-533400">
              <a:buNone/>
            </a:pPr>
            <a:endParaRPr lang="en-US" sz="1800" dirty="0"/>
          </a:p>
        </p:txBody>
      </p:sp>
      <p:sp>
        <p:nvSpPr>
          <p:cNvPr id="41988" name="Rectangle 6"/>
          <p:cNvSpPr>
            <a:spLocks noGrp="1" noChangeArrowheads="1"/>
          </p:cNvSpPr>
          <p:nvPr>
            <p:ph type="body" sz="half" idx="2"/>
          </p:nvPr>
        </p:nvSpPr>
        <p:spPr/>
        <p:txBody>
          <a:bodyPr/>
          <a:lstStyle/>
          <a:p>
            <a:pPr eaLnBrk="1" hangingPunct="1">
              <a:buFontTx/>
              <a:buNone/>
            </a:pPr>
            <a:endParaRPr lang="de-DE" sz="2400"/>
          </a:p>
        </p:txBody>
      </p:sp>
      <p:pic>
        <p:nvPicPr>
          <p:cNvPr id="41992" name="Picture 8" descr="We must keep to the socialist road, 198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143000"/>
            <a:ext cx="2667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10" descr="We must uphold the dictatorship of the proletariat, 198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143000"/>
            <a:ext cx="2667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21" descr="We must uphold the leadership of the Communist Party, 19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657600"/>
            <a:ext cx="2667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23" descr="We must uphold Marxism-Leninism-Mao Zedong Thought, 1984">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1000" y="3657600"/>
            <a:ext cx="2667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981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a:t>Theoretical Maoism</a:t>
            </a:r>
          </a:p>
        </p:txBody>
      </p:sp>
      <p:sp>
        <p:nvSpPr>
          <p:cNvPr id="7171" name="Rectangle 3"/>
          <p:cNvSpPr>
            <a:spLocks noGrp="1" noChangeArrowheads="1"/>
          </p:cNvSpPr>
          <p:nvPr>
            <p:ph type="body" idx="1"/>
          </p:nvPr>
        </p:nvSpPr>
        <p:spPr/>
        <p:txBody>
          <a:bodyPr>
            <a:noAutofit/>
          </a:bodyPr>
          <a:lstStyle/>
          <a:p>
            <a:pPr eaLnBrk="1" hangingPunct="1">
              <a:lnSpc>
                <a:spcPct val="80000"/>
              </a:lnSpc>
              <a:buFontTx/>
              <a:buNone/>
            </a:pPr>
            <a:r>
              <a:rPr lang="en-US" sz="2400" dirty="0"/>
              <a:t>	Classes struggle, some classes triumph, others are eliminated. Such is history, such is the history of civilization for thousands of years. To interpret history from this viewpoint is historical materialism; standing in opposition to this viewpoint is historical idealism.</a:t>
            </a:r>
            <a:endParaRPr lang="en-US" sz="2400" i="1" dirty="0"/>
          </a:p>
          <a:p>
            <a:pPr eaLnBrk="1" hangingPunct="1">
              <a:lnSpc>
                <a:spcPct val="80000"/>
              </a:lnSpc>
              <a:buFontTx/>
              <a:buNone/>
            </a:pPr>
            <a:r>
              <a:rPr lang="en-US" sz="2400" i="1" dirty="0"/>
              <a:t>	"Cast Away Illusions, Prepare for Struggle" (August 14, 1949)</a:t>
            </a:r>
            <a:endParaRPr lang="en-US" sz="2400" dirty="0"/>
          </a:p>
          <a:p>
            <a:pPr eaLnBrk="1" hangingPunct="1">
              <a:lnSpc>
                <a:spcPct val="80000"/>
              </a:lnSpc>
              <a:buFontTx/>
              <a:buNone/>
            </a:pPr>
            <a:endParaRPr lang="en-US" sz="2400" dirty="0"/>
          </a:p>
          <a:p>
            <a:pPr eaLnBrk="1" hangingPunct="1">
              <a:lnSpc>
                <a:spcPct val="80000"/>
              </a:lnSpc>
              <a:buFontTx/>
              <a:buNone/>
            </a:pPr>
            <a:r>
              <a:rPr lang="en-US" sz="2400" dirty="0"/>
              <a:t> 	A well-disciplined Party armed with the theory of Marxism-Leninism, using the method of self-criticism and linked with the masses of the people; an army under the leadership of such a Party; a united front of all revolutionary classes and all revolutionary groups under the leadership of such a Party - these are the three main weapons with which we have defeated the enemy.</a:t>
            </a:r>
            <a:endParaRPr lang="en-US" sz="2400" i="1" dirty="0"/>
          </a:p>
          <a:p>
            <a:pPr eaLnBrk="1" hangingPunct="1">
              <a:lnSpc>
                <a:spcPct val="80000"/>
              </a:lnSpc>
              <a:buFontTx/>
              <a:buNone/>
            </a:pPr>
            <a:r>
              <a:rPr lang="en-US" sz="2400" i="1" dirty="0"/>
              <a:t>	"On the People's Democratic Dictatorship" (June 30, 1949)</a:t>
            </a:r>
            <a:endParaRPr lang="en-US" sz="2400" dirty="0"/>
          </a:p>
        </p:txBody>
      </p:sp>
    </p:spTree>
    <p:extLst>
      <p:ext uri="{BB962C8B-B14F-4D97-AF65-F5344CB8AC3E}">
        <p14:creationId xmlns:p14="http://schemas.microsoft.com/office/powerpoint/2010/main" val="186610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ctrTitle"/>
          </p:nvPr>
        </p:nvSpPr>
        <p:spPr>
          <a:xfrm>
            <a:off x="2133600" y="228601"/>
            <a:ext cx="7772400" cy="1470025"/>
          </a:xfrm>
        </p:spPr>
        <p:txBody>
          <a:bodyPr>
            <a:normAutofit/>
          </a:bodyPr>
          <a:lstStyle/>
          <a:p>
            <a:pPr eaLnBrk="1" hangingPunct="1"/>
            <a:endParaRPr lang="en-US" sz="3200" dirty="0"/>
          </a:p>
        </p:txBody>
      </p:sp>
      <p:sp>
        <p:nvSpPr>
          <p:cNvPr id="44035" name="Rectangle 5"/>
          <p:cNvSpPr>
            <a:spLocks noGrp="1" noChangeArrowheads="1"/>
          </p:cNvSpPr>
          <p:nvPr>
            <p:ph type="subTitle" idx="1"/>
          </p:nvPr>
        </p:nvSpPr>
        <p:spPr>
          <a:xfrm>
            <a:off x="118551" y="2195732"/>
            <a:ext cx="5785339" cy="1271954"/>
          </a:xfrm>
        </p:spPr>
        <p:txBody>
          <a:bodyPr/>
          <a:lstStyle/>
          <a:p>
            <a:pPr algn="l"/>
            <a:endParaRPr lang="en-US" sz="2000" dirty="0"/>
          </a:p>
        </p:txBody>
      </p:sp>
      <p:pic>
        <p:nvPicPr>
          <p:cNvPr id="4403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772" y="168812"/>
            <a:ext cx="4984456" cy="572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03969" y="6138205"/>
            <a:ext cx="6327211" cy="646331"/>
          </a:xfrm>
          <a:prstGeom prst="rect">
            <a:avLst/>
          </a:prstGeom>
          <a:noFill/>
        </p:spPr>
        <p:txBody>
          <a:bodyPr wrap="square" rtlCol="0">
            <a:spAutoFit/>
          </a:bodyPr>
          <a:lstStyle/>
          <a:p>
            <a:r>
              <a:rPr lang="en-US" dirty="0"/>
              <a:t>“Less births, better births to develop China vigorously.” (1988)</a:t>
            </a:r>
          </a:p>
          <a:p>
            <a:endParaRPr lang="en-US" dirty="0"/>
          </a:p>
        </p:txBody>
      </p:sp>
    </p:spTree>
    <p:extLst>
      <p:ext uri="{BB962C8B-B14F-4D97-AF65-F5344CB8AC3E}">
        <p14:creationId xmlns:p14="http://schemas.microsoft.com/office/powerpoint/2010/main" val="4132097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ctrTitle"/>
          </p:nvPr>
        </p:nvSpPr>
        <p:spPr>
          <a:xfrm>
            <a:off x="2209800" y="304801"/>
            <a:ext cx="7772400" cy="1470025"/>
          </a:xfrm>
        </p:spPr>
        <p:txBody>
          <a:bodyPr>
            <a:normAutofit/>
          </a:bodyPr>
          <a:lstStyle/>
          <a:p>
            <a:pPr eaLnBrk="1" hangingPunct="1"/>
            <a:endParaRPr lang="en-US" dirty="0"/>
          </a:p>
        </p:txBody>
      </p:sp>
      <p:sp>
        <p:nvSpPr>
          <p:cNvPr id="43011" name="Rectangle 5"/>
          <p:cNvSpPr>
            <a:spLocks noGrp="1" noChangeArrowheads="1"/>
          </p:cNvSpPr>
          <p:nvPr>
            <p:ph type="subTitle" idx="1"/>
          </p:nvPr>
        </p:nvSpPr>
        <p:spPr>
          <a:xfrm>
            <a:off x="2895600" y="6198749"/>
            <a:ext cx="6400800" cy="457200"/>
          </a:xfrm>
        </p:spPr>
        <p:txBody>
          <a:bodyPr/>
          <a:lstStyle/>
          <a:p>
            <a:pPr eaLnBrk="1" hangingPunct="1"/>
            <a:r>
              <a:rPr lang="en-US" sz="1800" dirty="0"/>
              <a:t>“Do not spit freely. Spitting is neither hygienic nor civilized” (1986)</a:t>
            </a:r>
          </a:p>
        </p:txBody>
      </p:sp>
      <p:pic>
        <p:nvPicPr>
          <p:cNvPr id="430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947" y="357267"/>
            <a:ext cx="4824106" cy="564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937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Theoretical Maoism</a:t>
            </a:r>
          </a:p>
        </p:txBody>
      </p:sp>
      <p:sp>
        <p:nvSpPr>
          <p:cNvPr id="8195" name="Rectangle 3"/>
          <p:cNvSpPr>
            <a:spLocks noGrp="1" noChangeArrowheads="1"/>
          </p:cNvSpPr>
          <p:nvPr>
            <p:ph type="body" idx="1"/>
          </p:nvPr>
        </p:nvSpPr>
        <p:spPr/>
        <p:txBody>
          <a:bodyPr>
            <a:noAutofit/>
          </a:bodyPr>
          <a:lstStyle/>
          <a:p>
            <a:pPr eaLnBrk="1" hangingPunct="1">
              <a:lnSpc>
                <a:spcPct val="80000"/>
              </a:lnSpc>
              <a:buFontTx/>
              <a:buNone/>
            </a:pPr>
            <a:r>
              <a:rPr lang="en-US" sz="2400" dirty="0"/>
              <a:t>	A revolution is not a dinner party, or writing an essay, or painting a picture, or doing embroidery; it cannot be so refined, so leisurely and gentle, so temperate, kind, courteous, restrained and magnanimous. A revolution is an insurrection, an act of violence by which one class overthrows another.</a:t>
            </a:r>
            <a:endParaRPr lang="en-US" sz="2400" i="1" dirty="0"/>
          </a:p>
          <a:p>
            <a:pPr eaLnBrk="1" hangingPunct="1">
              <a:lnSpc>
                <a:spcPct val="80000"/>
              </a:lnSpc>
              <a:buFontTx/>
              <a:buNone/>
            </a:pPr>
            <a:r>
              <a:rPr lang="en-US" sz="2400" i="1" dirty="0"/>
              <a:t>	"Report on an Investigation of the Peasant Movement in Hunan" (March 1927)</a:t>
            </a:r>
          </a:p>
          <a:p>
            <a:pPr eaLnBrk="1" hangingPunct="1">
              <a:lnSpc>
                <a:spcPct val="80000"/>
              </a:lnSpc>
              <a:buFontTx/>
              <a:buNone/>
            </a:pPr>
            <a:endParaRPr lang="en-US" sz="2400" dirty="0"/>
          </a:p>
          <a:p>
            <a:pPr eaLnBrk="1" hangingPunct="1">
              <a:lnSpc>
                <a:spcPct val="80000"/>
              </a:lnSpc>
              <a:buFontTx/>
              <a:buNone/>
            </a:pPr>
            <a:r>
              <a:rPr lang="en-US" sz="2400" dirty="0"/>
              <a:t>	The socialist system will eventually replace the capitalist system; this is an objective law independent of man's will. However much the reactionaries try to hold back the wheel of history, sooner or later revolution will take place and will inevitably triumph.</a:t>
            </a:r>
            <a:endParaRPr lang="en-US" sz="2400" i="1" dirty="0"/>
          </a:p>
          <a:p>
            <a:pPr eaLnBrk="1" hangingPunct="1">
              <a:lnSpc>
                <a:spcPct val="80000"/>
              </a:lnSpc>
              <a:buFontTx/>
              <a:buNone/>
            </a:pPr>
            <a:r>
              <a:rPr lang="en-US" sz="2400" i="1" dirty="0"/>
              <a:t>	"Speech at the Meeting of the Supreme Soviet of the U.S.S.R. in Celebration of the 40th Anniversary of the Great October Socialist Revolution" (November 6, 1957)</a:t>
            </a:r>
            <a:endParaRPr lang="en-US" sz="2400" dirty="0"/>
          </a:p>
          <a:p>
            <a:pPr eaLnBrk="1" hangingPunct="1">
              <a:lnSpc>
                <a:spcPct val="80000"/>
              </a:lnSpc>
              <a:buFontTx/>
              <a:buNone/>
            </a:pPr>
            <a:r>
              <a:rPr lang="en-US" sz="2400" dirty="0"/>
              <a:t>	</a:t>
            </a:r>
          </a:p>
        </p:txBody>
      </p:sp>
    </p:spTree>
    <p:extLst>
      <p:ext uri="{BB962C8B-B14F-4D97-AF65-F5344CB8AC3E}">
        <p14:creationId xmlns:p14="http://schemas.microsoft.com/office/powerpoint/2010/main" val="363882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3" end="3"/>
                                            </p:txEl>
                                          </p:spTgt>
                                        </p:tgtEl>
                                        <p:attrNameLst>
                                          <p:attrName>style.visibility</p:attrName>
                                        </p:attrNameLst>
                                      </p:cBhvr>
                                      <p:to>
                                        <p:strVal val="visible"/>
                                      </p:to>
                                    </p:set>
                                    <p:animEffect transition="in" filter="fade">
                                      <p:cBhvr>
                                        <p:cTn id="12" dur="500"/>
                                        <p:tgtEl>
                                          <p:spTgt spid="819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animEffect transition="in" filter="fade">
                                      <p:cBhvr>
                                        <p:cTn id="17"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Theoretical Maoism</a:t>
            </a:r>
          </a:p>
        </p:txBody>
      </p:sp>
      <p:sp>
        <p:nvSpPr>
          <p:cNvPr id="9219" name="Rectangle 3"/>
          <p:cNvSpPr>
            <a:spLocks noGrp="1" noChangeArrowheads="1"/>
          </p:cNvSpPr>
          <p:nvPr>
            <p:ph type="body" idx="1"/>
          </p:nvPr>
        </p:nvSpPr>
        <p:spPr/>
        <p:txBody>
          <a:bodyPr/>
          <a:lstStyle/>
          <a:p>
            <a:pPr eaLnBrk="1" hangingPunct="1">
              <a:lnSpc>
                <a:spcPct val="80000"/>
              </a:lnSpc>
              <a:buFontTx/>
              <a:buNone/>
            </a:pPr>
            <a:r>
              <a:rPr lang="en-US" sz="2400" dirty="0"/>
              <a:t>	We must have faith, first, that the peasant masses are ready to advance step by step along the road of socialism under the leadership of the Party, and second, that the Party is capable of leading the peasants along this road. These two points are the essence of the matter, the main current.</a:t>
            </a:r>
            <a:endParaRPr lang="en-US" sz="2400" i="1" dirty="0"/>
          </a:p>
          <a:p>
            <a:pPr eaLnBrk="1" hangingPunct="1">
              <a:lnSpc>
                <a:spcPct val="80000"/>
              </a:lnSpc>
              <a:buFontTx/>
              <a:buNone/>
            </a:pPr>
            <a:r>
              <a:rPr lang="en-US" sz="2400" i="1" dirty="0"/>
              <a:t>	On the Question of Agricultural Co-operation</a:t>
            </a:r>
            <a:r>
              <a:rPr lang="en-US" sz="2400" dirty="0"/>
              <a:t>  (July 31, 1955)</a:t>
            </a:r>
          </a:p>
          <a:p>
            <a:pPr eaLnBrk="1" hangingPunct="1">
              <a:lnSpc>
                <a:spcPct val="80000"/>
              </a:lnSpc>
              <a:buFontTx/>
              <a:buNone/>
            </a:pPr>
            <a:r>
              <a:rPr lang="en-US" sz="2400" dirty="0"/>
              <a:t>	</a:t>
            </a:r>
          </a:p>
          <a:p>
            <a:pPr eaLnBrk="1" hangingPunct="1">
              <a:lnSpc>
                <a:spcPct val="80000"/>
              </a:lnSpc>
              <a:buFontTx/>
              <a:buNone/>
            </a:pPr>
            <a:r>
              <a:rPr lang="en-US" sz="2400" dirty="0"/>
              <a:t>	By overall planning we mean planning which takes into consideration the interests of the 600 million people of our country. In drawing up plans, handling affairs or thinking over problems, we must proceed from the fact that China has a population of 600 million people, and we must never forget this fact.</a:t>
            </a:r>
            <a:endParaRPr lang="en-US" sz="2400" i="1" dirty="0"/>
          </a:p>
          <a:p>
            <a:pPr eaLnBrk="1" hangingPunct="1">
              <a:lnSpc>
                <a:spcPct val="80000"/>
              </a:lnSpc>
              <a:buFontTx/>
              <a:buNone/>
            </a:pPr>
            <a:r>
              <a:rPr lang="en-US" sz="2400" i="1" dirty="0"/>
              <a:t>	On the Correct Handling of Contradictions Among the People</a:t>
            </a:r>
            <a:r>
              <a:rPr lang="en-US" sz="2400" dirty="0"/>
              <a:t>  (February 27, 1957)</a:t>
            </a:r>
          </a:p>
        </p:txBody>
      </p:sp>
    </p:spTree>
    <p:extLst>
      <p:ext uri="{BB962C8B-B14F-4D97-AF65-F5344CB8AC3E}">
        <p14:creationId xmlns:p14="http://schemas.microsoft.com/office/powerpoint/2010/main" val="372458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Maoism</a:t>
            </a:r>
          </a:p>
        </p:txBody>
      </p:sp>
      <p:sp>
        <p:nvSpPr>
          <p:cNvPr id="3" name="Content Placeholder 2"/>
          <p:cNvSpPr>
            <a:spLocks noGrp="1"/>
          </p:cNvSpPr>
          <p:nvPr>
            <p:ph idx="1"/>
          </p:nvPr>
        </p:nvSpPr>
        <p:spPr/>
        <p:txBody>
          <a:bodyPr>
            <a:noAutofit/>
          </a:bodyPr>
          <a:lstStyle/>
          <a:p>
            <a:pPr eaLnBrk="1" hangingPunct="1">
              <a:lnSpc>
                <a:spcPct val="80000"/>
              </a:lnSpc>
              <a:buFontTx/>
              <a:buNone/>
            </a:pPr>
            <a:r>
              <a:rPr lang="en-US" sz="2000" dirty="0"/>
              <a:t>	"Don't you want to abolish state power?" Yes, we do, but not right now; we cannot do it yet. Why? Because imperialism still exists, because domestic reaction still exists, because classes still exist in our country. Our present task is to strengthen the people's state apparatus - mainly the people's army, the people's police and the people's courts - in order to consolidate national defense and protect the people's interests.</a:t>
            </a:r>
            <a:endParaRPr lang="en-US" sz="2000" i="1" dirty="0"/>
          </a:p>
          <a:p>
            <a:pPr eaLnBrk="1" hangingPunct="1">
              <a:lnSpc>
                <a:spcPct val="80000"/>
              </a:lnSpc>
              <a:buFontTx/>
              <a:buNone/>
            </a:pPr>
            <a:r>
              <a:rPr lang="en-US" sz="2000" i="1" dirty="0"/>
              <a:t>	"On the People's Democratic Dictatorship" (June 30, 1949)</a:t>
            </a:r>
          </a:p>
          <a:p>
            <a:pPr eaLnBrk="1" hangingPunct="1">
              <a:lnSpc>
                <a:spcPct val="80000"/>
              </a:lnSpc>
              <a:buFontTx/>
              <a:buNone/>
            </a:pPr>
            <a:r>
              <a:rPr lang="en-US" sz="2000" dirty="0"/>
              <a:t>	In all the practical work of our Party, all correct leadership is necessarily "from the masses, to the masses." This means: take the ideas of the masses (scattered and unsystematic ideas) and concentrate them (through study turn them into concentrated and systematic ideas), then go to the masses and propagate and explain these ideas until the masses embrace them as their own, hold fast to them and translate them into action, and test the correctness of these ideas in such action. Then once again concentrate ideas from the masses and once again go the masses so that the ideas are persevered in and carried through. And so on, over and over again in an endless spiral, with the ideas becoming more correct, more vital and richer each time. Such is the Marxist theory of knowledge.</a:t>
            </a:r>
          </a:p>
          <a:p>
            <a:pPr eaLnBrk="1" hangingPunct="1">
              <a:lnSpc>
                <a:spcPct val="80000"/>
              </a:lnSpc>
              <a:buFontTx/>
              <a:buNone/>
            </a:pPr>
            <a:r>
              <a:rPr lang="en-US" sz="2000" dirty="0"/>
              <a:t>	"Some Questions Concerning Methods of Leadership" (June 1, 1943)</a:t>
            </a:r>
          </a:p>
          <a:p>
            <a:endParaRPr lang="en-US" sz="2000" dirty="0"/>
          </a:p>
        </p:txBody>
      </p:sp>
    </p:spTree>
    <p:extLst>
      <p:ext uri="{BB962C8B-B14F-4D97-AF65-F5344CB8AC3E}">
        <p14:creationId xmlns:p14="http://schemas.microsoft.com/office/powerpoint/2010/main" val="4587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4872" y="365125"/>
            <a:ext cx="11158928" cy="1325563"/>
          </a:xfrm>
        </p:spPr>
        <p:txBody>
          <a:bodyPr/>
          <a:lstStyle/>
          <a:p>
            <a:pPr eaLnBrk="1" hangingPunct="1"/>
            <a:r>
              <a:rPr lang="en-US" altLang="zh-CN" dirty="0">
                <a:ea typeface="宋体" panose="02010600030101010101" pitchFamily="2" charset="-122"/>
              </a:rPr>
              <a:t>War Against Japan (1937-1945)</a:t>
            </a:r>
          </a:p>
        </p:txBody>
      </p:sp>
      <p:pic>
        <p:nvPicPr>
          <p:cNvPr id="10243"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400800" y="1585623"/>
            <a:ext cx="5141626" cy="4907252"/>
          </a:xfrm>
          <a:noFill/>
        </p:spPr>
      </p:pic>
      <p:sp>
        <p:nvSpPr>
          <p:cNvPr id="10244" name="Text Box 9"/>
          <p:cNvSpPr txBox="1">
            <a:spLocks noChangeArrowheads="1"/>
          </p:cNvSpPr>
          <p:nvPr/>
        </p:nvSpPr>
        <p:spPr bwMode="auto">
          <a:xfrm>
            <a:off x="524657" y="2410082"/>
            <a:ext cx="502270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Char char="•"/>
            </a:pPr>
            <a:r>
              <a:rPr lang="en-US" sz="2400" dirty="0"/>
              <a:t>The United Front: Myth vs. Reality</a:t>
            </a:r>
          </a:p>
          <a:p>
            <a:pPr eaLnBrk="1" hangingPunct="1">
              <a:spcBef>
                <a:spcPct val="50000"/>
              </a:spcBef>
              <a:buFontTx/>
              <a:buChar char="•"/>
            </a:pPr>
            <a:r>
              <a:rPr lang="en-US" sz="2400" dirty="0"/>
              <a:t>BOTH US and USSR gave aid before, during, and after the Japanese invasion </a:t>
            </a:r>
          </a:p>
        </p:txBody>
      </p:sp>
    </p:spTree>
    <p:extLst>
      <p:ext uri="{BB962C8B-B14F-4D97-AF65-F5344CB8AC3E}">
        <p14:creationId xmlns:p14="http://schemas.microsoft.com/office/powerpoint/2010/main" val="905779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2768</Words>
  <Application>Microsoft Office PowerPoint</Application>
  <PresentationFormat>Widescreen</PresentationFormat>
  <Paragraphs>270</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Roboto</vt:lpstr>
      <vt:lpstr>Wingdings</vt:lpstr>
      <vt:lpstr>Office Theme</vt:lpstr>
      <vt:lpstr>Mao’s China 1949 - 1976</vt:lpstr>
      <vt:lpstr>Presentation Outline</vt:lpstr>
      <vt:lpstr>Brief Sketch of the Mao Years</vt:lpstr>
      <vt:lpstr>Maoism in Theory</vt:lpstr>
      <vt:lpstr>Theoretical Maoism</vt:lpstr>
      <vt:lpstr>Theoretical Maoism</vt:lpstr>
      <vt:lpstr>Theoretical Maoism</vt:lpstr>
      <vt:lpstr>Theoretical Maoism</vt:lpstr>
      <vt:lpstr>War Against Japan (1937-1945)</vt:lpstr>
      <vt:lpstr>Civil War (1945 - 1949)</vt:lpstr>
      <vt:lpstr>Civil War (1945 - 1949)</vt:lpstr>
      <vt:lpstr>Mao’s Basic Goals</vt:lpstr>
      <vt:lpstr>1950’s Economic Reconstruction</vt:lpstr>
      <vt:lpstr>100 Flowers Campaign (1956-1957) </vt:lpstr>
      <vt:lpstr>100 Flowers Campaign (1956-1957) </vt:lpstr>
      <vt:lpstr>Effects of the HFC </vt:lpstr>
      <vt:lpstr>Effects of the HFC </vt:lpstr>
      <vt:lpstr>  Effects of the HFC  </vt:lpstr>
      <vt:lpstr>The Great Leap Forward 1958-63 (2nd 5YP)</vt:lpstr>
      <vt:lpstr>The Great Leap Forward 1958-63 (2nd 5YP)</vt:lpstr>
      <vt:lpstr>Great Leap Forward 1958-63 (2nd 5YP)</vt:lpstr>
      <vt:lpstr>Great Leap Forward 1958-63 (2nd 5YP)</vt:lpstr>
      <vt:lpstr>Great Leap Forward 1958-63 (2nd 5YP)</vt:lpstr>
      <vt:lpstr> Great Leap Forward 1958-63 (2nd 5YP)</vt:lpstr>
      <vt:lpstr>GLF Divided the CPC</vt:lpstr>
      <vt:lpstr>GLF Divided the CPC</vt:lpstr>
      <vt:lpstr>GLF Divided the CPC</vt:lpstr>
      <vt:lpstr>GLF Divided the CPC</vt:lpstr>
      <vt:lpstr>GLF Divided the CPC</vt:lpstr>
      <vt:lpstr>Great Proletarian Cultural Revolution (1966-1976)</vt:lpstr>
      <vt:lpstr>Great Proletarian Cultural Revolution (1966-1976)</vt:lpstr>
      <vt:lpstr>PowerPoint Presentation</vt:lpstr>
      <vt:lpstr>Cultural Revolution (1966-1976)</vt:lpstr>
      <vt:lpstr>Red Guards (1966-69)</vt:lpstr>
      <vt:lpstr>Cultural Revolution (1966-1976)</vt:lpstr>
      <vt:lpstr>Cultural Revolution (1966-1976)</vt:lpstr>
      <vt:lpstr>Cultural Revolution (1966-1976)</vt:lpstr>
      <vt:lpstr>Mao and Zhou Died in 1976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Post-Mao Propaganda (1979)</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under Mao Zedong 1949 - 1976</dc:title>
  <dc:creator>Daniel Lazar</dc:creator>
  <cp:lastModifiedBy>Daniel Lazar</cp:lastModifiedBy>
  <cp:revision>31</cp:revision>
  <dcterms:created xsi:type="dcterms:W3CDTF">2014-02-28T06:53:50Z</dcterms:created>
  <dcterms:modified xsi:type="dcterms:W3CDTF">2021-06-16T07:22:06Z</dcterms:modified>
</cp:coreProperties>
</file>