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3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6B373-7AF9-4A42-8703-13F663121645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CCE81-13D1-4CB7-BBE1-14916C988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939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6B373-7AF9-4A42-8703-13F663121645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CCE81-13D1-4CB7-BBE1-14916C988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98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6B373-7AF9-4A42-8703-13F663121645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CCE81-13D1-4CB7-BBE1-14916C988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27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6B373-7AF9-4A42-8703-13F663121645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CCE81-13D1-4CB7-BBE1-14916C988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25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6B373-7AF9-4A42-8703-13F663121645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CCE81-13D1-4CB7-BBE1-14916C988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392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6B373-7AF9-4A42-8703-13F663121645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CCE81-13D1-4CB7-BBE1-14916C988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30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6B373-7AF9-4A42-8703-13F663121645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CCE81-13D1-4CB7-BBE1-14916C988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85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6B373-7AF9-4A42-8703-13F663121645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CCE81-13D1-4CB7-BBE1-14916C988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14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6B373-7AF9-4A42-8703-13F663121645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CCE81-13D1-4CB7-BBE1-14916C988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8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6B373-7AF9-4A42-8703-13F663121645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CCE81-13D1-4CB7-BBE1-14916C988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15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6B373-7AF9-4A42-8703-13F663121645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CCE81-13D1-4CB7-BBE1-14916C988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177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36000">
              <a:schemeClr val="accent1">
                <a:lumMod val="45000"/>
                <a:lumOff val="55000"/>
              </a:schemeClr>
            </a:gs>
            <a:gs pos="59000">
              <a:schemeClr val="accent1">
                <a:lumMod val="45000"/>
                <a:lumOff val="55000"/>
              </a:schemeClr>
            </a:gs>
            <a:gs pos="86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6B373-7AF9-4A42-8703-13F663121645}" type="datetimeFigureOut">
              <a:rPr lang="en-US" smtClean="0"/>
              <a:t>8/24/2016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CCE81-13D1-4CB7-BBE1-14916C988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5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60308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/>
              <a:t>Paradoxes of the American Experience</a:t>
            </a:r>
            <a:endParaRPr lang="en-US" sz="54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4400" dirty="0" smtClean="0"/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endParaRPr lang="en-US" sz="4400" dirty="0" smtClean="0"/>
          </a:p>
          <a:p>
            <a:pPr marL="0" indent="0" algn="ctr">
              <a:buNone/>
            </a:pPr>
            <a:r>
              <a:rPr lang="en-US" sz="4400" dirty="0" smtClean="0"/>
              <a:t>Mr. Daniel Lazar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22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/>
              <a:t>Majority </a:t>
            </a:r>
            <a:r>
              <a:rPr lang="en-US" b="1" dirty="0" smtClean="0"/>
              <a:t>Rule &amp; Minority </a:t>
            </a:r>
            <a:r>
              <a:rPr lang="en-US" b="1" dirty="0"/>
              <a:t>Rights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Slavery </a:t>
            </a:r>
            <a:r>
              <a:rPr lang="en-US" b="1" dirty="0"/>
              <a:t>in Freedom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Gag Rule</a:t>
            </a:r>
            <a:endParaRPr lang="en-US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Race, Ethnicity, Religion…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769" y="2215165"/>
            <a:ext cx="5917678" cy="432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1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/>
              <a:t>Heterogeneous </a:t>
            </a:r>
            <a:r>
              <a:rPr lang="en-US" b="1" dirty="0" smtClean="0"/>
              <a:t>&amp; </a:t>
            </a:r>
            <a:r>
              <a:rPr lang="en-US" b="1" dirty="0"/>
              <a:t>Homogenous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en-US" b="1" dirty="0" smtClean="0">
              <a:effectLst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b="1" i="1" dirty="0"/>
              <a:t>E Pluribus Unum</a:t>
            </a:r>
            <a:endParaRPr lang="en-US" b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/>
              <a:t>Pluralistic Society as an Oxymoron?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/>
              <a:t>U</a:t>
            </a:r>
            <a:r>
              <a:rPr lang="en-US" b="1" dirty="0" smtClean="0"/>
              <a:t>nstable </a:t>
            </a:r>
            <a:r>
              <a:rPr lang="en-US" b="1" dirty="0"/>
              <a:t>pluralism can have a stabilizing effect; it can also place the US in a permanently fragile condition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Melting Pot/Garden Salad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b="1" dirty="0" smtClean="0"/>
              <a:t>“The </a:t>
            </a:r>
            <a:r>
              <a:rPr lang="en-US" b="1" dirty="0"/>
              <a:t>melting pot has been a boiling cauldron all </a:t>
            </a:r>
            <a:r>
              <a:rPr lang="en-US" b="1" dirty="0" smtClean="0"/>
              <a:t>along” </a:t>
            </a:r>
            <a:r>
              <a:rPr lang="en-US" b="1" dirty="0"/>
              <a:t>(p. 73)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1282" y="4033838"/>
            <a:ext cx="2458188" cy="245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/>
              <a:t>Collective Individualism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“</a:t>
            </a:r>
            <a:r>
              <a:rPr lang="en-US" b="1" dirty="0"/>
              <a:t>Solitude is a sublime mistress but an intolerable wife.” - Emerson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Personal Privacy </a:t>
            </a:r>
            <a:r>
              <a:rPr lang="en-US" b="1" dirty="0" smtClean="0"/>
              <a:t>vs. </a:t>
            </a:r>
            <a:r>
              <a:rPr lang="en-US" b="1" dirty="0"/>
              <a:t>Public Accountability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Competitive Cooperation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887" y="2945067"/>
            <a:ext cx="4494913" cy="29886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887" y="6176963"/>
            <a:ext cx="4494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Walden Pond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8932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/>
              <a:t>Human </a:t>
            </a:r>
            <a:r>
              <a:rPr lang="en-US" b="1" dirty="0" smtClean="0"/>
              <a:t>Intellect &amp; Divine </a:t>
            </a:r>
            <a:r>
              <a:rPr lang="en-US" b="1" dirty="0"/>
              <a:t>Transcendence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Science </a:t>
            </a:r>
            <a:r>
              <a:rPr lang="en-US" b="1" dirty="0"/>
              <a:t>and Faith</a:t>
            </a:r>
            <a:endParaRPr lang="en-US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en-US" b="1" dirty="0"/>
              <a:t>Godly Materialism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Puritan Idealism-Divine </a:t>
            </a:r>
            <a:r>
              <a:rPr lang="en-US" b="1" dirty="0" smtClean="0"/>
              <a:t>Utopianism vs. Yankee Pragmatism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367" y="3714348"/>
            <a:ext cx="4780998" cy="228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9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/>
              <a:t>Democratic Elitism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Hierarchy vs. </a:t>
            </a:r>
            <a:r>
              <a:rPr lang="en-US" b="1" dirty="0"/>
              <a:t>Egalitarianism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Justice vs. Equality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Poverty </a:t>
            </a:r>
            <a:r>
              <a:rPr lang="en-US" b="1" dirty="0" smtClean="0"/>
              <a:t>amidst </a:t>
            </a:r>
            <a:r>
              <a:rPr lang="en-US" b="1" dirty="0"/>
              <a:t>Plenty</a:t>
            </a: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/>
              <a:t> “Going to the poor house in an automobile.” (Will Rogers)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Political Inclusiveness and Economic Exclusiveness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01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/>
              <a:t>Paradox the West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Nostalgic &amp; </a:t>
            </a:r>
            <a:r>
              <a:rPr lang="en-US" b="1" dirty="0"/>
              <a:t>Regressive </a:t>
            </a:r>
            <a:r>
              <a:rPr lang="en-US" b="1" dirty="0" smtClean="0"/>
              <a:t>vs. </a:t>
            </a:r>
            <a:r>
              <a:rPr lang="en-US" b="1" dirty="0"/>
              <a:t>Utopian </a:t>
            </a:r>
            <a:r>
              <a:rPr lang="en-US" b="1" dirty="0" smtClean="0"/>
              <a:t>&amp; </a:t>
            </a:r>
            <a:r>
              <a:rPr lang="en-US" b="1" dirty="0"/>
              <a:t>Progressive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91" y="2516271"/>
            <a:ext cx="5594175" cy="3408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523" y="2400971"/>
            <a:ext cx="451485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4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/>
              <a:t>Paradox of Patriotism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9410" y="1168803"/>
            <a:ext cx="10997485" cy="1535761"/>
          </a:xfrm>
        </p:spPr>
        <p:txBody>
          <a:bodyPr/>
          <a:lstStyle/>
          <a:p>
            <a:endParaRPr lang="en-US" dirty="0" smtClean="0">
              <a:effectLst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Love to Hate/Hate to Love the USA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Pride and Guilt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262" y="1169607"/>
            <a:ext cx="3852395" cy="52440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128" y="2439809"/>
            <a:ext cx="2899974" cy="397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78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 smtClean="0"/>
              <a:t>Isolationism &amp; Interventionism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7861" y="1690688"/>
            <a:ext cx="6245939" cy="4351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74776"/>
            <a:ext cx="339090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3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Waging Peace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132" y="1368571"/>
            <a:ext cx="5726487" cy="414416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240" y="2611864"/>
            <a:ext cx="5312268" cy="398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7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42" y="703899"/>
            <a:ext cx="3855858" cy="562312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5112327" y="4291446"/>
            <a:ext cx="6442364" cy="36073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err="1" smtClean="0"/>
              <a:t>Kammen</a:t>
            </a:r>
            <a:r>
              <a:rPr lang="en-US" b="1" dirty="0" smtClean="0"/>
              <a:t> (1936-2013) was professor of American cultural history in the Department of History at Cornell University. He was awarded the 1973 Pulitzer Prize in history for this book.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7594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Paradox of the Natives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T</a:t>
            </a:r>
            <a:r>
              <a:rPr lang="en-US" b="1" dirty="0" smtClean="0"/>
              <a:t>o civilize is to ruin him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0791"/>
          <a:stretch/>
        </p:blipFill>
        <p:spPr>
          <a:xfrm>
            <a:off x="6246254" y="2777371"/>
            <a:ext cx="5545696" cy="3255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5" y="2729864"/>
            <a:ext cx="5073337" cy="32493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1065" y="6127234"/>
            <a:ext cx="5194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Before and after of Tom Torino, Navajo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1187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/>
              <a:t>Savagery </a:t>
            </a:r>
            <a:r>
              <a:rPr lang="en-US" b="1" dirty="0" smtClean="0"/>
              <a:t>&amp; Civilization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32110" y="1492329"/>
            <a:ext cx="5181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Man must be entitled to his natural state. But what is his natural state?</a:t>
            </a:r>
            <a:endParaRPr lang="en-US" sz="3200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589" y="2649837"/>
            <a:ext cx="2757488" cy="39530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5055" y="279060"/>
            <a:ext cx="3657332" cy="6323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026" y="3667998"/>
            <a:ext cx="3873976" cy="266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2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.....</a:t>
            </a:r>
            <a:r>
              <a:rPr lang="en-US" b="1" dirty="0"/>
              <a:t> Savagery &amp; </a:t>
            </a:r>
            <a:r>
              <a:rPr lang="en-US" b="1" dirty="0" smtClean="0"/>
              <a:t>Civilization?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75423"/>
            <a:ext cx="5181600" cy="3451742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273883"/>
            <a:ext cx="5181600" cy="345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30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/>
              <a:t>Old World/New World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95654" y="1882189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Europe </a:t>
            </a:r>
            <a:r>
              <a:rPr lang="en-US" b="1" dirty="0"/>
              <a:t>as</a:t>
            </a:r>
            <a:r>
              <a:rPr lang="en-US" b="1" dirty="0" smtClean="0"/>
              <a:t>:</a:t>
            </a: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/>
              <a:t>Stern Father/Kind Mother</a:t>
            </a: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/>
              <a:t>Enemy/Ally</a:t>
            </a: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/>
              <a:t>Teacher/Pupil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04183" y="1439210"/>
            <a:ext cx="5449617" cy="523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8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/>
              <a:t>Paradoxes of the Revolution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Rebellion &amp; </a:t>
            </a:r>
            <a:r>
              <a:rPr lang="en-US" b="1" dirty="0"/>
              <a:t>Legitimacy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Calculated Fanaticism </a:t>
            </a:r>
            <a:endParaRPr lang="en-US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en-US" b="1" dirty="0"/>
              <a:t>How far should the dogs of anti-authoritarianism be unleashed?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Radical &amp; </a:t>
            </a:r>
            <a:r>
              <a:rPr lang="en-US" b="1" dirty="0"/>
              <a:t>Conservative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32728" y="1558266"/>
            <a:ext cx="4921071" cy="451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3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/>
              <a:t>Paradoxes of the Constitution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en-US" dirty="0" smtClean="0">
              <a:effectLst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“A </a:t>
            </a:r>
            <a:r>
              <a:rPr lang="en-US" b="1" dirty="0"/>
              <a:t>more perfect Union”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A Well Regulated Democracy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Vague yet Legitimate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Weak yet Strong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Supreme </a:t>
            </a:r>
            <a:r>
              <a:rPr lang="en-US" b="1" dirty="0" smtClean="0"/>
              <a:t>Law?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088" y="2824956"/>
            <a:ext cx="5635777" cy="316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 smtClean="0"/>
              <a:t>Freedom &amp; Order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en-US" dirty="0" smtClean="0">
              <a:effectLst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“Freedom can both elevate and demoralize. It is a blessing and a curse for it means both liberty and lawlessness.” (p. 90)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“Liberty without obedience is confusion; Obedience without liberty is slavery.” –William Penn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1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326</Words>
  <Application>Microsoft Office PowerPoint</Application>
  <PresentationFormat>Widescreen</PresentationFormat>
  <Paragraphs>67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Office Theme</vt:lpstr>
      <vt:lpstr>Paradoxes of the American Experience</vt:lpstr>
      <vt:lpstr>PowerPoint Presentation</vt:lpstr>
      <vt:lpstr>Paradox of the Natives</vt:lpstr>
      <vt:lpstr>Savagery &amp; Civilization</vt:lpstr>
      <vt:lpstr>..... Savagery &amp; Civilization?</vt:lpstr>
      <vt:lpstr>Old World/New World </vt:lpstr>
      <vt:lpstr>Paradoxes of the Revolution </vt:lpstr>
      <vt:lpstr>Paradoxes of the Constitution</vt:lpstr>
      <vt:lpstr>Freedom &amp; Order </vt:lpstr>
      <vt:lpstr>Majority Rule &amp; Minority Rights </vt:lpstr>
      <vt:lpstr>Heterogeneous &amp; Homogenous</vt:lpstr>
      <vt:lpstr>Collective Individualism </vt:lpstr>
      <vt:lpstr>Human Intellect &amp; Divine Transcendence </vt:lpstr>
      <vt:lpstr>Democratic Elitism  </vt:lpstr>
      <vt:lpstr>Paradox the West </vt:lpstr>
      <vt:lpstr>Paradox of Patriotism </vt:lpstr>
      <vt:lpstr>Isolationism &amp; Interventionism  </vt:lpstr>
      <vt:lpstr>Waging Peace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Paradoxes of the American Experience</dc:title>
  <dc:creator>Daniel Lazar</dc:creator>
  <cp:lastModifiedBy>Daniel Lazar</cp:lastModifiedBy>
  <cp:revision>22</cp:revision>
  <dcterms:created xsi:type="dcterms:W3CDTF">2013-08-24T10:08:19Z</dcterms:created>
  <dcterms:modified xsi:type="dcterms:W3CDTF">2016-08-24T09:56:56Z</dcterms:modified>
</cp:coreProperties>
</file>