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65" r:id="rId4"/>
    <p:sldId id="257" r:id="rId5"/>
    <p:sldId id="286" r:id="rId6"/>
    <p:sldId id="281" r:id="rId7"/>
    <p:sldId id="283" r:id="rId8"/>
    <p:sldId id="258" r:id="rId9"/>
    <p:sldId id="259" r:id="rId10"/>
    <p:sldId id="261" r:id="rId11"/>
    <p:sldId id="288" r:id="rId12"/>
    <p:sldId id="267" r:id="rId13"/>
    <p:sldId id="287" r:id="rId14"/>
    <p:sldId id="277" r:id="rId15"/>
    <p:sldId id="264" r:id="rId16"/>
    <p:sldId id="278" r:id="rId17"/>
    <p:sldId id="272" r:id="rId18"/>
    <p:sldId id="271" r:id="rId19"/>
    <p:sldId id="28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4" d="100"/>
          <a:sy n="64" d="100"/>
        </p:scale>
        <p:origin x="70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8CB18F-F96A-4DAA-AAD4-B57342EF6F3B}"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418608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CB18F-F96A-4DAA-AAD4-B57342EF6F3B}"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183326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CB18F-F96A-4DAA-AAD4-B57342EF6F3B}"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28771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CB18F-F96A-4DAA-AAD4-B57342EF6F3B}"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26626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8CB18F-F96A-4DAA-AAD4-B57342EF6F3B}"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123870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CB18F-F96A-4DAA-AAD4-B57342EF6F3B}"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137401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8CB18F-F96A-4DAA-AAD4-B57342EF6F3B}" type="datetimeFigureOut">
              <a:rPr lang="en-US" smtClean="0"/>
              <a:t>12/13/2020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344209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8CB18F-F96A-4DAA-AAD4-B57342EF6F3B}" type="datetimeFigureOut">
              <a:rPr lang="en-US" smtClean="0"/>
              <a:t>12/13/2020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35496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CB18F-F96A-4DAA-AAD4-B57342EF6F3B}" type="datetimeFigureOut">
              <a:rPr lang="en-US" smtClean="0"/>
              <a:t>12/13/2020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326320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8CB18F-F96A-4DAA-AAD4-B57342EF6F3B}"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257924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8CB18F-F96A-4DAA-AAD4-B57342EF6F3B}"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5C1D9-196C-4540-B32E-568734FABE35}" type="slidenum">
              <a:rPr lang="en-US" smtClean="0"/>
              <a:t>‹#›</a:t>
            </a:fld>
            <a:endParaRPr lang="en-US"/>
          </a:p>
        </p:txBody>
      </p:sp>
    </p:spTree>
    <p:extLst>
      <p:ext uri="{BB962C8B-B14F-4D97-AF65-F5344CB8AC3E}">
        <p14:creationId xmlns:p14="http://schemas.microsoft.com/office/powerpoint/2010/main" val="134672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CB18F-F96A-4DAA-AAD4-B57342EF6F3B}" type="datetimeFigureOut">
              <a:rPr lang="en-US" smtClean="0"/>
              <a:t>12/13/2020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5C1D9-196C-4540-B32E-568734FABE35}" type="slidenum">
              <a:rPr lang="en-US" smtClean="0"/>
              <a:t>‹#›</a:t>
            </a:fld>
            <a:endParaRPr lang="en-US"/>
          </a:p>
        </p:txBody>
      </p:sp>
    </p:spTree>
    <p:extLst>
      <p:ext uri="{BB962C8B-B14F-4D97-AF65-F5344CB8AC3E}">
        <p14:creationId xmlns:p14="http://schemas.microsoft.com/office/powerpoint/2010/main" val="362306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Reconstruction: 1863-1877</a:t>
            </a:r>
            <a:br>
              <a:rPr lang="en-US" dirty="0"/>
            </a:br>
            <a:endParaRPr lang="en-US" dirty="0"/>
          </a:p>
        </p:txBody>
      </p:sp>
      <p:sp>
        <p:nvSpPr>
          <p:cNvPr id="3" name="Subtitle 2"/>
          <p:cNvSpPr>
            <a:spLocks noGrp="1"/>
          </p:cNvSpPr>
          <p:nvPr>
            <p:ph type="subTitle" idx="1"/>
          </p:nvPr>
        </p:nvSpPr>
        <p:spPr/>
        <p:txBody>
          <a:bodyPr>
            <a:normAutofit/>
          </a:bodyPr>
          <a:lstStyle/>
          <a:p>
            <a:r>
              <a:rPr lang="en-US" sz="3600" dirty="0"/>
              <a:t>Mr. Daniel Lazar</a:t>
            </a:r>
          </a:p>
        </p:txBody>
      </p:sp>
    </p:spTree>
    <p:extLst>
      <p:ext uri="{BB962C8B-B14F-4D97-AF65-F5344CB8AC3E}">
        <p14:creationId xmlns:p14="http://schemas.microsoft.com/office/powerpoint/2010/main" val="103380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Congressional Reconstruction</a:t>
            </a:r>
            <a:r>
              <a:rPr lang="en-US" dirty="0"/>
              <a:t> </a:t>
            </a:r>
          </a:p>
        </p:txBody>
      </p:sp>
      <p:pic>
        <p:nvPicPr>
          <p:cNvPr id="4" name="Picture 2" descr="file:///C:/Documents%20and%20Settings/Daniel/My%20Documents/US%20HISTORY/Lectures/Graphics/Maps/18%20Southern%20Military%20Districts%2018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6282" y="1382089"/>
            <a:ext cx="5840023" cy="524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91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Congressional Reconstruction: Tenure in Office Act, 1867 </a:t>
            </a:r>
            <a:br>
              <a:rPr lang="en-US" sz="3600" b="1" dirty="0"/>
            </a:br>
            <a:endParaRPr lang="en-US" sz="3600" b="1" dirty="0"/>
          </a:p>
        </p:txBody>
      </p:sp>
      <p:sp>
        <p:nvSpPr>
          <p:cNvPr id="3" name="Content Placeholder 2"/>
          <p:cNvSpPr>
            <a:spLocks noGrp="1"/>
          </p:cNvSpPr>
          <p:nvPr>
            <p:ph idx="1"/>
          </p:nvPr>
        </p:nvSpPr>
        <p:spPr/>
        <p:txBody>
          <a:bodyPr>
            <a:normAutofit/>
          </a:bodyPr>
          <a:lstStyle/>
          <a:p>
            <a:endParaRPr lang="en-US" sz="4000" dirty="0"/>
          </a:p>
        </p:txBody>
      </p:sp>
      <p:pic>
        <p:nvPicPr>
          <p:cNvPr id="4" name="Picture 3"/>
          <p:cNvPicPr>
            <a:picLocks noChangeAspect="1"/>
          </p:cNvPicPr>
          <p:nvPr/>
        </p:nvPicPr>
        <p:blipFill>
          <a:blip r:embed="rId2"/>
          <a:stretch>
            <a:fillRect/>
          </a:stretch>
        </p:blipFill>
        <p:spPr>
          <a:xfrm>
            <a:off x="4556405" y="1042281"/>
            <a:ext cx="3726194" cy="4974662"/>
          </a:xfrm>
          <a:prstGeom prst="rect">
            <a:avLst/>
          </a:prstGeom>
        </p:spPr>
      </p:pic>
      <p:pic>
        <p:nvPicPr>
          <p:cNvPr id="5" name="Picture 4"/>
          <p:cNvPicPr>
            <a:picLocks noChangeAspect="1"/>
          </p:cNvPicPr>
          <p:nvPr/>
        </p:nvPicPr>
        <p:blipFill>
          <a:blip r:embed="rId3"/>
          <a:stretch>
            <a:fillRect/>
          </a:stretch>
        </p:blipFill>
        <p:spPr>
          <a:xfrm>
            <a:off x="684976" y="1503045"/>
            <a:ext cx="3033229" cy="3998347"/>
          </a:xfrm>
          <a:prstGeom prst="rect">
            <a:avLst/>
          </a:prstGeom>
        </p:spPr>
      </p:pic>
      <p:pic>
        <p:nvPicPr>
          <p:cNvPr id="6" name="Picture 5"/>
          <p:cNvPicPr>
            <a:picLocks noChangeAspect="1"/>
          </p:cNvPicPr>
          <p:nvPr/>
        </p:nvPicPr>
        <p:blipFill>
          <a:blip r:embed="rId4"/>
          <a:stretch>
            <a:fillRect/>
          </a:stretch>
        </p:blipFill>
        <p:spPr>
          <a:xfrm>
            <a:off x="8776362" y="1690688"/>
            <a:ext cx="3224442" cy="3810704"/>
          </a:xfrm>
          <a:prstGeom prst="rect">
            <a:avLst/>
          </a:prstGeom>
        </p:spPr>
      </p:pic>
      <p:sp>
        <p:nvSpPr>
          <p:cNvPr id="7" name="TextBox 6"/>
          <p:cNvSpPr txBox="1"/>
          <p:nvPr/>
        </p:nvSpPr>
        <p:spPr>
          <a:xfrm>
            <a:off x="323850" y="6181726"/>
            <a:ext cx="11868150" cy="584775"/>
          </a:xfrm>
          <a:prstGeom prst="rect">
            <a:avLst/>
          </a:prstGeom>
          <a:noFill/>
        </p:spPr>
        <p:txBody>
          <a:bodyPr wrap="square" rtlCol="0">
            <a:spAutoFit/>
          </a:bodyPr>
          <a:lstStyle/>
          <a:p>
            <a:r>
              <a:rPr lang="de-DE" sz="3200" dirty="0"/>
              <a:t>     Edwin Stanton		Andrew Johnson     		Edmund Ross</a:t>
            </a:r>
            <a:endParaRPr lang="en-US" sz="3200" dirty="0"/>
          </a:p>
        </p:txBody>
      </p:sp>
    </p:spTree>
    <p:extLst>
      <p:ext uri="{BB962C8B-B14F-4D97-AF65-F5344CB8AC3E}">
        <p14:creationId xmlns:p14="http://schemas.microsoft.com/office/powerpoint/2010/main" val="106756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Reconstruction in the South </a:t>
            </a:r>
          </a:p>
        </p:txBody>
      </p:sp>
      <p:sp>
        <p:nvSpPr>
          <p:cNvPr id="3" name="Content Placeholder 2"/>
          <p:cNvSpPr>
            <a:spLocks noGrp="1"/>
          </p:cNvSpPr>
          <p:nvPr>
            <p:ph idx="1"/>
          </p:nvPr>
        </p:nvSpPr>
        <p:spPr/>
        <p:txBody>
          <a:bodyPr>
            <a:normAutofit/>
          </a:bodyPr>
          <a:lstStyle/>
          <a:p>
            <a:r>
              <a:rPr lang="en-US" sz="4000" i="1" dirty="0"/>
              <a:t>De jure</a:t>
            </a:r>
            <a:r>
              <a:rPr lang="en-US" sz="4000" dirty="0"/>
              <a:t> and </a:t>
            </a:r>
            <a:r>
              <a:rPr lang="en-US" sz="4000" i="1" dirty="0"/>
              <a:t>De facto</a:t>
            </a:r>
            <a:r>
              <a:rPr lang="en-US" sz="4000" dirty="0"/>
              <a:t> segregation</a:t>
            </a:r>
          </a:p>
          <a:p>
            <a:r>
              <a:rPr lang="en-US" sz="4000" dirty="0"/>
              <a:t>Jim Crow Laws (Black Codes) </a:t>
            </a:r>
          </a:p>
          <a:p>
            <a:r>
              <a:rPr lang="en-US" sz="4000" dirty="0"/>
              <a:t>Gradualism vs. </a:t>
            </a:r>
            <a:r>
              <a:rPr lang="en-US" sz="4000" dirty="0" err="1"/>
              <a:t>Confrontationalism</a:t>
            </a:r>
            <a:endParaRPr lang="en-US" sz="4000" dirty="0"/>
          </a:p>
          <a:p>
            <a:pPr lvl="1"/>
            <a:r>
              <a:rPr lang="en-US" sz="3600" dirty="0"/>
              <a:t>Washington vs. DuBois</a:t>
            </a:r>
          </a:p>
          <a:p>
            <a:r>
              <a:rPr lang="en-US" sz="4000" dirty="0"/>
              <a:t>Sharecropping…</a:t>
            </a:r>
            <a:br>
              <a:rPr lang="en-US" sz="4000" dirty="0"/>
            </a:br>
            <a:endParaRPr lang="en-US" sz="4000" dirty="0"/>
          </a:p>
          <a:p>
            <a:endParaRPr lang="en-US" sz="4000" dirty="0"/>
          </a:p>
          <a:p>
            <a:endParaRPr lang="en-US" sz="4000" dirty="0"/>
          </a:p>
        </p:txBody>
      </p:sp>
    </p:spTree>
    <p:extLst>
      <p:ext uri="{BB962C8B-B14F-4D97-AF65-F5344CB8AC3E}">
        <p14:creationId xmlns:p14="http://schemas.microsoft.com/office/powerpoint/2010/main" val="55103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298" y="77046"/>
            <a:ext cx="11340059" cy="66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24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81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rgbClr val="D30A05"/>
                </a:solidFill>
                <a:latin typeface="Comic Sans MS" panose="030F0702030302020204" pitchFamily="66" charset="0"/>
              </a:defRPr>
            </a:lvl1pPr>
            <a:lvl2pPr marL="742950" indent="-285750">
              <a:defRPr sz="2400" b="1">
                <a:solidFill>
                  <a:srgbClr val="D30A05"/>
                </a:solidFill>
                <a:latin typeface="Comic Sans MS" panose="030F0702030302020204" pitchFamily="66" charset="0"/>
              </a:defRPr>
            </a:lvl2pPr>
            <a:lvl3pPr marL="1143000" indent="-228600">
              <a:defRPr sz="2400" b="1">
                <a:solidFill>
                  <a:srgbClr val="D30A05"/>
                </a:solidFill>
                <a:latin typeface="Comic Sans MS" panose="030F0702030302020204" pitchFamily="66" charset="0"/>
              </a:defRPr>
            </a:lvl3pPr>
            <a:lvl4pPr marL="1600200" indent="-228600">
              <a:defRPr sz="2400" b="1">
                <a:solidFill>
                  <a:srgbClr val="D30A05"/>
                </a:solidFill>
                <a:latin typeface="Comic Sans MS" panose="030F0702030302020204" pitchFamily="66" charset="0"/>
              </a:defRPr>
            </a:lvl4pPr>
            <a:lvl5pPr marL="2057400" indent="-228600">
              <a:defRPr sz="2400" b="1">
                <a:solidFill>
                  <a:srgbClr val="D30A05"/>
                </a:solidFill>
                <a:latin typeface="Comic Sans MS" panose="030F0702030302020204" pitchFamily="66" charset="0"/>
              </a:defRPr>
            </a:lvl5pPr>
            <a:lvl6pPr marL="2514600" indent="-228600" eaLnBrk="0" fontAlgn="base" hangingPunct="0">
              <a:spcBef>
                <a:spcPct val="0"/>
              </a:spcBef>
              <a:spcAft>
                <a:spcPct val="0"/>
              </a:spcAft>
              <a:defRPr sz="2400" b="1">
                <a:solidFill>
                  <a:srgbClr val="D30A05"/>
                </a:solidFill>
                <a:latin typeface="Comic Sans MS" panose="030F0702030302020204" pitchFamily="66" charset="0"/>
              </a:defRPr>
            </a:lvl6pPr>
            <a:lvl7pPr marL="2971800" indent="-228600" eaLnBrk="0" fontAlgn="base" hangingPunct="0">
              <a:spcBef>
                <a:spcPct val="0"/>
              </a:spcBef>
              <a:spcAft>
                <a:spcPct val="0"/>
              </a:spcAft>
              <a:defRPr sz="2400" b="1">
                <a:solidFill>
                  <a:srgbClr val="D30A05"/>
                </a:solidFill>
                <a:latin typeface="Comic Sans MS" panose="030F0702030302020204" pitchFamily="66" charset="0"/>
              </a:defRPr>
            </a:lvl7pPr>
            <a:lvl8pPr marL="3429000" indent="-228600" eaLnBrk="0" fontAlgn="base" hangingPunct="0">
              <a:spcBef>
                <a:spcPct val="0"/>
              </a:spcBef>
              <a:spcAft>
                <a:spcPct val="0"/>
              </a:spcAft>
              <a:defRPr sz="2400" b="1">
                <a:solidFill>
                  <a:srgbClr val="D30A05"/>
                </a:solidFill>
                <a:latin typeface="Comic Sans MS" panose="030F0702030302020204" pitchFamily="66" charset="0"/>
              </a:defRPr>
            </a:lvl8pPr>
            <a:lvl9pPr marL="3886200" indent="-228600" eaLnBrk="0" fontAlgn="base" hangingPunct="0">
              <a:spcBef>
                <a:spcPct val="0"/>
              </a:spcBef>
              <a:spcAft>
                <a:spcPct val="0"/>
              </a:spcAft>
              <a:defRPr sz="2400" b="1">
                <a:solidFill>
                  <a:srgbClr val="D30A05"/>
                </a:solidFill>
                <a:latin typeface="Comic Sans MS" panose="030F0702030302020204" pitchFamily="66" charset="0"/>
              </a:defRPr>
            </a:lvl9pPr>
          </a:lstStyle>
          <a:p>
            <a:pPr eaLnBrk="1" hangingPunct="1">
              <a:spcBef>
                <a:spcPct val="50000"/>
              </a:spcBef>
            </a:pPr>
            <a:endParaRPr lang="en-US" altLang="en-US" b="0">
              <a:solidFill>
                <a:schemeClr val="tx1"/>
              </a:solidFill>
              <a:latin typeface="Arial" panose="020B0604020202020204" pitchFamily="34" charset="0"/>
            </a:endParaRPr>
          </a:p>
        </p:txBody>
      </p:sp>
      <p:pic>
        <p:nvPicPr>
          <p:cNvPr id="48132" name="Picture 7" descr="304690_m_16_03"/>
          <p:cNvPicPr preferRelativeResize="0">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180022" y="228600"/>
            <a:ext cx="9747058" cy="62484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46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39" y="365125"/>
            <a:ext cx="14642883" cy="1325563"/>
          </a:xfrm>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2426516"/>
              </p:ext>
            </p:extLst>
          </p:nvPr>
        </p:nvGraphicFramePr>
        <p:xfrm>
          <a:off x="1417320" y="0"/>
          <a:ext cx="9326880" cy="6782585"/>
        </p:xfrm>
        <a:graphic>
          <a:graphicData uri="http://schemas.openxmlformats.org/drawingml/2006/table">
            <a:tbl>
              <a:tblPr>
                <a:tableStyleId>{5C22544A-7EE6-4342-B048-85BDC9FD1C3A}</a:tableStyleId>
              </a:tblPr>
              <a:tblGrid>
                <a:gridCol w="1865376">
                  <a:extLst>
                    <a:ext uri="{9D8B030D-6E8A-4147-A177-3AD203B41FA5}">
                      <a16:colId xmlns:a16="http://schemas.microsoft.com/office/drawing/2014/main" val="20000"/>
                    </a:ext>
                  </a:extLst>
                </a:gridCol>
                <a:gridCol w="1865376">
                  <a:extLst>
                    <a:ext uri="{9D8B030D-6E8A-4147-A177-3AD203B41FA5}">
                      <a16:colId xmlns:a16="http://schemas.microsoft.com/office/drawing/2014/main" val="20001"/>
                    </a:ext>
                  </a:extLst>
                </a:gridCol>
                <a:gridCol w="1865376">
                  <a:extLst>
                    <a:ext uri="{9D8B030D-6E8A-4147-A177-3AD203B41FA5}">
                      <a16:colId xmlns:a16="http://schemas.microsoft.com/office/drawing/2014/main" val="20002"/>
                    </a:ext>
                  </a:extLst>
                </a:gridCol>
                <a:gridCol w="1865376">
                  <a:extLst>
                    <a:ext uri="{9D8B030D-6E8A-4147-A177-3AD203B41FA5}">
                      <a16:colId xmlns:a16="http://schemas.microsoft.com/office/drawing/2014/main" val="20003"/>
                    </a:ext>
                  </a:extLst>
                </a:gridCol>
                <a:gridCol w="1865376">
                  <a:extLst>
                    <a:ext uri="{9D8B030D-6E8A-4147-A177-3AD203B41FA5}">
                      <a16:colId xmlns:a16="http://schemas.microsoft.com/office/drawing/2014/main" val="20004"/>
                    </a:ext>
                  </a:extLst>
                </a:gridCol>
              </a:tblGrid>
              <a:tr h="724685">
                <a:tc gridSpan="5">
                  <a:txBody>
                    <a:bodyPr/>
                    <a:lstStyle/>
                    <a:p>
                      <a:pPr marL="0" marR="0" algn="ctr">
                        <a:spcBef>
                          <a:spcPts val="0"/>
                        </a:spcBef>
                        <a:spcAft>
                          <a:spcPts val="0"/>
                        </a:spcAft>
                      </a:pPr>
                      <a:r>
                        <a:rPr lang="en-US" sz="2400" dirty="0">
                          <a:solidFill>
                            <a:srgbClr val="FF0000"/>
                          </a:solidFill>
                          <a:effectLst/>
                        </a:rPr>
                        <a:t>Race of delegates to 1867</a:t>
                      </a:r>
                      <a:br>
                        <a:rPr lang="en-US" sz="2400" dirty="0">
                          <a:solidFill>
                            <a:srgbClr val="FF0000"/>
                          </a:solidFill>
                          <a:effectLst/>
                        </a:rPr>
                      </a:br>
                      <a:r>
                        <a:rPr lang="en-US" sz="2400" dirty="0">
                          <a:solidFill>
                            <a:srgbClr val="FF0000"/>
                          </a:solidFill>
                          <a:effectLst/>
                        </a:rPr>
                        <a:t>state constitutional conventions</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28575" marR="28575" marT="28575" marB="2857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3832">
                <a:tc>
                  <a:txBody>
                    <a:bodyPr/>
                    <a:lstStyle/>
                    <a:p>
                      <a:pPr marL="0" marR="0" algn="ctr">
                        <a:spcBef>
                          <a:spcPts val="0"/>
                        </a:spcBef>
                        <a:spcAft>
                          <a:spcPts val="0"/>
                        </a:spcAft>
                      </a:pPr>
                      <a:r>
                        <a:rPr lang="en-US" sz="2400" dirty="0">
                          <a:solidFill>
                            <a:srgbClr val="FF0000"/>
                          </a:solidFill>
                          <a:effectLst/>
                        </a:rPr>
                        <a:t>State</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solidFill>
                            <a:srgbClr val="FF0000"/>
                          </a:solidFill>
                          <a:effectLst/>
                        </a:rPr>
                        <a:t>White</a:t>
                      </a:r>
                      <a:endParaRPr lang="en-US" sz="2400">
                        <a:solidFill>
                          <a:srgbClr val="FF0000"/>
                        </a:solidFill>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dirty="0">
                          <a:solidFill>
                            <a:srgbClr val="FF0000"/>
                          </a:solidFill>
                          <a:effectLst/>
                        </a:rPr>
                        <a:t>Black</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dirty="0">
                          <a:solidFill>
                            <a:srgbClr val="FF0000"/>
                          </a:solidFill>
                          <a:effectLst/>
                        </a:rPr>
                        <a:t>White</a:t>
                      </a:r>
                    </a:p>
                    <a:p>
                      <a:pPr marL="0" marR="0" algn="ctr">
                        <a:spcBef>
                          <a:spcPts val="0"/>
                        </a:spcBef>
                        <a:spcAft>
                          <a:spcPts val="0"/>
                        </a:spcAft>
                      </a:pPr>
                      <a:r>
                        <a:rPr lang="en-US" sz="2400" dirty="0">
                          <a:solidFill>
                            <a:srgbClr val="FF0000"/>
                          </a:solidFill>
                          <a:effectLst/>
                        </a:rPr>
                        <a:t>(%)</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dirty="0">
                          <a:solidFill>
                            <a:srgbClr val="FF0000"/>
                          </a:solidFill>
                          <a:effectLst/>
                        </a:rPr>
                        <a:t>Statewide</a:t>
                      </a:r>
                      <a:br>
                        <a:rPr lang="en-US" sz="2400" dirty="0">
                          <a:solidFill>
                            <a:srgbClr val="FF0000"/>
                          </a:solidFill>
                          <a:effectLst/>
                        </a:rPr>
                      </a:br>
                      <a:r>
                        <a:rPr lang="en-US" sz="2400" dirty="0">
                          <a:solidFill>
                            <a:srgbClr val="FF0000"/>
                          </a:solidFill>
                          <a:effectLst/>
                        </a:rPr>
                        <a:t>white</a:t>
                      </a:r>
                      <a:br>
                        <a:rPr lang="en-US" sz="2400" dirty="0">
                          <a:solidFill>
                            <a:srgbClr val="FF0000"/>
                          </a:solidFill>
                          <a:effectLst/>
                        </a:rPr>
                      </a:br>
                      <a:r>
                        <a:rPr lang="en-US" sz="2400" dirty="0">
                          <a:solidFill>
                            <a:srgbClr val="FF0000"/>
                          </a:solidFill>
                          <a:effectLst/>
                        </a:rPr>
                        <a:t>population</a:t>
                      </a:r>
                      <a:br>
                        <a:rPr lang="en-US" sz="2400" dirty="0">
                          <a:solidFill>
                            <a:srgbClr val="FF0000"/>
                          </a:solidFill>
                          <a:effectLst/>
                        </a:rPr>
                      </a:br>
                      <a:r>
                        <a:rPr lang="en-US" sz="2400" dirty="0">
                          <a:solidFill>
                            <a:srgbClr val="FF0000"/>
                          </a:solidFill>
                          <a:effectLst/>
                        </a:rPr>
                        <a:t>(%)</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1"/>
                  </a:ext>
                </a:extLst>
              </a:tr>
              <a:tr h="415110">
                <a:tc>
                  <a:txBody>
                    <a:bodyPr/>
                    <a:lstStyle/>
                    <a:p>
                      <a:pPr marL="0" marR="0" algn="ctr">
                        <a:spcBef>
                          <a:spcPts val="0"/>
                        </a:spcBef>
                        <a:spcAft>
                          <a:spcPts val="0"/>
                        </a:spcAft>
                      </a:pPr>
                      <a:r>
                        <a:rPr lang="en-US" sz="2400">
                          <a:effectLst/>
                        </a:rPr>
                        <a:t>Virginia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80</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25</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76</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58</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2"/>
                  </a:ext>
                </a:extLst>
              </a:tr>
              <a:tr h="724685">
                <a:tc>
                  <a:txBody>
                    <a:bodyPr/>
                    <a:lstStyle/>
                    <a:p>
                      <a:pPr marL="0" marR="0" algn="ctr">
                        <a:spcBef>
                          <a:spcPts val="0"/>
                        </a:spcBef>
                        <a:spcAft>
                          <a:spcPts val="0"/>
                        </a:spcAft>
                      </a:pPr>
                      <a:r>
                        <a:rPr lang="en-US" sz="2400">
                          <a:effectLst/>
                        </a:rPr>
                        <a:t>North Carolina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107</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13</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89</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63</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3"/>
                  </a:ext>
                </a:extLst>
              </a:tr>
              <a:tr h="724685">
                <a:tc>
                  <a:txBody>
                    <a:bodyPr/>
                    <a:lstStyle/>
                    <a:p>
                      <a:pPr marL="0" marR="0" algn="ctr">
                        <a:spcBef>
                          <a:spcPts val="0"/>
                        </a:spcBef>
                        <a:spcAft>
                          <a:spcPts val="0"/>
                        </a:spcAft>
                      </a:pPr>
                      <a:r>
                        <a:rPr lang="en-US" sz="2400">
                          <a:effectLst/>
                        </a:rPr>
                        <a:t>South Carolina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48</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76</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39</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41</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4"/>
                  </a:ext>
                </a:extLst>
              </a:tr>
              <a:tr h="415110">
                <a:tc>
                  <a:txBody>
                    <a:bodyPr/>
                    <a:lstStyle/>
                    <a:p>
                      <a:pPr marL="0" marR="0" algn="ctr">
                        <a:spcBef>
                          <a:spcPts val="0"/>
                        </a:spcBef>
                        <a:spcAft>
                          <a:spcPts val="0"/>
                        </a:spcAft>
                      </a:pPr>
                      <a:r>
                        <a:rPr lang="en-US" sz="2400">
                          <a:effectLst/>
                        </a:rPr>
                        <a:t>Georgia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dirty="0">
                          <a:effectLst/>
                        </a:rPr>
                        <a:t>133</a:t>
                      </a:r>
                      <a:endParaRPr lang="en-US" sz="2400" dirty="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33</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80</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54</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5"/>
                  </a:ext>
                </a:extLst>
              </a:tr>
              <a:tr h="415110">
                <a:tc>
                  <a:txBody>
                    <a:bodyPr/>
                    <a:lstStyle/>
                    <a:p>
                      <a:pPr marL="0" marR="0" algn="ctr">
                        <a:spcBef>
                          <a:spcPts val="0"/>
                        </a:spcBef>
                        <a:spcAft>
                          <a:spcPts val="0"/>
                        </a:spcAft>
                      </a:pPr>
                      <a:r>
                        <a:rPr lang="en-US" sz="2400">
                          <a:effectLst/>
                        </a:rPr>
                        <a:t>Florida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dirty="0">
                          <a:effectLst/>
                        </a:rPr>
                        <a:t>28</a:t>
                      </a:r>
                      <a:endParaRPr lang="en-US" sz="2400" dirty="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18</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61</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51</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6"/>
                  </a:ext>
                </a:extLst>
              </a:tr>
              <a:tr h="415110">
                <a:tc>
                  <a:txBody>
                    <a:bodyPr/>
                    <a:lstStyle/>
                    <a:p>
                      <a:pPr marL="0" marR="0" algn="ctr">
                        <a:spcBef>
                          <a:spcPts val="0"/>
                        </a:spcBef>
                        <a:spcAft>
                          <a:spcPts val="0"/>
                        </a:spcAft>
                      </a:pPr>
                      <a:r>
                        <a:rPr lang="en-US" sz="2400">
                          <a:effectLst/>
                        </a:rPr>
                        <a:t>Alabama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92</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16</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85</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52</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7"/>
                  </a:ext>
                </a:extLst>
              </a:tr>
              <a:tr h="415110">
                <a:tc>
                  <a:txBody>
                    <a:bodyPr/>
                    <a:lstStyle/>
                    <a:p>
                      <a:pPr marL="0" marR="0" algn="ctr">
                        <a:spcBef>
                          <a:spcPts val="0"/>
                        </a:spcBef>
                        <a:spcAft>
                          <a:spcPts val="0"/>
                        </a:spcAft>
                      </a:pPr>
                      <a:r>
                        <a:rPr lang="en-US" sz="2400">
                          <a:effectLst/>
                        </a:rPr>
                        <a:t>Mississippi</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68</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17</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80</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46</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8"/>
                  </a:ext>
                </a:extLst>
              </a:tr>
              <a:tr h="415110">
                <a:tc>
                  <a:txBody>
                    <a:bodyPr/>
                    <a:lstStyle/>
                    <a:p>
                      <a:pPr marL="0" marR="0" algn="ctr">
                        <a:spcBef>
                          <a:spcPts val="0"/>
                        </a:spcBef>
                        <a:spcAft>
                          <a:spcPts val="0"/>
                        </a:spcAft>
                      </a:pPr>
                      <a:r>
                        <a:rPr lang="en-US" sz="2400">
                          <a:effectLst/>
                        </a:rPr>
                        <a:t>Louisiana</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25</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44</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36</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50</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09"/>
                  </a:ext>
                </a:extLst>
              </a:tr>
              <a:tr h="415110">
                <a:tc>
                  <a:txBody>
                    <a:bodyPr/>
                    <a:lstStyle/>
                    <a:p>
                      <a:pPr marL="0" marR="0" algn="ctr">
                        <a:spcBef>
                          <a:spcPts val="0"/>
                        </a:spcBef>
                        <a:spcAft>
                          <a:spcPts val="0"/>
                        </a:spcAft>
                      </a:pPr>
                      <a:r>
                        <a:rPr lang="en-US" sz="2400">
                          <a:effectLst/>
                        </a:rPr>
                        <a:t>Texas</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81</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9</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a:effectLst/>
                        </a:rPr>
                        <a:t>90</a:t>
                      </a:r>
                      <a:endParaRPr lang="en-US" sz="24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marL="0" marR="0" algn="ctr">
                        <a:spcBef>
                          <a:spcPts val="0"/>
                        </a:spcBef>
                        <a:spcAft>
                          <a:spcPts val="0"/>
                        </a:spcAft>
                      </a:pPr>
                      <a:r>
                        <a:rPr lang="en-US" sz="2400" dirty="0">
                          <a:effectLst/>
                        </a:rPr>
                        <a:t>69</a:t>
                      </a:r>
                      <a:endParaRPr lang="en-US" sz="2400" dirty="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7560226" y="-297309"/>
            <a:ext cx="27223486" cy="84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4832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981200" y="304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rgbClr val="D30A05"/>
                </a:solidFill>
                <a:latin typeface="Comic Sans MS" panose="030F0702030302020204" pitchFamily="66" charset="0"/>
              </a:defRPr>
            </a:lvl1pPr>
            <a:lvl2pPr marL="742950" indent="-285750">
              <a:defRPr sz="2400" b="1">
                <a:solidFill>
                  <a:srgbClr val="D30A05"/>
                </a:solidFill>
                <a:latin typeface="Comic Sans MS" panose="030F0702030302020204" pitchFamily="66" charset="0"/>
              </a:defRPr>
            </a:lvl2pPr>
            <a:lvl3pPr marL="1143000" indent="-228600">
              <a:defRPr sz="2400" b="1">
                <a:solidFill>
                  <a:srgbClr val="D30A05"/>
                </a:solidFill>
                <a:latin typeface="Comic Sans MS" panose="030F0702030302020204" pitchFamily="66" charset="0"/>
              </a:defRPr>
            </a:lvl3pPr>
            <a:lvl4pPr marL="1600200" indent="-228600">
              <a:defRPr sz="2400" b="1">
                <a:solidFill>
                  <a:srgbClr val="D30A05"/>
                </a:solidFill>
                <a:latin typeface="Comic Sans MS" panose="030F0702030302020204" pitchFamily="66" charset="0"/>
              </a:defRPr>
            </a:lvl4pPr>
            <a:lvl5pPr marL="2057400" indent="-228600">
              <a:defRPr sz="2400" b="1">
                <a:solidFill>
                  <a:srgbClr val="D30A05"/>
                </a:solidFill>
                <a:latin typeface="Comic Sans MS" panose="030F0702030302020204" pitchFamily="66" charset="0"/>
              </a:defRPr>
            </a:lvl5pPr>
            <a:lvl6pPr marL="2514600" indent="-228600" eaLnBrk="0" fontAlgn="base" hangingPunct="0">
              <a:spcBef>
                <a:spcPct val="0"/>
              </a:spcBef>
              <a:spcAft>
                <a:spcPct val="0"/>
              </a:spcAft>
              <a:defRPr sz="2400" b="1">
                <a:solidFill>
                  <a:srgbClr val="D30A05"/>
                </a:solidFill>
                <a:latin typeface="Comic Sans MS" panose="030F0702030302020204" pitchFamily="66" charset="0"/>
              </a:defRPr>
            </a:lvl6pPr>
            <a:lvl7pPr marL="2971800" indent="-228600" eaLnBrk="0" fontAlgn="base" hangingPunct="0">
              <a:spcBef>
                <a:spcPct val="0"/>
              </a:spcBef>
              <a:spcAft>
                <a:spcPct val="0"/>
              </a:spcAft>
              <a:defRPr sz="2400" b="1">
                <a:solidFill>
                  <a:srgbClr val="D30A05"/>
                </a:solidFill>
                <a:latin typeface="Comic Sans MS" panose="030F0702030302020204" pitchFamily="66" charset="0"/>
              </a:defRPr>
            </a:lvl7pPr>
            <a:lvl8pPr marL="3429000" indent="-228600" eaLnBrk="0" fontAlgn="base" hangingPunct="0">
              <a:spcBef>
                <a:spcPct val="0"/>
              </a:spcBef>
              <a:spcAft>
                <a:spcPct val="0"/>
              </a:spcAft>
              <a:defRPr sz="2400" b="1">
                <a:solidFill>
                  <a:srgbClr val="D30A05"/>
                </a:solidFill>
                <a:latin typeface="Comic Sans MS" panose="030F0702030302020204" pitchFamily="66" charset="0"/>
              </a:defRPr>
            </a:lvl8pPr>
            <a:lvl9pPr marL="3886200" indent="-228600" eaLnBrk="0" fontAlgn="base" hangingPunct="0">
              <a:spcBef>
                <a:spcPct val="0"/>
              </a:spcBef>
              <a:spcAft>
                <a:spcPct val="0"/>
              </a:spcAft>
              <a:defRPr sz="2400" b="1">
                <a:solidFill>
                  <a:srgbClr val="D30A05"/>
                </a:solidFill>
                <a:latin typeface="Comic Sans MS" panose="030F0702030302020204" pitchFamily="66" charset="0"/>
              </a:defRPr>
            </a:lvl9pPr>
          </a:lstStyle>
          <a:p>
            <a:pPr eaLnBrk="1" hangingPunct="1">
              <a:spcBef>
                <a:spcPct val="50000"/>
              </a:spcBef>
            </a:pPr>
            <a:endParaRPr lang="en-US" altLang="en-US" b="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D7C82627-1BB6-4500-9C7B-9D41F2C6E3D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D0C69E9-B865-4370-9AC7-78BDC32C08FB}"/>
              </a:ext>
            </a:extLst>
          </p:cNvPr>
          <p:cNvPicPr>
            <a:picLocks noChangeAspect="1"/>
          </p:cNvPicPr>
          <p:nvPr/>
        </p:nvPicPr>
        <p:blipFill>
          <a:blip r:embed="rId2"/>
          <a:stretch>
            <a:fillRect/>
          </a:stretch>
        </p:blipFill>
        <p:spPr>
          <a:xfrm>
            <a:off x="2604887" y="429176"/>
            <a:ext cx="8034715" cy="6063699"/>
          </a:xfrm>
          <a:prstGeom prst="rect">
            <a:avLst/>
          </a:prstGeom>
        </p:spPr>
      </p:pic>
    </p:spTree>
    <p:extLst>
      <p:ext uri="{BB962C8B-B14F-4D97-AF65-F5344CB8AC3E}">
        <p14:creationId xmlns:p14="http://schemas.microsoft.com/office/powerpoint/2010/main" val="353791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dirty="0"/>
              <a:t>Reconstruction in the South Carpetbaggers &amp; Scalawags </a:t>
            </a:r>
            <a:endParaRPr lang="en-US" sz="3600" dirty="0"/>
          </a:p>
        </p:txBody>
      </p:sp>
      <p:pic>
        <p:nvPicPr>
          <p:cNvPr id="4" name="Picture 7" descr="pol_cartoon-1872-Nast-Anti-Carpetbagger"/>
          <p:cNvPicPr>
            <a:picLocks noGrp="1" noChangeAspect="1" noChangeArrowheads="1"/>
          </p:cNvPicPr>
          <p:nvPr>
            <p:ph idx="1"/>
          </p:nvPr>
        </p:nvPicPr>
        <p:blipFill>
          <a:blip r:embed="rId2">
            <a:lum contrast="12000"/>
            <a:extLst>
              <a:ext uri="{28A0092B-C50C-407E-A947-70E740481C1C}">
                <a14:useLocalDpi xmlns:a14="http://schemas.microsoft.com/office/drawing/2010/main" val="0"/>
              </a:ext>
            </a:extLst>
          </a:blip>
          <a:srcRect t="9456"/>
          <a:stretch>
            <a:fillRect/>
          </a:stretch>
        </p:blipFill>
        <p:spPr bwMode="auto">
          <a:xfrm>
            <a:off x="838200" y="1690688"/>
            <a:ext cx="3701802" cy="4804356"/>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615229308.jpg (279×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248" y="1690688"/>
            <a:ext cx="3942396" cy="480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1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Reconstruction End?</a:t>
            </a:r>
          </a:p>
        </p:txBody>
      </p:sp>
      <p:sp>
        <p:nvSpPr>
          <p:cNvPr id="3" name="Content Placeholder 2"/>
          <p:cNvSpPr>
            <a:spLocks noGrp="1"/>
          </p:cNvSpPr>
          <p:nvPr>
            <p:ph idx="1"/>
          </p:nvPr>
        </p:nvSpPr>
        <p:spPr>
          <a:xfrm>
            <a:off x="160020" y="1825624"/>
            <a:ext cx="11864340" cy="4735195"/>
          </a:xfrm>
        </p:spPr>
        <p:txBody>
          <a:bodyPr>
            <a:noAutofit/>
          </a:bodyPr>
          <a:lstStyle/>
          <a:p>
            <a:r>
              <a:rPr lang="en-US" dirty="0"/>
              <a:t>Johnson’s impeachment hurt Republicans </a:t>
            </a:r>
          </a:p>
          <a:p>
            <a:r>
              <a:rPr lang="en-US" dirty="0"/>
              <a:t>Redemption, aka “Home Rule”</a:t>
            </a:r>
          </a:p>
          <a:p>
            <a:r>
              <a:rPr lang="en-US" dirty="0"/>
              <a:t>Rise of White Leagues, including the KKK (est. 1866) </a:t>
            </a:r>
          </a:p>
          <a:p>
            <a:r>
              <a:rPr lang="en-US" dirty="0"/>
              <a:t>Corruption under Grant (1868-76) → Radical </a:t>
            </a:r>
            <a:r>
              <a:rPr lang="en-US" dirty="0" err="1"/>
              <a:t>Repub</a:t>
            </a:r>
            <a:r>
              <a:rPr lang="en-US" dirty="0"/>
              <a:t> Influence Declined</a:t>
            </a:r>
          </a:p>
          <a:p>
            <a:r>
              <a:rPr lang="en-US" dirty="0"/>
              <a:t>Republicans were not Holy Men </a:t>
            </a:r>
          </a:p>
          <a:p>
            <a:r>
              <a:rPr lang="en-US" dirty="0"/>
              <a:t>Freedmen’s Bureau abandoned in 1872</a:t>
            </a:r>
          </a:p>
          <a:p>
            <a:r>
              <a:rPr lang="en-US" dirty="0"/>
              <a:t>Amnesty Act of 1872</a:t>
            </a:r>
          </a:p>
          <a:p>
            <a:r>
              <a:rPr lang="en-US" dirty="0"/>
              <a:t>Panic of 1873</a:t>
            </a:r>
          </a:p>
          <a:p>
            <a:r>
              <a:rPr lang="en-US" dirty="0"/>
              <a:t>Election of 1876</a:t>
            </a:r>
          </a:p>
          <a:p>
            <a:endParaRPr lang="en-US" dirty="0"/>
          </a:p>
        </p:txBody>
      </p:sp>
    </p:spTree>
    <p:extLst>
      <p:ext uri="{BB962C8B-B14F-4D97-AF65-F5344CB8AC3E}">
        <p14:creationId xmlns:p14="http://schemas.microsoft.com/office/powerpoint/2010/main" val="350273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images.wisconsinhistory.org/700099990802/9999011496-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8005" y="517161"/>
            <a:ext cx="5633399" cy="582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6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Introductory Questions </a:t>
            </a:r>
          </a:p>
        </p:txBody>
      </p:sp>
      <p:sp>
        <p:nvSpPr>
          <p:cNvPr id="3" name="Content Placeholder 2"/>
          <p:cNvSpPr>
            <a:spLocks noGrp="1"/>
          </p:cNvSpPr>
          <p:nvPr>
            <p:ph idx="1"/>
          </p:nvPr>
        </p:nvSpPr>
        <p:spPr>
          <a:xfrm>
            <a:off x="388620" y="1825625"/>
            <a:ext cx="11521440" cy="4351338"/>
          </a:xfrm>
        </p:spPr>
        <p:txBody>
          <a:bodyPr>
            <a:normAutofit/>
          </a:bodyPr>
          <a:lstStyle/>
          <a:p>
            <a:pPr lvl="0"/>
            <a:r>
              <a:rPr lang="en-US" sz="3200" dirty="0"/>
              <a:t>What constitutional issues are raised by secession and reunion?</a:t>
            </a:r>
          </a:p>
          <a:p>
            <a:pPr lvl="0"/>
            <a:r>
              <a:rPr lang="en-US" sz="3200" dirty="0"/>
              <a:t>Who should be responsible for Reconstruction?</a:t>
            </a:r>
          </a:p>
          <a:p>
            <a:pPr lvl="1"/>
            <a:r>
              <a:rPr lang="en-US" sz="3200" dirty="0"/>
              <a:t>Federal or State?</a:t>
            </a:r>
          </a:p>
          <a:p>
            <a:pPr lvl="1"/>
            <a:r>
              <a:rPr lang="en-US" sz="3200" dirty="0"/>
              <a:t>Legislative or Executive lead?</a:t>
            </a:r>
          </a:p>
          <a:p>
            <a:pPr lvl="0"/>
            <a:r>
              <a:rPr lang="en-US" sz="3200" dirty="0"/>
              <a:t>What to do with 4,000,000 freed Blacks?</a:t>
            </a:r>
          </a:p>
          <a:p>
            <a:pPr lvl="0"/>
            <a:r>
              <a:rPr lang="en-US" sz="3200" dirty="0"/>
              <a:t>Can government legislate morality?</a:t>
            </a:r>
          </a:p>
          <a:p>
            <a:pPr lvl="0"/>
            <a:r>
              <a:rPr lang="en-US" sz="3200" dirty="0"/>
              <a:t>How, if at all, should the South be punished?</a:t>
            </a:r>
          </a:p>
          <a:p>
            <a:endParaRPr lang="en-US" sz="3200" dirty="0"/>
          </a:p>
        </p:txBody>
      </p:sp>
    </p:spTree>
    <p:extLst>
      <p:ext uri="{BB962C8B-B14F-4D97-AF65-F5344CB8AC3E}">
        <p14:creationId xmlns:p14="http://schemas.microsoft.com/office/powerpoint/2010/main" val="47364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1868 Election-1"/>
          <p:cNvPicPr>
            <a:picLocks noGrp="1" noChangeAspect="1" noChangeArrowheads="1"/>
          </p:cNvPicPr>
          <p:nvPr>
            <p:ph idx="1"/>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269649" y="90488"/>
            <a:ext cx="5826351" cy="3130062"/>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1876 Election"/>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5356061" y="3401354"/>
            <a:ext cx="6397350" cy="343693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6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600" b="1" dirty="0"/>
            </a:br>
            <a:r>
              <a:rPr lang="en-US" sz="3600" b="1" dirty="0"/>
              <a:t>Presidential Reconstruction: Lincoln’s 10% Plan (1863) </a:t>
            </a:r>
            <a:br>
              <a:rPr lang="en-US" sz="3600" b="1" dirty="0"/>
            </a:br>
            <a:br>
              <a:rPr lang="en-US" sz="3600" b="1" dirty="0"/>
            </a:br>
            <a:endParaRPr lang="en-US" sz="3600" b="1" dirty="0"/>
          </a:p>
        </p:txBody>
      </p:sp>
      <p:sp>
        <p:nvSpPr>
          <p:cNvPr id="6" name="Content Placeholder 5"/>
          <p:cNvSpPr>
            <a:spLocks noGrp="1"/>
          </p:cNvSpPr>
          <p:nvPr>
            <p:ph sz="half" idx="1"/>
          </p:nvPr>
        </p:nvSpPr>
        <p:spPr/>
        <p:txBody>
          <a:bodyPr>
            <a:normAutofit lnSpcReduction="10000"/>
          </a:bodyPr>
          <a:lstStyle/>
          <a:p>
            <a:endParaRPr lang="en-US"/>
          </a:p>
        </p:txBody>
      </p:sp>
      <p:sp>
        <p:nvSpPr>
          <p:cNvPr id="7" name="Content Placeholder 6"/>
          <p:cNvSpPr>
            <a:spLocks noGrp="1"/>
          </p:cNvSpPr>
          <p:nvPr>
            <p:ph sz="half" idx="2"/>
          </p:nvPr>
        </p:nvSpPr>
        <p:spPr>
          <a:xfrm>
            <a:off x="6172200" y="1825624"/>
            <a:ext cx="5181600" cy="4666615"/>
          </a:xfrm>
        </p:spPr>
        <p:txBody>
          <a:bodyPr>
            <a:normAutofit lnSpcReduction="10000"/>
          </a:bodyPr>
          <a:lstStyle/>
          <a:p>
            <a:pPr marL="0" indent="0">
              <a:buNone/>
            </a:pPr>
            <a:r>
              <a:rPr lang="en-US" dirty="0"/>
              <a:t>“With Malice toward none, with charity for all, with firmness in the right as God gives us to see the right, let us strive on to finish the work we are in, to bind up the nation's wounds, to care for him who shall have borne the battle and for his widow and his orphan, to all which may achieve and cherish a just and lasting peace among ourselves and with all nations.”</a:t>
            </a:r>
          </a:p>
        </p:txBody>
      </p:sp>
      <p:pic>
        <p:nvPicPr>
          <p:cNvPr id="5" name="Picture 6" descr="Abe Lincoln-3"/>
          <p:cNvPicPr>
            <a:picLocks noChangeAspect="1" noChangeArrowheads="1"/>
          </p:cNvPicPr>
          <p:nvPr/>
        </p:nvPicPr>
        <p:blipFill>
          <a:blip r:embed="rId2">
            <a:extLst>
              <a:ext uri="{28A0092B-C50C-407E-A947-70E740481C1C}">
                <a14:useLocalDpi xmlns:a14="http://schemas.microsoft.com/office/drawing/2010/main" val="0"/>
              </a:ext>
            </a:extLst>
          </a:blip>
          <a:srcRect r="2180"/>
          <a:stretch>
            <a:fillRect/>
          </a:stretch>
        </p:blipFill>
        <p:spPr bwMode="auto">
          <a:xfrm>
            <a:off x="838200" y="1588779"/>
            <a:ext cx="4048317" cy="48250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4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Radical Reaction: Wade-Davis Bill (1864)</a:t>
            </a:r>
          </a:p>
        </p:txBody>
      </p:sp>
      <p:pic>
        <p:nvPicPr>
          <p:cNvPr id="4" name="Picture 10" descr="Wa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3116580" cy="47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avis"/>
          <p:cNvPicPr>
            <a:picLocks noChangeAspect="1" noChangeArrowheads="1"/>
          </p:cNvPicPr>
          <p:nvPr/>
        </p:nvPicPr>
        <p:blipFill>
          <a:blip r:embed="rId3">
            <a:clrChange>
              <a:clrFrom>
                <a:srgbClr val="FAFAFA"/>
              </a:clrFrom>
              <a:clrTo>
                <a:srgbClr val="FAFAFA">
                  <a:alpha val="0"/>
                </a:srgbClr>
              </a:clrTo>
            </a:clrChange>
            <a:lum contrast="6000"/>
            <a:extLst>
              <a:ext uri="{28A0092B-C50C-407E-A947-70E740481C1C}">
                <a14:useLocalDpi xmlns:a14="http://schemas.microsoft.com/office/drawing/2010/main" val="0"/>
              </a:ext>
            </a:extLst>
          </a:blip>
          <a:srcRect/>
          <a:stretch>
            <a:fillRect/>
          </a:stretch>
        </p:blipFill>
        <p:spPr bwMode="auto">
          <a:xfrm>
            <a:off x="6996113" y="1528762"/>
            <a:ext cx="4115702" cy="514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2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05150" y="133350"/>
            <a:ext cx="4762500" cy="672465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8535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686965" y="179294"/>
            <a:ext cx="3952516" cy="5969775"/>
          </a:xfrm>
          <a:prstGeom prst="rect">
            <a:avLst/>
          </a:prstGeom>
        </p:spPr>
      </p:pic>
      <p:sp>
        <p:nvSpPr>
          <p:cNvPr id="7" name="TextBox 6"/>
          <p:cNvSpPr txBox="1"/>
          <p:nvPr/>
        </p:nvSpPr>
        <p:spPr>
          <a:xfrm>
            <a:off x="4280459" y="6211669"/>
            <a:ext cx="3825551" cy="646331"/>
          </a:xfrm>
          <a:prstGeom prst="rect">
            <a:avLst/>
          </a:prstGeom>
          <a:noFill/>
        </p:spPr>
        <p:txBody>
          <a:bodyPr wrap="square" rtlCol="0">
            <a:spAutoFit/>
          </a:bodyPr>
          <a:lstStyle/>
          <a:p>
            <a:r>
              <a:rPr lang="en-US" dirty="0"/>
              <a:t>"Franchise: And Not This Man?" </a:t>
            </a:r>
            <a:br>
              <a:rPr lang="en-US" dirty="0"/>
            </a:br>
            <a:r>
              <a:rPr lang="en-US" dirty="0"/>
              <a:t>Harper's Weekly, August 5, 1865.</a:t>
            </a:r>
          </a:p>
        </p:txBody>
      </p:sp>
    </p:spTree>
    <p:extLst>
      <p:ext uri="{BB962C8B-B14F-4D97-AF65-F5344CB8AC3E}">
        <p14:creationId xmlns:p14="http://schemas.microsoft.com/office/powerpoint/2010/main" val="345465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74895" y="226489"/>
            <a:ext cx="4473537" cy="6500517"/>
          </a:xfrm>
          <a:prstGeom prst="rect">
            <a:avLst/>
          </a:prstGeom>
        </p:spPr>
      </p:pic>
    </p:spTree>
    <p:extLst>
      <p:ext uri="{BB962C8B-B14F-4D97-AF65-F5344CB8AC3E}">
        <p14:creationId xmlns:p14="http://schemas.microsoft.com/office/powerpoint/2010/main" val="153448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Johnson’s Plan </a:t>
            </a:r>
          </a:p>
        </p:txBody>
      </p:sp>
      <p:sp>
        <p:nvSpPr>
          <p:cNvPr id="5" name="Content Placeholder 4"/>
          <p:cNvSpPr>
            <a:spLocks noGrp="1"/>
          </p:cNvSpPr>
          <p:nvPr>
            <p:ph sz="half" idx="1"/>
          </p:nvPr>
        </p:nvSpPr>
        <p:spPr/>
        <p:txBody>
          <a:bodyPr>
            <a:normAutofit fontScale="92500" lnSpcReduction="10000"/>
          </a:bodyPr>
          <a:lstStyle/>
          <a:p>
            <a:pPr marL="0" indent="0">
              <a:buNone/>
            </a:pPr>
            <a:r>
              <a:rPr lang="en-US" dirty="0"/>
              <a:t>“You know perfectly well it was the wealthy men of the South who dragooned the people into secession.” </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“The South is a white man’s country…It must be acknowledged that in the progress of nations Negroes have shown less capacity for government than any other race of people. No independent government of any form has ever been successful in their hands. On the contrary, wherever they have been left to their own devices they have shown a constant tendency to relapse into barbarism.”</a:t>
            </a:r>
          </a:p>
        </p:txBody>
      </p:sp>
    </p:spTree>
    <p:extLst>
      <p:ext uri="{BB962C8B-B14F-4D97-AF65-F5344CB8AC3E}">
        <p14:creationId xmlns:p14="http://schemas.microsoft.com/office/powerpoint/2010/main" val="212069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Congressional Reconstruction</a:t>
            </a:r>
            <a:r>
              <a:rPr lang="en-US" dirty="0"/>
              <a:t> </a:t>
            </a:r>
          </a:p>
        </p:txBody>
      </p:sp>
      <p:sp>
        <p:nvSpPr>
          <p:cNvPr id="3" name="Content Placeholder 2"/>
          <p:cNvSpPr>
            <a:spLocks noGrp="1"/>
          </p:cNvSpPr>
          <p:nvPr>
            <p:ph idx="1"/>
          </p:nvPr>
        </p:nvSpPr>
        <p:spPr/>
        <p:txBody>
          <a:bodyPr>
            <a:noAutofit/>
          </a:bodyPr>
          <a:lstStyle/>
          <a:p>
            <a:r>
              <a:rPr lang="en-US" sz="3200" dirty="0"/>
              <a:t>1865 - 13</a:t>
            </a:r>
            <a:r>
              <a:rPr lang="en-US" sz="3200" baseline="30000" dirty="0"/>
              <a:t>th</a:t>
            </a:r>
            <a:r>
              <a:rPr lang="en-US" sz="3200" dirty="0"/>
              <a:t> Amend: Emancipation</a:t>
            </a:r>
          </a:p>
          <a:p>
            <a:r>
              <a:rPr lang="en-US" sz="3200" dirty="0"/>
              <a:t>1865 - Freedmen’s Bureau (defunded in 1869, died in 1872)</a:t>
            </a:r>
          </a:p>
          <a:p>
            <a:r>
              <a:rPr lang="en-US" sz="3200" dirty="0"/>
              <a:t>1866 - Civil Rights Act of 1866 to combat  </a:t>
            </a:r>
            <a:r>
              <a:rPr lang="en-US" sz="3200" u="sng" dirty="0"/>
              <a:t>Jim Crow Laws </a:t>
            </a:r>
          </a:p>
          <a:p>
            <a:r>
              <a:rPr lang="en-US" sz="3200" dirty="0"/>
              <a:t>1868 - 14th Amend: Equal Rights </a:t>
            </a:r>
          </a:p>
          <a:p>
            <a:r>
              <a:rPr lang="en-US" sz="3200" dirty="0"/>
              <a:t>1870 - 15th Amend: Voting Rights </a:t>
            </a:r>
          </a:p>
          <a:p>
            <a:pPr lvl="1"/>
            <a:r>
              <a:rPr lang="en-US" sz="3200" dirty="0"/>
              <a:t>Enforcement Acts 1870-1871</a:t>
            </a:r>
          </a:p>
          <a:p>
            <a:r>
              <a:rPr lang="en-US" sz="3200" dirty="0"/>
              <a:t>1867 - Tenure in Office Act </a:t>
            </a:r>
          </a:p>
          <a:p>
            <a:r>
              <a:rPr lang="en-US" sz="3200" dirty="0"/>
              <a:t>1867 - Reconstruction Act of 1867…</a:t>
            </a:r>
          </a:p>
        </p:txBody>
      </p:sp>
    </p:spTree>
    <p:extLst>
      <p:ext uri="{BB962C8B-B14F-4D97-AF65-F5344CB8AC3E}">
        <p14:creationId xmlns:p14="http://schemas.microsoft.com/office/powerpoint/2010/main" val="1677013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522</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Reconstruction: 1863-1877 </vt:lpstr>
      <vt:lpstr>Introductory Questions </vt:lpstr>
      <vt:lpstr> Presidential Reconstruction: Lincoln’s 10% Plan (1863)   </vt:lpstr>
      <vt:lpstr>Radical Reaction: Wade-Davis Bill (1864)</vt:lpstr>
      <vt:lpstr>PowerPoint Presentation</vt:lpstr>
      <vt:lpstr>PowerPoint Presentation</vt:lpstr>
      <vt:lpstr>PowerPoint Presentation</vt:lpstr>
      <vt:lpstr>Johnson’s Plan </vt:lpstr>
      <vt:lpstr>Congressional Reconstruction </vt:lpstr>
      <vt:lpstr>Congressional Reconstruction </vt:lpstr>
      <vt:lpstr>Congressional Reconstruction: Tenure in Office Act, 1867  </vt:lpstr>
      <vt:lpstr>Reconstruction in the South </vt:lpstr>
      <vt:lpstr>PowerPoint Presentation</vt:lpstr>
      <vt:lpstr>PowerPoint Presentation</vt:lpstr>
      <vt:lpstr>PowerPoint Presentation</vt:lpstr>
      <vt:lpstr>PowerPoint Presentation</vt:lpstr>
      <vt:lpstr>Reconstruction in the South Carpetbaggers &amp; Scalawags </vt:lpstr>
      <vt:lpstr>Why Did Reconstruction End?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1865-1877</dc:title>
  <dc:creator>Daniel Lazar</dc:creator>
  <cp:lastModifiedBy>Daniel Lazar</cp:lastModifiedBy>
  <cp:revision>19</cp:revision>
  <dcterms:created xsi:type="dcterms:W3CDTF">2017-01-09T05:12:20Z</dcterms:created>
  <dcterms:modified xsi:type="dcterms:W3CDTF">2020-12-13T20:15:54Z</dcterms:modified>
</cp:coreProperties>
</file>