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423" r:id="rId3"/>
    <p:sldId id="426" r:id="rId4"/>
    <p:sldId id="278" r:id="rId5"/>
    <p:sldId id="280" r:id="rId6"/>
    <p:sldId id="291" r:id="rId7"/>
    <p:sldId id="283" r:id="rId8"/>
    <p:sldId id="288" r:id="rId9"/>
    <p:sldId id="289" r:id="rId10"/>
    <p:sldId id="286" r:id="rId11"/>
    <p:sldId id="429" r:id="rId12"/>
    <p:sldId id="276" r:id="rId13"/>
    <p:sldId id="422" r:id="rId14"/>
    <p:sldId id="297" r:id="rId15"/>
    <p:sldId id="259" r:id="rId16"/>
    <p:sldId id="260" r:id="rId17"/>
    <p:sldId id="292" r:id="rId18"/>
    <p:sldId id="261" r:id="rId19"/>
    <p:sldId id="258" r:id="rId20"/>
    <p:sldId id="427" r:id="rId21"/>
    <p:sldId id="262" r:id="rId22"/>
    <p:sldId id="420" r:id="rId23"/>
    <p:sldId id="263" r:id="rId24"/>
    <p:sldId id="270" r:id="rId25"/>
    <p:sldId id="269" r:id="rId26"/>
    <p:sldId id="272" r:id="rId27"/>
    <p:sldId id="296" r:id="rId28"/>
    <p:sldId id="425" r:id="rId29"/>
    <p:sldId id="268" r:id="rId30"/>
    <p:sldId id="267" r:id="rId31"/>
    <p:sldId id="421" r:id="rId32"/>
    <p:sldId id="301" r:id="rId33"/>
    <p:sldId id="293" r:id="rId34"/>
    <p:sldId id="273" r:id="rId35"/>
    <p:sldId id="428" r:id="rId36"/>
    <p:sldId id="424" r:id="rId37"/>
    <p:sldId id="294"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0" d="100"/>
          <a:sy n="60" d="100"/>
        </p:scale>
        <p:origin x="96" y="3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F30DA-809A-407E-A68C-0443ACB81A91}"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908FC-2495-47BA-915E-CC15D39EEC49}" type="slidenum">
              <a:rPr lang="en-US" smtClean="0"/>
              <a:t>‹#›</a:t>
            </a:fld>
            <a:endParaRPr lang="en-US"/>
          </a:p>
        </p:txBody>
      </p:sp>
    </p:spTree>
    <p:extLst>
      <p:ext uri="{BB962C8B-B14F-4D97-AF65-F5344CB8AC3E}">
        <p14:creationId xmlns:p14="http://schemas.microsoft.com/office/powerpoint/2010/main" val="4152731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16" name="Slide Number Placeholder 15"/>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7" name="Footer Placeholder 16"/>
          <p:cNvSpPr>
            <a:spLocks noGrp="1"/>
          </p:cNvSpPr>
          <p:nvPr>
            <p:ph type="ftr" sz="quarter" idx="12"/>
          </p:nvPr>
        </p:nvSpPr>
        <p:spPr/>
        <p:txBody>
          <a:bodyPr/>
          <a:lstStyle/>
          <a:p>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15" name="Slide Number Placeholder 14"/>
          <p:cNvSpPr>
            <a:spLocks noGrp="1"/>
          </p:cNvSpPr>
          <p:nvPr>
            <p:ph type="sldNum" sz="quarter" idx="15"/>
          </p:nvPr>
        </p:nvSpPr>
        <p:spPr/>
        <p:txBody>
          <a:bodyPr/>
          <a:lstStyle>
            <a:lvl1pPr algn="ctr">
              <a:defRPr/>
            </a:lvl1pPr>
          </a:lstStyle>
          <a:p>
            <a:fld id="{D2E57653-3E58-4892-A7ED-712530ACC680}" type="slidenum">
              <a:rPr kumimoji="0" lang="en-US" smtClean="0"/>
              <a:pPr eaLnBrk="1" latinLnBrk="0" hangingPunct="1"/>
              <a:t>‹#›</a:t>
            </a:fld>
            <a:endParaRPr kumimoji="0" lang="en-US"/>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9" name="Slide Number Placeholder 8"/>
          <p:cNvSpPr>
            <a:spLocks noGrp="1"/>
          </p:cNvSpPr>
          <p:nvPr>
            <p:ph type="sldNum" sz="quarter" idx="15"/>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6"/>
          </p:nvPr>
        </p:nvSpPr>
        <p:spPr/>
        <p:txBody>
          <a:bodyPr/>
          <a:lstStyle/>
          <a:p>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Drag picture to placeholder or click icon to add</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5/8/2020</a:t>
            </a:fld>
            <a:endParaRPr lang="en-US"/>
          </a:p>
        </p:txBody>
      </p:sp>
      <p:sp>
        <p:nvSpPr>
          <p:cNvPr id="9" name="Slide Number Placeholder 8"/>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2"/>
          </p:nvPr>
        </p:nvSpPr>
        <p:spPr/>
        <p:txBody>
          <a:bodyPr/>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pPr eaLnBrk="1" latinLnBrk="0" hangingPunct="1"/>
            <a:fld id="{B41ABA4E-CD72-497B-97AA-7213B3980F60}" type="datetimeFigureOut">
              <a:rPr lang="en-US" smtClean="0"/>
              <a:pPr eaLnBrk="1" latinLnBrk="0" hangingPunct="1"/>
              <a:t>5/8/2020</a:t>
            </a:fld>
            <a:endParaRPr lang="en-US"/>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kumimoji="0" lang="en-US"/>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2E57653-3E58-4892-A7ED-712530ACC680}" type="slidenum">
              <a:rPr kumimoji="0" lang="en-US" smtClean="0"/>
              <a:pPr eaLnBrk="1" latinLnBrk="0" hangingPunct="1"/>
              <a:t>‹#›</a:t>
            </a:fld>
            <a:endParaRPr kumimoji="0" lang="en-US"/>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bg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bg1"/>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bg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bg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bg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81162" y="4842804"/>
            <a:ext cx="11074400" cy="1143000"/>
          </a:xfrm>
        </p:spPr>
        <p:txBody>
          <a:bodyPr/>
          <a:lstStyle/>
          <a:p>
            <a:endParaRPr lang="en-US" sz="3600" dirty="0"/>
          </a:p>
          <a:p>
            <a:endParaRPr lang="en-US" sz="3600" dirty="0"/>
          </a:p>
          <a:p>
            <a:r>
              <a:rPr lang="en-US" sz="3600" dirty="0">
                <a:solidFill>
                  <a:schemeClr val="bg1"/>
                </a:solidFill>
              </a:rPr>
              <a:t>Mr. Daniel Lazar</a:t>
            </a:r>
          </a:p>
        </p:txBody>
      </p:sp>
      <p:sp>
        <p:nvSpPr>
          <p:cNvPr id="3" name="Title 2"/>
          <p:cNvSpPr>
            <a:spLocks noGrp="1"/>
          </p:cNvSpPr>
          <p:nvPr>
            <p:ph type="ctrTitle"/>
          </p:nvPr>
        </p:nvSpPr>
        <p:spPr>
          <a:xfrm>
            <a:off x="558800" y="749919"/>
            <a:ext cx="11074400" cy="1981200"/>
          </a:xfrm>
        </p:spPr>
        <p:txBody>
          <a:bodyPr/>
          <a:lstStyle/>
          <a:p>
            <a:br>
              <a:rPr lang="en-US" sz="5400" dirty="0">
                <a:solidFill>
                  <a:schemeClr val="bg1"/>
                </a:solidFill>
              </a:rPr>
            </a:br>
            <a:r>
              <a:rPr lang="en-US" dirty="0">
                <a:solidFill>
                  <a:schemeClr val="bg1"/>
                </a:solidFill>
              </a:rPr>
              <a:t>Hard Times in the Great Depression: </a:t>
            </a:r>
            <a:br>
              <a:rPr lang="en-US" dirty="0">
                <a:solidFill>
                  <a:schemeClr val="bg1"/>
                </a:solidFill>
              </a:rPr>
            </a:br>
            <a:r>
              <a:rPr lang="en-US" dirty="0">
                <a:solidFill>
                  <a:schemeClr val="bg1"/>
                </a:solidFill>
              </a:rPr>
              <a:t>Challenges to American Ambition</a:t>
            </a:r>
            <a:endParaRPr lang="en-US" sz="5400" dirty="0">
              <a:solidFill>
                <a:schemeClr val="bg1"/>
              </a:solidFill>
            </a:endParaRPr>
          </a:p>
        </p:txBody>
      </p:sp>
    </p:spTree>
    <p:extLst>
      <p:ext uri="{BB962C8B-B14F-4D97-AF65-F5344CB8AC3E}">
        <p14:creationId xmlns:p14="http://schemas.microsoft.com/office/powerpoint/2010/main" val="3819182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a:t>Fertility rate declined 20% from 1928-1935</a:t>
            </a:r>
          </a:p>
          <a:p>
            <a:r>
              <a:rPr lang="en-US" sz="3600" dirty="0"/>
              <a:t>Fun Fact: Life expectancy rose from 57.1 in 1929 to 63.3 years in 1932. Any guesses?</a:t>
            </a:r>
          </a:p>
          <a:p>
            <a:r>
              <a:rPr lang="en-US" sz="3600" dirty="0"/>
              <a:t>Death by suicide (per 100,000)</a:t>
            </a:r>
          </a:p>
          <a:p>
            <a:pPr lvl="1"/>
            <a:r>
              <a:rPr lang="en-US" sz="3600" dirty="0"/>
              <a:t>1920-1928: 12.1</a:t>
            </a:r>
          </a:p>
          <a:p>
            <a:pPr lvl="1"/>
            <a:r>
              <a:rPr lang="en-US" sz="3600" dirty="0"/>
              <a:t>1929: 18.1</a:t>
            </a:r>
          </a:p>
          <a:p>
            <a:pPr lvl="1"/>
            <a:r>
              <a:rPr lang="en-US" sz="3600" dirty="0"/>
              <a:t>1930-1940: 15.4</a:t>
            </a:r>
          </a:p>
          <a:p>
            <a:pPr marL="0" indent="0">
              <a:buNone/>
            </a:pPr>
            <a:endParaRPr lang="en-US" sz="3600" dirty="0"/>
          </a:p>
        </p:txBody>
      </p:sp>
      <p:sp>
        <p:nvSpPr>
          <p:cNvPr id="3" name="Title 2"/>
          <p:cNvSpPr>
            <a:spLocks noGrp="1"/>
          </p:cNvSpPr>
          <p:nvPr>
            <p:ph type="title"/>
          </p:nvPr>
        </p:nvSpPr>
        <p:spPr/>
        <p:txBody>
          <a:bodyPr>
            <a:normAutofit/>
          </a:bodyPr>
          <a:lstStyle/>
          <a:p>
            <a:r>
              <a:rPr lang="en-US" dirty="0">
                <a:solidFill>
                  <a:schemeClr val="bg1"/>
                </a:solidFill>
              </a:rPr>
              <a:t>Life &amp; Death</a:t>
            </a:r>
          </a:p>
        </p:txBody>
      </p:sp>
    </p:spTree>
    <p:extLst>
      <p:ext uri="{BB962C8B-B14F-4D97-AF65-F5344CB8AC3E}">
        <p14:creationId xmlns:p14="http://schemas.microsoft.com/office/powerpoint/2010/main" val="834759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120BAD-D021-43E2-ABB3-7BD6BCB9206B}"/>
              </a:ext>
            </a:extLst>
          </p:cNvPr>
          <p:cNvPicPr>
            <a:picLocks noChangeAspect="1"/>
          </p:cNvPicPr>
          <p:nvPr/>
        </p:nvPicPr>
        <p:blipFill>
          <a:blip r:embed="rId2"/>
          <a:stretch>
            <a:fillRect/>
          </a:stretch>
        </p:blipFill>
        <p:spPr>
          <a:xfrm>
            <a:off x="7412678" y="623580"/>
            <a:ext cx="3998409" cy="6003617"/>
          </a:xfrm>
          <a:prstGeom prst="rect">
            <a:avLst/>
          </a:prstGeom>
        </p:spPr>
      </p:pic>
      <p:sp>
        <p:nvSpPr>
          <p:cNvPr id="4" name="Title 3">
            <a:extLst>
              <a:ext uri="{FF2B5EF4-FFF2-40B4-BE49-F238E27FC236}">
                <a16:creationId xmlns:a16="http://schemas.microsoft.com/office/drawing/2014/main" id="{CE7D2EA7-E6C0-42AD-95E0-CDF7E71A6CCD}"/>
              </a:ext>
            </a:extLst>
          </p:cNvPr>
          <p:cNvSpPr>
            <a:spLocks noGrp="1"/>
          </p:cNvSpPr>
          <p:nvPr>
            <p:ph type="title"/>
          </p:nvPr>
        </p:nvSpPr>
        <p:spPr>
          <a:xfrm>
            <a:off x="609599" y="12583"/>
            <a:ext cx="10972800" cy="1219200"/>
          </a:xfrm>
        </p:spPr>
        <p:txBody>
          <a:bodyPr/>
          <a:lstStyle/>
          <a:p>
            <a:endParaRPr lang="en-US" dirty="0"/>
          </a:p>
        </p:txBody>
      </p:sp>
      <p:pic>
        <p:nvPicPr>
          <p:cNvPr id="1026" name="Picture 2" descr="Building The Studs Terkel Radio Archive Online Collection by Studs ...">
            <a:extLst>
              <a:ext uri="{FF2B5EF4-FFF2-40B4-BE49-F238E27FC236}">
                <a16:creationId xmlns:a16="http://schemas.microsoft.com/office/drawing/2014/main" id="{D387CC6D-FF41-49B9-92AC-41A12B4A736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65689" y="1844704"/>
            <a:ext cx="6471895" cy="362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404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6" name="Content Placeholder 5" descr="breadlines.jpg"/>
          <p:cNvPicPr>
            <a:picLocks noGrp="1" noChangeAspect="1"/>
          </p:cNvPicPr>
          <p:nvPr>
            <p:ph idx="1"/>
          </p:nvPr>
        </p:nvPicPr>
        <p:blipFill>
          <a:blip r:embed="rId2" cstate="email">
            <a:extLst>
              <a:ext uri="{28A0092B-C50C-407E-A947-70E740481C1C}">
                <a14:useLocalDpi xmlns:a14="http://schemas.microsoft.com/office/drawing/2010/main" val="0"/>
              </a:ext>
            </a:extLst>
          </a:blip>
          <a:srcRect l="-10188" r="-10188"/>
          <a:stretch>
            <a:fillRect/>
          </a:stretch>
        </p:blipFill>
        <p:spPr>
          <a:xfrm>
            <a:off x="-443152" y="675198"/>
            <a:ext cx="13218247" cy="5507603"/>
          </a:xfrm>
        </p:spPr>
      </p:pic>
    </p:spTree>
    <p:extLst>
      <p:ext uri="{BB962C8B-B14F-4D97-AF65-F5344CB8AC3E}">
        <p14:creationId xmlns:p14="http://schemas.microsoft.com/office/powerpoint/2010/main" val="170128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31462-6FDE-4DA4-903D-DCF60239F3DD}"/>
              </a:ext>
            </a:extLst>
          </p:cNvPr>
          <p:cNvSpPr>
            <a:spLocks noGrp="1"/>
          </p:cNvSpPr>
          <p:nvPr>
            <p:ph type="title"/>
          </p:nvPr>
        </p:nvSpPr>
        <p:spPr/>
        <p:txBody>
          <a:bodyPr>
            <a:normAutofit fontScale="90000"/>
          </a:bodyPr>
          <a:lstStyle/>
          <a:p>
            <a:br>
              <a:rPr lang="en-US" dirty="0">
                <a:solidFill>
                  <a:schemeClr val="bg1"/>
                </a:solidFill>
              </a:rPr>
            </a:br>
            <a:br>
              <a:rPr lang="en-US" dirty="0">
                <a:solidFill>
                  <a:schemeClr val="bg1"/>
                </a:solidFill>
              </a:rPr>
            </a:br>
            <a:r>
              <a:rPr lang="en-US" dirty="0">
                <a:solidFill>
                  <a:schemeClr val="bg1"/>
                </a:solidFill>
              </a:rPr>
              <a:t>Capone's Soup Kitchen on South State St. in 1930</a:t>
            </a:r>
            <a:br>
              <a:rPr lang="en-US" dirty="0">
                <a:solidFill>
                  <a:schemeClr val="bg1"/>
                </a:solidFill>
              </a:rPr>
            </a:br>
            <a:endParaRPr lang="en-US" dirty="0">
              <a:solidFill>
                <a:schemeClr val="bg1"/>
              </a:solidFill>
            </a:endParaRPr>
          </a:p>
        </p:txBody>
      </p:sp>
      <p:pic>
        <p:nvPicPr>
          <p:cNvPr id="10242" name="Picture 2" descr="Gangster Al Capone's Chicago soup kitchen provided three meals a day during the Great Depression.">
            <a:extLst>
              <a:ext uri="{FF2B5EF4-FFF2-40B4-BE49-F238E27FC236}">
                <a16:creationId xmlns:a16="http://schemas.microsoft.com/office/drawing/2014/main" id="{B0952D04-0418-4290-95A4-F8328A43E9B5}"/>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tretch>
            <a:fillRect/>
          </a:stretch>
        </p:blipFill>
        <p:spPr bwMode="auto">
          <a:xfrm>
            <a:off x="432021" y="1738774"/>
            <a:ext cx="5189551" cy="382033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nside of the soup kitchen run by Capone, circa 1930.">
            <a:extLst>
              <a:ext uri="{FF2B5EF4-FFF2-40B4-BE49-F238E27FC236}">
                <a16:creationId xmlns:a16="http://schemas.microsoft.com/office/drawing/2014/main" id="{45AB2BC8-7E7A-4F71-98F6-CEB33BA8BB7F}"/>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6453132" y="1869500"/>
            <a:ext cx="5306847" cy="362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C0C5ED-1C5C-4BE8-927B-932C24AED7CB}"/>
              </a:ext>
            </a:extLst>
          </p:cNvPr>
          <p:cNvSpPr>
            <a:spLocks noGrp="1"/>
          </p:cNvSpPr>
          <p:nvPr>
            <p:ph type="title"/>
          </p:nvPr>
        </p:nvSpPr>
        <p:spPr>
          <a:xfrm>
            <a:off x="8147437" y="5316287"/>
            <a:ext cx="10972800" cy="1219200"/>
          </a:xfrm>
        </p:spPr>
        <p:txBody>
          <a:bodyPr>
            <a:normAutofit/>
          </a:bodyPr>
          <a:lstStyle/>
          <a:p>
            <a:r>
              <a:rPr lang="en-US" sz="1600" dirty="0" err="1">
                <a:solidFill>
                  <a:schemeClr val="bg1"/>
                </a:solidFill>
              </a:rPr>
              <a:t>Dorthea</a:t>
            </a:r>
            <a:r>
              <a:rPr lang="en-US" sz="1600" dirty="0">
                <a:solidFill>
                  <a:schemeClr val="bg1"/>
                </a:solidFill>
              </a:rPr>
              <a:t> Lange, “White Angel Breadline”, 1933</a:t>
            </a:r>
          </a:p>
        </p:txBody>
      </p:sp>
      <p:pic>
        <p:nvPicPr>
          <p:cNvPr id="9" name="Picture 3" descr="&quot;White Angel Breadline&quot;">
            <a:extLst>
              <a:ext uri="{FF2B5EF4-FFF2-40B4-BE49-F238E27FC236}">
                <a16:creationId xmlns:a16="http://schemas.microsoft.com/office/drawing/2014/main" id="{2F365B79-6935-4DC6-B4B0-7747799D2994}"/>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b="1938"/>
          <a:stretch>
            <a:fillRect/>
          </a:stretch>
        </p:blipFill>
        <p:spPr bwMode="auto">
          <a:xfrm>
            <a:off x="2902591" y="403424"/>
            <a:ext cx="5075922" cy="6163868"/>
          </a:xfrm>
          <a:prstGeom prst="rect">
            <a:avLst/>
          </a:prstGeom>
          <a:noFill/>
          <a:ln w="3175" cap="rnd">
            <a:solidFill>
              <a:srgbClr val="EAD8B8"/>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78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6" name="TextBox 5"/>
          <p:cNvSpPr txBox="1"/>
          <p:nvPr/>
        </p:nvSpPr>
        <p:spPr>
          <a:xfrm>
            <a:off x="2794001" y="1608667"/>
            <a:ext cx="6646333" cy="369332"/>
          </a:xfrm>
          <a:prstGeom prst="rect">
            <a:avLst/>
          </a:prstGeom>
          <a:noFill/>
        </p:spPr>
        <p:txBody>
          <a:bodyPr wrap="square" rtlCol="0">
            <a:spAutoFit/>
          </a:bodyPr>
          <a:lstStyle/>
          <a:p>
            <a:endParaRPr lang="en-US" dirty="0"/>
          </a:p>
        </p:txBody>
      </p:sp>
      <p:sp>
        <p:nvSpPr>
          <p:cNvPr id="7" name="Content Placeholder 6"/>
          <p:cNvSpPr>
            <a:spLocks noGrp="1"/>
          </p:cNvSpPr>
          <p:nvPr>
            <p:ph idx="1"/>
          </p:nvPr>
        </p:nvSpPr>
        <p:spPr/>
        <p:txBody>
          <a:bodyPr/>
          <a:lstStyle/>
          <a:p>
            <a:endParaRPr lang="en-US" dirty="0"/>
          </a:p>
        </p:txBody>
      </p:sp>
      <p:pic>
        <p:nvPicPr>
          <p:cNvPr id="2" name="Picture 1">
            <a:extLst>
              <a:ext uri="{FF2B5EF4-FFF2-40B4-BE49-F238E27FC236}">
                <a16:creationId xmlns:a16="http://schemas.microsoft.com/office/drawing/2014/main" id="{9D6B16DB-7854-4D7C-B440-5E2074A8934C}"/>
              </a:ext>
            </a:extLst>
          </p:cNvPr>
          <p:cNvPicPr>
            <a:picLocks noChangeAspect="1"/>
          </p:cNvPicPr>
          <p:nvPr/>
        </p:nvPicPr>
        <p:blipFill>
          <a:blip r:embed="rId2"/>
          <a:stretch>
            <a:fillRect/>
          </a:stretch>
        </p:blipFill>
        <p:spPr>
          <a:xfrm>
            <a:off x="1649987" y="152400"/>
            <a:ext cx="8934360" cy="6416703"/>
          </a:xfrm>
          <a:prstGeom prst="rect">
            <a:avLst/>
          </a:prstGeom>
        </p:spPr>
      </p:pic>
    </p:spTree>
    <p:extLst>
      <p:ext uri="{BB962C8B-B14F-4D97-AF65-F5344CB8AC3E}">
        <p14:creationId xmlns:p14="http://schemas.microsoft.com/office/powerpoint/2010/main" val="2412852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800px-Dust-storm-Texas-1935.png"/>
          <p:cNvPicPr>
            <a:picLocks noGrp="1" noChangeAspect="1"/>
          </p:cNvPicPr>
          <p:nvPr>
            <p:ph idx="1"/>
          </p:nvPr>
        </p:nvPicPr>
        <p:blipFill>
          <a:blip r:embed="rId2">
            <a:extLst>
              <a:ext uri="{28A0092B-C50C-407E-A947-70E740481C1C}">
                <a14:useLocalDpi xmlns:a14="http://schemas.microsoft.com/office/drawing/2010/main" val="0"/>
              </a:ext>
            </a:extLst>
          </a:blip>
          <a:srcRect t="4369" b="4369"/>
          <a:stretch>
            <a:fillRect/>
          </a:stretch>
        </p:blipFill>
        <p:spPr>
          <a:xfrm>
            <a:off x="840188" y="310100"/>
            <a:ext cx="10276265" cy="5709036"/>
          </a:xfrm>
        </p:spPr>
      </p:pic>
      <p:sp>
        <p:nvSpPr>
          <p:cNvPr id="3" name="Title 2"/>
          <p:cNvSpPr>
            <a:spLocks noGrp="1"/>
          </p:cNvSpPr>
          <p:nvPr>
            <p:ph type="title"/>
          </p:nvPr>
        </p:nvSpPr>
        <p:spPr>
          <a:xfrm>
            <a:off x="379012" y="5608319"/>
            <a:ext cx="10972800" cy="1219200"/>
          </a:xfrm>
        </p:spPr>
        <p:txBody>
          <a:bodyPr>
            <a:normAutofit/>
          </a:bodyPr>
          <a:lstStyle/>
          <a:p>
            <a:pPr algn="r"/>
            <a:r>
              <a:rPr lang="en-US" sz="1800" dirty="0">
                <a:solidFill>
                  <a:schemeClr val="bg1"/>
                </a:solidFill>
              </a:rPr>
              <a:t>Strafford, TX </a:t>
            </a:r>
          </a:p>
        </p:txBody>
      </p:sp>
    </p:spTree>
    <p:extLst>
      <p:ext uri="{BB962C8B-B14F-4D97-AF65-F5344CB8AC3E}">
        <p14:creationId xmlns:p14="http://schemas.microsoft.com/office/powerpoint/2010/main" val="3568659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90DD4E-61EC-4152-9BCD-E5909F7EC2AF}"/>
              </a:ext>
            </a:extLst>
          </p:cNvPr>
          <p:cNvSpPr>
            <a:spLocks noGrp="1"/>
          </p:cNvSpPr>
          <p:nvPr>
            <p:ph type="title"/>
          </p:nvPr>
        </p:nvSpPr>
        <p:spPr>
          <a:xfrm>
            <a:off x="0" y="5354562"/>
            <a:ext cx="10972800" cy="1219200"/>
          </a:xfrm>
        </p:spPr>
        <p:txBody>
          <a:bodyPr>
            <a:normAutofit/>
          </a:bodyPr>
          <a:lstStyle/>
          <a:p>
            <a:pPr algn="r"/>
            <a:r>
              <a:rPr lang="en-US" sz="1600" dirty="0">
                <a:solidFill>
                  <a:schemeClr val="bg1"/>
                </a:solidFill>
              </a:rPr>
              <a:t>Elkhart, Kansas 1937</a:t>
            </a:r>
          </a:p>
        </p:txBody>
      </p:sp>
      <p:pic>
        <p:nvPicPr>
          <p:cNvPr id="4" name="Content Placeholder 1">
            <a:extLst>
              <a:ext uri="{FF2B5EF4-FFF2-40B4-BE49-F238E27FC236}">
                <a16:creationId xmlns:a16="http://schemas.microsoft.com/office/drawing/2014/main" id="{A3672E1E-AFF8-4A0C-931B-F940E4B6803F}"/>
              </a:ext>
            </a:extLst>
          </p:cNvPr>
          <p:cNvPicPr>
            <a:picLocks noGrp="1" noChangeAspect="1"/>
          </p:cNvPicPr>
          <p:nvPr>
            <p:ph idx="1"/>
          </p:nvPr>
        </p:nvPicPr>
        <p:blipFill>
          <a:blip r:embed="rId2"/>
          <a:stretch>
            <a:fillRect/>
          </a:stretch>
        </p:blipFill>
        <p:spPr>
          <a:xfrm>
            <a:off x="1122711" y="206734"/>
            <a:ext cx="9195863" cy="5915769"/>
          </a:xfrm>
          <a:prstGeom prst="rect">
            <a:avLst/>
          </a:prstGeom>
        </p:spPr>
      </p:pic>
    </p:spTree>
    <p:extLst>
      <p:ext uri="{BB962C8B-B14F-4D97-AF65-F5344CB8AC3E}">
        <p14:creationId xmlns:p14="http://schemas.microsoft.com/office/powerpoint/2010/main" val="2209155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800px-Dust_Bowl_-_Dallas,_South_Dakota_1936.jpg"/>
          <p:cNvPicPr>
            <a:picLocks noGrp="1" noChangeAspect="1"/>
          </p:cNvPicPr>
          <p:nvPr>
            <p:ph idx="1"/>
          </p:nvPr>
        </p:nvPicPr>
        <p:blipFill>
          <a:blip r:embed="rId2">
            <a:extLst>
              <a:ext uri="{28A0092B-C50C-407E-A947-70E740481C1C}">
                <a14:useLocalDpi xmlns:a14="http://schemas.microsoft.com/office/drawing/2010/main" val="0"/>
              </a:ext>
            </a:extLst>
          </a:blip>
          <a:srcRect t="12963" b="12963"/>
          <a:stretch>
            <a:fillRect/>
          </a:stretch>
        </p:blipFill>
        <p:spPr>
          <a:xfrm>
            <a:off x="243840" y="211262"/>
            <a:ext cx="11691068" cy="6372418"/>
          </a:xfrm>
        </p:spPr>
      </p:pic>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1577266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pPr marL="0" indent="0">
              <a:buNone/>
            </a:pPr>
            <a:endParaRPr lang="en-US" dirty="0"/>
          </a:p>
        </p:txBody>
      </p:sp>
      <p:pic>
        <p:nvPicPr>
          <p:cNvPr id="6" name="Picture 5" descr="dustbowl.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02912" y="246490"/>
            <a:ext cx="6233040" cy="6459109"/>
          </a:xfrm>
          <a:prstGeom prst="rect">
            <a:avLst/>
          </a:prstGeom>
        </p:spPr>
      </p:pic>
    </p:spTree>
    <p:extLst>
      <p:ext uri="{BB962C8B-B14F-4D97-AF65-F5344CB8AC3E}">
        <p14:creationId xmlns:p14="http://schemas.microsoft.com/office/powerpoint/2010/main" val="164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4FBE25-D0AC-40E5-A71B-8EA2190BFD0C}"/>
              </a:ext>
            </a:extLst>
          </p:cNvPr>
          <p:cNvSpPr>
            <a:spLocks noGrp="1"/>
          </p:cNvSpPr>
          <p:nvPr>
            <p:ph idx="1"/>
          </p:nvPr>
        </p:nvSpPr>
        <p:spPr/>
        <p:txBody>
          <a:bodyPr>
            <a:normAutofit/>
          </a:bodyPr>
          <a:lstStyle/>
          <a:p>
            <a:r>
              <a:rPr lang="en-US" sz="3600" dirty="0"/>
              <a:t>The Numbers</a:t>
            </a:r>
          </a:p>
          <a:p>
            <a:r>
              <a:rPr lang="en-US" sz="3600" dirty="0"/>
              <a:t>The Better Angels of Our Nature</a:t>
            </a:r>
          </a:p>
          <a:p>
            <a:r>
              <a:rPr lang="en-US" sz="3600" dirty="0"/>
              <a:t>“Natural” Disasters, Manmade Disasters &amp; Exodus</a:t>
            </a:r>
          </a:p>
          <a:p>
            <a:r>
              <a:rPr lang="en-US" sz="3600" dirty="0"/>
              <a:t>The Ordeal of Herbert Hoover</a:t>
            </a:r>
          </a:p>
          <a:p>
            <a:r>
              <a:rPr lang="en-US" sz="3600" dirty="0"/>
              <a:t>The 1932 Election</a:t>
            </a:r>
          </a:p>
          <a:p>
            <a:endParaRPr lang="en-US" sz="3600" dirty="0"/>
          </a:p>
          <a:p>
            <a:endParaRPr lang="en-US" sz="3600" dirty="0"/>
          </a:p>
        </p:txBody>
      </p:sp>
      <p:sp>
        <p:nvSpPr>
          <p:cNvPr id="3" name="Title 2">
            <a:extLst>
              <a:ext uri="{FF2B5EF4-FFF2-40B4-BE49-F238E27FC236}">
                <a16:creationId xmlns:a16="http://schemas.microsoft.com/office/drawing/2014/main" id="{BA0E149C-44E0-4C9A-8D48-6DC12FA32C83}"/>
              </a:ext>
            </a:extLst>
          </p:cNvPr>
          <p:cNvSpPr>
            <a:spLocks noGrp="1"/>
          </p:cNvSpPr>
          <p:nvPr>
            <p:ph type="title"/>
          </p:nvPr>
        </p:nvSpPr>
        <p:spPr/>
        <p:txBody>
          <a:bodyPr/>
          <a:lstStyle/>
          <a:p>
            <a:r>
              <a:rPr lang="en-US" dirty="0">
                <a:solidFill>
                  <a:schemeClr val="bg1"/>
                </a:solidFill>
              </a:rPr>
              <a:t>Lecture Outline	</a:t>
            </a:r>
          </a:p>
        </p:txBody>
      </p:sp>
    </p:spTree>
    <p:extLst>
      <p:ext uri="{BB962C8B-B14F-4D97-AF65-F5344CB8AC3E}">
        <p14:creationId xmlns:p14="http://schemas.microsoft.com/office/powerpoint/2010/main" val="1649527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E8833C-A209-46C5-99A2-3930B0159A03}"/>
              </a:ext>
            </a:extLst>
          </p:cNvPr>
          <p:cNvPicPr>
            <a:picLocks noGrp="1" noChangeAspect="1"/>
          </p:cNvPicPr>
          <p:nvPr>
            <p:ph idx="1"/>
          </p:nvPr>
        </p:nvPicPr>
        <p:blipFill>
          <a:blip r:embed="rId2"/>
          <a:stretch>
            <a:fillRect/>
          </a:stretch>
        </p:blipFill>
        <p:spPr>
          <a:xfrm>
            <a:off x="907918" y="302150"/>
            <a:ext cx="10624630" cy="6403450"/>
          </a:xfrm>
          <a:prstGeom prst="rect">
            <a:avLst/>
          </a:prstGeom>
        </p:spPr>
      </p:pic>
      <p:sp>
        <p:nvSpPr>
          <p:cNvPr id="3" name="Title 2">
            <a:extLst>
              <a:ext uri="{FF2B5EF4-FFF2-40B4-BE49-F238E27FC236}">
                <a16:creationId xmlns:a16="http://schemas.microsoft.com/office/drawing/2014/main" id="{C87BE434-6008-40F3-BECD-0B873658990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9818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014CD90-C480-4B78-A618-49D3A48F28A1}"/>
              </a:ext>
            </a:extLst>
          </p:cNvPr>
          <p:cNvPicPr>
            <a:picLocks noGrp="1" noChangeAspect="1"/>
          </p:cNvPicPr>
          <p:nvPr>
            <p:ph idx="1"/>
          </p:nvPr>
        </p:nvPicPr>
        <p:blipFill>
          <a:blip r:embed="rId2"/>
          <a:stretch>
            <a:fillRect/>
          </a:stretch>
        </p:blipFill>
        <p:spPr>
          <a:xfrm>
            <a:off x="6325334" y="1261607"/>
            <a:ext cx="5015401" cy="4852400"/>
          </a:xfrm>
          <a:prstGeom prst="rect">
            <a:avLst/>
          </a:prstGeom>
        </p:spPr>
      </p:pic>
      <p:sp>
        <p:nvSpPr>
          <p:cNvPr id="3" name="Title 2"/>
          <p:cNvSpPr>
            <a:spLocks noGrp="1"/>
          </p:cNvSpPr>
          <p:nvPr>
            <p:ph type="title"/>
          </p:nvPr>
        </p:nvSpPr>
        <p:spPr/>
        <p:txBody>
          <a:bodyPr>
            <a:normAutofit/>
          </a:bodyPr>
          <a:lstStyle/>
          <a:p>
            <a:pPr algn="ctr"/>
            <a:br>
              <a:rPr lang="en-US" sz="2400" dirty="0">
                <a:solidFill>
                  <a:schemeClr val="bg1"/>
                </a:solidFill>
              </a:rPr>
            </a:br>
            <a:r>
              <a:rPr lang="en-US" sz="2400" dirty="0">
                <a:solidFill>
                  <a:schemeClr val="bg1"/>
                </a:solidFill>
              </a:rPr>
              <a:t>Mass Exodus: 2.5 million fled Great Plains by 1940  </a:t>
            </a:r>
            <a:br>
              <a:rPr lang="en-US" sz="2400" dirty="0">
                <a:solidFill>
                  <a:schemeClr val="bg1"/>
                </a:solidFill>
              </a:rPr>
            </a:br>
            <a:endParaRPr lang="en-US" sz="2400" dirty="0">
              <a:solidFill>
                <a:schemeClr val="bg1"/>
              </a:solidFill>
            </a:endParaRPr>
          </a:p>
        </p:txBody>
      </p:sp>
      <p:pic>
        <p:nvPicPr>
          <p:cNvPr id="5" name="Picture 4" descr="trai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7923" y="1204903"/>
            <a:ext cx="4990769" cy="4909104"/>
          </a:xfrm>
          <a:prstGeom prst="rect">
            <a:avLst/>
          </a:prstGeom>
        </p:spPr>
      </p:pic>
      <p:sp>
        <p:nvSpPr>
          <p:cNvPr id="4" name="TextBox 3">
            <a:extLst>
              <a:ext uri="{FF2B5EF4-FFF2-40B4-BE49-F238E27FC236}">
                <a16:creationId xmlns:a16="http://schemas.microsoft.com/office/drawing/2014/main" id="{77C4F58A-69A2-42DC-8BEA-D5650540ABF0}"/>
              </a:ext>
            </a:extLst>
          </p:cNvPr>
          <p:cNvSpPr txBox="1"/>
          <p:nvPr/>
        </p:nvSpPr>
        <p:spPr>
          <a:xfrm>
            <a:off x="3871031" y="6248803"/>
            <a:ext cx="4908605" cy="369332"/>
          </a:xfrm>
          <a:prstGeom prst="rect">
            <a:avLst/>
          </a:prstGeom>
          <a:noFill/>
        </p:spPr>
        <p:txBody>
          <a:bodyPr wrap="square" rtlCol="0">
            <a:spAutoFit/>
          </a:bodyPr>
          <a:lstStyle/>
          <a:p>
            <a:r>
              <a:rPr lang="en-US" dirty="0">
                <a:solidFill>
                  <a:schemeClr val="bg1"/>
                </a:solidFill>
              </a:rPr>
              <a:t>Lange in CA, 1936 and 1937</a:t>
            </a:r>
          </a:p>
        </p:txBody>
      </p:sp>
    </p:spTree>
    <p:extLst>
      <p:ext uri="{BB962C8B-B14F-4D97-AF65-F5344CB8AC3E}">
        <p14:creationId xmlns:p14="http://schemas.microsoft.com/office/powerpoint/2010/main" val="566375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5842" name="Picture 2" descr="http://www.lvarv.org/el-civics/DustBowl%20WebQuest/Okies.jpg">
            <a:extLst>
              <a:ext uri="{FF2B5EF4-FFF2-40B4-BE49-F238E27FC236}">
                <a16:creationId xmlns:a16="http://schemas.microsoft.com/office/drawing/2014/main" id="{593E04CB-7577-46A1-ACA7-07847E3EE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3" y="1763042"/>
            <a:ext cx="5736046"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999D80-D0DF-48C0-8A62-76D29D1FD963}"/>
              </a:ext>
            </a:extLst>
          </p:cNvPr>
          <p:cNvSpPr>
            <a:spLocks noGrp="1"/>
          </p:cNvSpPr>
          <p:nvPr>
            <p:ph type="title"/>
          </p:nvPr>
        </p:nvSpPr>
        <p:spPr/>
        <p:txBody>
          <a:bodyPr/>
          <a:lstStyle/>
          <a:p>
            <a:r>
              <a:rPr lang="en-US" dirty="0">
                <a:solidFill>
                  <a:schemeClr val="bg1"/>
                </a:solidFill>
              </a:rPr>
              <a:t>Okies &amp; </a:t>
            </a:r>
            <a:r>
              <a:rPr lang="en-US" dirty="0" err="1">
                <a:solidFill>
                  <a:schemeClr val="bg1"/>
                </a:solidFill>
              </a:rPr>
              <a:t>Arkies</a:t>
            </a:r>
            <a:r>
              <a:rPr lang="en-US" dirty="0">
                <a:solidFill>
                  <a:schemeClr val="bg1"/>
                </a:solidFill>
              </a:rPr>
              <a:t> </a:t>
            </a:r>
          </a:p>
        </p:txBody>
      </p:sp>
      <p:pic>
        <p:nvPicPr>
          <p:cNvPr id="3" name="Picture 2">
            <a:extLst>
              <a:ext uri="{FF2B5EF4-FFF2-40B4-BE49-F238E27FC236}">
                <a16:creationId xmlns:a16="http://schemas.microsoft.com/office/drawing/2014/main" id="{206880A3-A89E-48A2-9D56-01BE1E8480B8}"/>
              </a:ext>
            </a:extLst>
          </p:cNvPr>
          <p:cNvPicPr>
            <a:picLocks noChangeAspect="1"/>
          </p:cNvPicPr>
          <p:nvPr/>
        </p:nvPicPr>
        <p:blipFill>
          <a:blip r:embed="rId3"/>
          <a:stretch>
            <a:fillRect/>
          </a:stretch>
        </p:blipFill>
        <p:spPr>
          <a:xfrm>
            <a:off x="4404221" y="1117587"/>
            <a:ext cx="9326476" cy="526535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E0E1A38-0CEA-4881-A862-E93BBA003A60}"/>
              </a:ext>
            </a:extLst>
          </p:cNvPr>
          <p:cNvPicPr>
            <a:picLocks noGrp="1" noChangeAspect="1"/>
          </p:cNvPicPr>
          <p:nvPr>
            <p:ph idx="1"/>
          </p:nvPr>
        </p:nvPicPr>
        <p:blipFill>
          <a:blip r:embed="rId2"/>
          <a:stretch>
            <a:fillRect/>
          </a:stretch>
        </p:blipFill>
        <p:spPr>
          <a:xfrm>
            <a:off x="6546209" y="1871924"/>
            <a:ext cx="5165259" cy="3956840"/>
          </a:xfrm>
          <a:prstGeom prst="rect">
            <a:avLst/>
          </a:prstGeom>
        </p:spPr>
      </p:pic>
      <p:sp>
        <p:nvSpPr>
          <p:cNvPr id="3" name="Title 2"/>
          <p:cNvSpPr>
            <a:spLocks noGrp="1"/>
          </p:cNvSpPr>
          <p:nvPr>
            <p:ph type="title"/>
          </p:nvPr>
        </p:nvSpPr>
        <p:spPr/>
        <p:txBody>
          <a:bodyPr/>
          <a:lstStyle/>
          <a:p>
            <a:r>
              <a:rPr lang="en-US" dirty="0">
                <a:solidFill>
                  <a:schemeClr val="bg1"/>
                </a:solidFill>
              </a:rPr>
              <a:t>The Road</a:t>
            </a:r>
          </a:p>
        </p:txBody>
      </p:sp>
      <p:pic>
        <p:nvPicPr>
          <p:cNvPr id="5" name="Picture 4" descr="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0532" y="1871924"/>
            <a:ext cx="5294329" cy="3970747"/>
          </a:xfrm>
          <a:prstGeom prst="rect">
            <a:avLst/>
          </a:prstGeom>
        </p:spPr>
      </p:pic>
    </p:spTree>
    <p:extLst>
      <p:ext uri="{BB962C8B-B14F-4D97-AF65-F5344CB8AC3E}">
        <p14:creationId xmlns:p14="http://schemas.microsoft.com/office/powerpoint/2010/main" val="1669034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The Road</a:t>
            </a:r>
          </a:p>
        </p:txBody>
      </p:sp>
      <p:pic>
        <p:nvPicPr>
          <p:cNvPr id="7" name="Content Placeholder 6">
            <a:extLst>
              <a:ext uri="{FF2B5EF4-FFF2-40B4-BE49-F238E27FC236}">
                <a16:creationId xmlns:a16="http://schemas.microsoft.com/office/drawing/2014/main" id="{BFFAE847-3B3D-4B92-8FC0-7A8FE2AFE958}"/>
              </a:ext>
            </a:extLst>
          </p:cNvPr>
          <p:cNvPicPr>
            <a:picLocks noGrp="1" noChangeAspect="1"/>
          </p:cNvPicPr>
          <p:nvPr>
            <p:ph idx="1"/>
          </p:nvPr>
        </p:nvPicPr>
        <p:blipFill>
          <a:blip r:embed="rId2"/>
          <a:stretch>
            <a:fillRect/>
          </a:stretch>
        </p:blipFill>
        <p:spPr>
          <a:xfrm>
            <a:off x="638077" y="1524000"/>
            <a:ext cx="3638615" cy="4572000"/>
          </a:xfrm>
          <a:prstGeom prst="rect">
            <a:avLst/>
          </a:prstGeom>
        </p:spPr>
      </p:pic>
      <p:pic>
        <p:nvPicPr>
          <p:cNvPr id="9" name="Picture 8">
            <a:extLst>
              <a:ext uri="{FF2B5EF4-FFF2-40B4-BE49-F238E27FC236}">
                <a16:creationId xmlns:a16="http://schemas.microsoft.com/office/drawing/2014/main" id="{F06FF900-0157-4D24-A186-DC1C7923ADF7}"/>
              </a:ext>
            </a:extLst>
          </p:cNvPr>
          <p:cNvPicPr>
            <a:picLocks noChangeAspect="1"/>
          </p:cNvPicPr>
          <p:nvPr/>
        </p:nvPicPr>
        <p:blipFill>
          <a:blip r:embed="rId3"/>
          <a:stretch>
            <a:fillRect/>
          </a:stretch>
        </p:blipFill>
        <p:spPr>
          <a:xfrm>
            <a:off x="4865860" y="4196714"/>
            <a:ext cx="3022677" cy="2011454"/>
          </a:xfrm>
          <a:prstGeom prst="rect">
            <a:avLst/>
          </a:prstGeom>
        </p:spPr>
      </p:pic>
      <p:pic>
        <p:nvPicPr>
          <p:cNvPr id="10" name="Picture 9">
            <a:extLst>
              <a:ext uri="{FF2B5EF4-FFF2-40B4-BE49-F238E27FC236}">
                <a16:creationId xmlns:a16="http://schemas.microsoft.com/office/drawing/2014/main" id="{B7D54BE9-01C4-45B9-9487-E77E71793D07}"/>
              </a:ext>
            </a:extLst>
          </p:cNvPr>
          <p:cNvPicPr>
            <a:picLocks noChangeAspect="1"/>
          </p:cNvPicPr>
          <p:nvPr/>
        </p:nvPicPr>
        <p:blipFill>
          <a:blip r:embed="rId4"/>
          <a:stretch>
            <a:fillRect/>
          </a:stretch>
        </p:blipFill>
        <p:spPr>
          <a:xfrm>
            <a:off x="4865860" y="1524000"/>
            <a:ext cx="3124467" cy="2340334"/>
          </a:xfrm>
          <a:prstGeom prst="rect">
            <a:avLst/>
          </a:prstGeom>
        </p:spPr>
      </p:pic>
      <p:pic>
        <p:nvPicPr>
          <p:cNvPr id="11" name="Picture 10">
            <a:extLst>
              <a:ext uri="{FF2B5EF4-FFF2-40B4-BE49-F238E27FC236}">
                <a16:creationId xmlns:a16="http://schemas.microsoft.com/office/drawing/2014/main" id="{8F9B63B1-ECC4-4CF4-99C5-14BC4A6FBED7}"/>
              </a:ext>
            </a:extLst>
          </p:cNvPr>
          <p:cNvPicPr>
            <a:picLocks noChangeAspect="1"/>
          </p:cNvPicPr>
          <p:nvPr/>
        </p:nvPicPr>
        <p:blipFill>
          <a:blip r:embed="rId5"/>
          <a:stretch>
            <a:fillRect/>
          </a:stretch>
        </p:blipFill>
        <p:spPr>
          <a:xfrm>
            <a:off x="8477705" y="1445668"/>
            <a:ext cx="3105150" cy="4762500"/>
          </a:xfrm>
          <a:prstGeom prst="rect">
            <a:avLst/>
          </a:prstGeom>
        </p:spPr>
      </p:pic>
    </p:spTree>
    <p:extLst>
      <p:ext uri="{BB962C8B-B14F-4D97-AF65-F5344CB8AC3E}">
        <p14:creationId xmlns:p14="http://schemas.microsoft.com/office/powerpoint/2010/main" val="1172305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Migrant Farmers</a:t>
            </a:r>
          </a:p>
        </p:txBody>
      </p:sp>
      <p:sp>
        <p:nvSpPr>
          <p:cNvPr id="4" name="Content Placeholder 3">
            <a:extLst>
              <a:ext uri="{FF2B5EF4-FFF2-40B4-BE49-F238E27FC236}">
                <a16:creationId xmlns:a16="http://schemas.microsoft.com/office/drawing/2014/main" id="{6BE7A14D-09C4-418D-8501-CC1E60FC1C9A}"/>
              </a:ext>
            </a:extLst>
          </p:cNvPr>
          <p:cNvSpPr>
            <a:spLocks noGrp="1"/>
          </p:cNvSpPr>
          <p:nvPr>
            <p:ph sz="half" idx="2"/>
          </p:nvPr>
        </p:nvSpPr>
        <p:spPr/>
        <p:txBody>
          <a:bodyPr/>
          <a:lstStyle/>
          <a:p>
            <a:endParaRPr lang="en-US"/>
          </a:p>
        </p:txBody>
      </p:sp>
      <p:pic>
        <p:nvPicPr>
          <p:cNvPr id="6" name="Picture 5" descr="spirn_fig_011b.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7047" y="1611258"/>
            <a:ext cx="4552089" cy="4506568"/>
          </a:xfrm>
          <a:prstGeom prst="rect">
            <a:avLst/>
          </a:prstGeom>
        </p:spPr>
      </p:pic>
      <p:pic>
        <p:nvPicPr>
          <p:cNvPr id="7" name="Content Placeholder 3" descr="migrant1.gif">
            <a:extLst>
              <a:ext uri="{FF2B5EF4-FFF2-40B4-BE49-F238E27FC236}">
                <a16:creationId xmlns:a16="http://schemas.microsoft.com/office/drawing/2014/main" id="{487DBAD1-6AD5-4539-A460-06750F5A220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5040" r="-25040"/>
          <a:stretch>
            <a:fillRect/>
          </a:stretch>
        </p:blipFill>
        <p:spPr>
          <a:xfrm>
            <a:off x="-873284" y="1633084"/>
            <a:ext cx="8033296" cy="4462916"/>
          </a:xfrm>
        </p:spPr>
      </p:pic>
    </p:spTree>
    <p:extLst>
      <p:ext uri="{BB962C8B-B14F-4D97-AF65-F5344CB8AC3E}">
        <p14:creationId xmlns:p14="http://schemas.microsoft.com/office/powerpoint/2010/main" val="2368808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Lange-Migrant-Mother-corr.jpg"/>
          <p:cNvPicPr>
            <a:picLocks noGrp="1" noChangeAspect="1"/>
          </p:cNvPicPr>
          <p:nvPr>
            <p:ph idx="4294967295"/>
          </p:nvPr>
        </p:nvPicPr>
        <p:blipFill>
          <a:blip r:embed="rId2">
            <a:extLst>
              <a:ext uri="{28A0092B-C50C-407E-A947-70E740481C1C}">
                <a14:useLocalDpi xmlns:a14="http://schemas.microsoft.com/office/drawing/2010/main" val="0"/>
              </a:ext>
            </a:extLst>
          </a:blip>
          <a:srcRect l="-66100" r="-66100"/>
          <a:stretch>
            <a:fillRect/>
          </a:stretch>
        </p:blipFill>
        <p:spPr>
          <a:xfrm>
            <a:off x="628153" y="347662"/>
            <a:ext cx="11322657" cy="6162675"/>
          </a:xfrm>
        </p:spPr>
      </p:pic>
      <p:sp>
        <p:nvSpPr>
          <p:cNvPr id="10" name="TextBox 9">
            <a:extLst>
              <a:ext uri="{FF2B5EF4-FFF2-40B4-BE49-F238E27FC236}">
                <a16:creationId xmlns:a16="http://schemas.microsoft.com/office/drawing/2014/main" id="{E7B05081-2612-47A8-A078-81A678791C0A}"/>
              </a:ext>
            </a:extLst>
          </p:cNvPr>
          <p:cNvSpPr txBox="1"/>
          <p:nvPr/>
        </p:nvSpPr>
        <p:spPr>
          <a:xfrm>
            <a:off x="8688904" y="6141208"/>
            <a:ext cx="4214190" cy="369332"/>
          </a:xfrm>
          <a:prstGeom prst="rect">
            <a:avLst/>
          </a:prstGeom>
          <a:noFill/>
        </p:spPr>
        <p:txBody>
          <a:bodyPr wrap="square" rtlCol="0">
            <a:spAutoFit/>
          </a:bodyPr>
          <a:lstStyle/>
          <a:p>
            <a:r>
              <a:rPr lang="en-US" dirty="0">
                <a:solidFill>
                  <a:schemeClr val="bg1"/>
                </a:solidFill>
              </a:rPr>
              <a:t>Lange, “Migrant Mother”, 1936</a:t>
            </a:r>
          </a:p>
        </p:txBody>
      </p:sp>
    </p:spTree>
    <p:extLst>
      <p:ext uri="{BB962C8B-B14F-4D97-AF65-F5344CB8AC3E}">
        <p14:creationId xmlns:p14="http://schemas.microsoft.com/office/powerpoint/2010/main" val="2177605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0D2B-0107-42CD-A936-15D93DB3F107}"/>
              </a:ext>
            </a:extLst>
          </p:cNvPr>
          <p:cNvSpPr>
            <a:spLocks noGrp="1"/>
          </p:cNvSpPr>
          <p:nvPr>
            <p:ph type="title"/>
          </p:nvPr>
        </p:nvSpPr>
        <p:spPr>
          <a:xfrm>
            <a:off x="522136" y="5399712"/>
            <a:ext cx="10972800" cy="1219200"/>
          </a:xfrm>
        </p:spPr>
        <p:txBody>
          <a:bodyPr>
            <a:normAutofit/>
          </a:bodyPr>
          <a:lstStyle/>
          <a:p>
            <a:pPr algn="r"/>
            <a:r>
              <a:rPr lang="en-US" sz="1800" dirty="0">
                <a:solidFill>
                  <a:schemeClr val="bg1"/>
                </a:solidFill>
              </a:rPr>
              <a:t>Ohio River Flood, Louisville in 1937</a:t>
            </a:r>
          </a:p>
        </p:txBody>
      </p:sp>
      <p:pic>
        <p:nvPicPr>
          <p:cNvPr id="1026" name="Picture 2" descr="Famous image of African American flood victims lined up to get food and clothing at Red Cross relief station in front of billboard ironically extolling “World's highest standard of living. There's no way like the American way”. Original title of the picture: “The Louisville Flood”.">
            <a:extLst>
              <a:ext uri="{FF2B5EF4-FFF2-40B4-BE49-F238E27FC236}">
                <a16:creationId xmlns:a16="http://schemas.microsoft.com/office/drawing/2014/main" id="{24D17B91-5733-49E8-B080-9E3BBF611C41}"/>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610595" y="159575"/>
            <a:ext cx="8299621" cy="5954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614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24D2-190F-467E-A519-39208649E3F8}"/>
              </a:ext>
            </a:extLst>
          </p:cNvPr>
          <p:cNvSpPr>
            <a:spLocks noGrp="1"/>
          </p:cNvSpPr>
          <p:nvPr>
            <p:ph type="title"/>
          </p:nvPr>
        </p:nvSpPr>
        <p:spPr/>
        <p:txBody>
          <a:bodyPr/>
          <a:lstStyle/>
          <a:p>
            <a:r>
              <a:rPr lang="en-US" altLang="en-US" sz="4400" dirty="0">
                <a:solidFill>
                  <a:schemeClr val="bg1"/>
                </a:solidFill>
              </a:rPr>
              <a:t>"The Ordeal of Herbert Hoover“*</a:t>
            </a:r>
            <a:endParaRPr lang="en-US" dirty="0">
              <a:solidFill>
                <a:schemeClr val="bg1"/>
              </a:solidFill>
            </a:endParaRPr>
          </a:p>
        </p:txBody>
      </p:sp>
      <p:sp>
        <p:nvSpPr>
          <p:cNvPr id="3" name="Content Placeholder 2">
            <a:extLst>
              <a:ext uri="{FF2B5EF4-FFF2-40B4-BE49-F238E27FC236}">
                <a16:creationId xmlns:a16="http://schemas.microsoft.com/office/drawing/2014/main" id="{6F328ECD-7267-4234-83D5-8483D952BE15}"/>
              </a:ext>
            </a:extLst>
          </p:cNvPr>
          <p:cNvSpPr>
            <a:spLocks noGrp="1"/>
          </p:cNvSpPr>
          <p:nvPr>
            <p:ph sz="half" idx="1"/>
          </p:nvPr>
        </p:nvSpPr>
        <p:spPr>
          <a:xfrm>
            <a:off x="609600" y="1455089"/>
            <a:ext cx="5413248" cy="4640911"/>
          </a:xfrm>
        </p:spPr>
        <p:txBody>
          <a:bodyPr>
            <a:normAutofit/>
          </a:bodyPr>
          <a:lstStyle/>
          <a:p>
            <a:pPr>
              <a:lnSpc>
                <a:spcPct val="80000"/>
              </a:lnSpc>
            </a:pPr>
            <a:r>
              <a:rPr lang="en-US" altLang="en-US" sz="2800" dirty="0">
                <a:ea typeface="ＭＳ Ｐゴシック" panose="020B0600070205080204" pitchFamily="34" charset="-128"/>
              </a:rPr>
              <a:t>1874 -1964</a:t>
            </a:r>
          </a:p>
          <a:p>
            <a:pPr>
              <a:lnSpc>
                <a:spcPct val="80000"/>
              </a:lnSpc>
            </a:pPr>
            <a:r>
              <a:rPr lang="en-US" altLang="en-US" sz="2800" dirty="0">
                <a:ea typeface="ＭＳ Ｐゴシック" panose="020B0600070205080204" pitchFamily="34" charset="-128"/>
              </a:rPr>
              <a:t>Iowa Quaker Family </a:t>
            </a:r>
          </a:p>
          <a:p>
            <a:pPr>
              <a:lnSpc>
                <a:spcPct val="80000"/>
              </a:lnSpc>
            </a:pPr>
            <a:r>
              <a:rPr lang="en-US" altLang="en-US" sz="2800" dirty="0">
                <a:ea typeface="ＭＳ Ｐゴシック" panose="020B0600070205080204" pitchFamily="34" charset="-128"/>
              </a:rPr>
              <a:t>Orphaned at 10</a:t>
            </a:r>
          </a:p>
          <a:p>
            <a:pPr>
              <a:lnSpc>
                <a:spcPct val="80000"/>
              </a:lnSpc>
            </a:pPr>
            <a:r>
              <a:rPr lang="en-US" altLang="en-US" sz="2800" dirty="0">
                <a:ea typeface="ＭＳ Ｐゴシック" panose="020B0600070205080204" pitchFamily="34" charset="-128"/>
              </a:rPr>
              <a:t>Self-made </a:t>
            </a:r>
          </a:p>
          <a:p>
            <a:pPr lvl="1">
              <a:lnSpc>
                <a:spcPct val="80000"/>
              </a:lnSpc>
            </a:pPr>
            <a:r>
              <a:rPr lang="en-US" altLang="en-US" sz="2600" dirty="0">
                <a:ea typeface="ＭＳ Ｐゴシック" panose="020B0600070205080204" pitchFamily="34" charset="-128"/>
              </a:rPr>
              <a:t>Inaugural Stanford Class of ‘95</a:t>
            </a:r>
          </a:p>
          <a:p>
            <a:pPr lvl="1">
              <a:lnSpc>
                <a:spcPct val="80000"/>
              </a:lnSpc>
            </a:pPr>
            <a:r>
              <a:rPr lang="en-US" altLang="en-US" sz="2600" dirty="0">
                <a:ea typeface="ＭＳ Ｐゴシック" panose="020B0600070205080204" pitchFamily="34" charset="-128"/>
              </a:rPr>
              <a:t>“The Great Engineer”</a:t>
            </a:r>
          </a:p>
          <a:p>
            <a:pPr lvl="1">
              <a:lnSpc>
                <a:spcPct val="80000"/>
              </a:lnSpc>
            </a:pPr>
            <a:r>
              <a:rPr lang="en-US" altLang="en-US" sz="2600" dirty="0">
                <a:ea typeface="ＭＳ Ｐゴシック" panose="020B0600070205080204" pitchFamily="34" charset="-128"/>
              </a:rPr>
              <a:t>Made a million in mining </a:t>
            </a:r>
          </a:p>
          <a:p>
            <a:pPr>
              <a:lnSpc>
                <a:spcPct val="80000"/>
              </a:lnSpc>
            </a:pPr>
            <a:r>
              <a:rPr lang="en-US" altLang="en-US" sz="2800" dirty="0">
                <a:ea typeface="ＭＳ Ｐゴシック" panose="020B0600070205080204" pitchFamily="34" charset="-128"/>
              </a:rPr>
              <a:t>Led WWI European relief effort</a:t>
            </a:r>
          </a:p>
          <a:p>
            <a:pPr>
              <a:lnSpc>
                <a:spcPct val="80000"/>
              </a:lnSpc>
            </a:pPr>
            <a:r>
              <a:rPr lang="en-US" altLang="en-US" sz="2800" dirty="0">
                <a:ea typeface="ＭＳ Ｐゴシック" panose="020B0600070205080204" pitchFamily="34" charset="-128"/>
              </a:rPr>
              <a:t>Commerce Sec: 1921-1928 </a:t>
            </a:r>
          </a:p>
          <a:p>
            <a:pPr>
              <a:lnSpc>
                <a:spcPct val="80000"/>
              </a:lnSpc>
            </a:pPr>
            <a:r>
              <a:rPr lang="en-US" altLang="en-US" sz="2800" dirty="0">
                <a:ea typeface="ＭＳ Ｐゴシック" panose="020B0600070205080204" pitchFamily="34" charset="-128"/>
              </a:rPr>
              <a:t>31</a:t>
            </a:r>
            <a:r>
              <a:rPr lang="en-US" altLang="en-US" sz="2800" baseline="30000" dirty="0">
                <a:ea typeface="ＭＳ Ｐゴシック" panose="020B0600070205080204" pitchFamily="34" charset="-128"/>
              </a:rPr>
              <a:t>st</a:t>
            </a:r>
            <a:r>
              <a:rPr lang="en-US" altLang="en-US" sz="2800" dirty="0">
                <a:ea typeface="ＭＳ Ｐゴシック" panose="020B0600070205080204" pitchFamily="34" charset="-128"/>
              </a:rPr>
              <a:t> President: 1929-1933 </a:t>
            </a:r>
          </a:p>
          <a:p>
            <a:pPr>
              <a:lnSpc>
                <a:spcPct val="80000"/>
              </a:lnSpc>
            </a:pPr>
            <a:r>
              <a:rPr lang="en-US" altLang="en-US" sz="2800" dirty="0">
                <a:ea typeface="ＭＳ Ｐゴシック" panose="020B0600070205080204" pitchFamily="34" charset="-128"/>
              </a:rPr>
              <a:t>Fourth Quartile; Currently #36 </a:t>
            </a:r>
          </a:p>
          <a:p>
            <a:endParaRPr lang="en-US" dirty="0"/>
          </a:p>
          <a:p>
            <a:endParaRPr lang="en-US" dirty="0"/>
          </a:p>
        </p:txBody>
      </p:sp>
      <p:pic>
        <p:nvPicPr>
          <p:cNvPr id="5" name="Content Placeholder 4">
            <a:extLst>
              <a:ext uri="{FF2B5EF4-FFF2-40B4-BE49-F238E27FC236}">
                <a16:creationId xmlns:a16="http://schemas.microsoft.com/office/drawing/2014/main" id="{E656306F-9FFB-4A71-8D6A-E1996A16B363}"/>
              </a:ext>
            </a:extLst>
          </p:cNvPr>
          <p:cNvPicPr>
            <a:picLocks noGrp="1" noChangeAspect="1"/>
          </p:cNvPicPr>
          <p:nvPr>
            <p:ph sz="half" idx="2"/>
          </p:nvPr>
        </p:nvPicPr>
        <p:blipFill>
          <a:blip r:embed="rId2"/>
          <a:stretch>
            <a:fillRect/>
          </a:stretch>
        </p:blipFill>
        <p:spPr>
          <a:xfrm>
            <a:off x="7978267" y="1371600"/>
            <a:ext cx="3277674" cy="4365266"/>
          </a:xfrm>
          <a:prstGeom prst="rect">
            <a:avLst/>
          </a:prstGeom>
        </p:spPr>
      </p:pic>
      <p:sp>
        <p:nvSpPr>
          <p:cNvPr id="6" name="TextBox 5">
            <a:extLst>
              <a:ext uri="{FF2B5EF4-FFF2-40B4-BE49-F238E27FC236}">
                <a16:creationId xmlns:a16="http://schemas.microsoft.com/office/drawing/2014/main" id="{E39334FC-DDF4-4569-9F98-08BC819C6DC9}"/>
              </a:ext>
            </a:extLst>
          </p:cNvPr>
          <p:cNvSpPr txBox="1"/>
          <p:nvPr/>
        </p:nvSpPr>
        <p:spPr>
          <a:xfrm>
            <a:off x="7545789" y="5782270"/>
            <a:ext cx="4142630" cy="923330"/>
          </a:xfrm>
          <a:prstGeom prst="rect">
            <a:avLst/>
          </a:prstGeom>
          <a:noFill/>
        </p:spPr>
        <p:txBody>
          <a:bodyPr wrap="square" rtlCol="0">
            <a:spAutoFit/>
          </a:bodyPr>
          <a:lstStyle/>
          <a:p>
            <a:r>
              <a:rPr lang="en-US" altLang="en-US" dirty="0">
                <a:solidFill>
                  <a:schemeClr val="bg1"/>
                </a:solidFill>
              </a:rPr>
              <a:t>*In 1958, Hoover penned “The Ordeal and Tragedy of Woodrow Wilson”</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062725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8525B65-1D42-4AC7-8AB3-0EEEED476D52}"/>
              </a:ext>
            </a:extLst>
          </p:cNvPr>
          <p:cNvSpPr>
            <a:spLocks noGrp="1"/>
          </p:cNvSpPr>
          <p:nvPr>
            <p:ph type="body" idx="1"/>
          </p:nvPr>
        </p:nvSpPr>
        <p:spPr/>
        <p:txBody>
          <a:bodyPr/>
          <a:lstStyle/>
          <a:p>
            <a:pPr algn="ctr"/>
            <a:r>
              <a:rPr lang="en-US" dirty="0">
                <a:solidFill>
                  <a:schemeClr val="bg1"/>
                </a:solidFill>
              </a:rPr>
              <a:t>Central Park, 1933</a:t>
            </a:r>
          </a:p>
        </p:txBody>
      </p:sp>
      <p:pic>
        <p:nvPicPr>
          <p:cNvPr id="13" name="Content Placeholder 12">
            <a:extLst>
              <a:ext uri="{FF2B5EF4-FFF2-40B4-BE49-F238E27FC236}">
                <a16:creationId xmlns:a16="http://schemas.microsoft.com/office/drawing/2014/main" id="{D786E780-7E2B-4733-A9FE-DD6879CCBE78}"/>
              </a:ext>
            </a:extLst>
          </p:cNvPr>
          <p:cNvPicPr>
            <a:picLocks noGrp="1" noChangeAspect="1"/>
          </p:cNvPicPr>
          <p:nvPr>
            <p:ph sz="half" idx="2"/>
          </p:nvPr>
        </p:nvPicPr>
        <p:blipFill>
          <a:blip r:embed="rId2"/>
          <a:stretch>
            <a:fillRect/>
          </a:stretch>
        </p:blipFill>
        <p:spPr>
          <a:xfrm>
            <a:off x="840876" y="2201863"/>
            <a:ext cx="4922247" cy="3913187"/>
          </a:xfrm>
          <a:prstGeom prst="rect">
            <a:avLst/>
          </a:prstGeom>
        </p:spPr>
      </p:pic>
      <p:sp>
        <p:nvSpPr>
          <p:cNvPr id="3" name="Title 2"/>
          <p:cNvSpPr>
            <a:spLocks noGrp="1"/>
          </p:cNvSpPr>
          <p:nvPr>
            <p:ph type="title"/>
          </p:nvPr>
        </p:nvSpPr>
        <p:spPr/>
        <p:txBody>
          <a:bodyPr/>
          <a:lstStyle/>
          <a:p>
            <a:r>
              <a:rPr lang="en-US" dirty="0" err="1">
                <a:solidFill>
                  <a:schemeClr val="bg1"/>
                </a:solidFill>
              </a:rPr>
              <a:t>Hoovervilles</a:t>
            </a:r>
            <a:r>
              <a:rPr lang="en-US" dirty="0">
                <a:solidFill>
                  <a:schemeClr val="bg1"/>
                </a:solidFill>
              </a:rPr>
              <a:t> </a:t>
            </a:r>
          </a:p>
        </p:txBody>
      </p:sp>
      <p:sp>
        <p:nvSpPr>
          <p:cNvPr id="11" name="Text Placeholder 10">
            <a:extLst>
              <a:ext uri="{FF2B5EF4-FFF2-40B4-BE49-F238E27FC236}">
                <a16:creationId xmlns:a16="http://schemas.microsoft.com/office/drawing/2014/main" id="{520D64B3-F462-44E3-95B4-684EB93AF36D}"/>
              </a:ext>
            </a:extLst>
          </p:cNvPr>
          <p:cNvSpPr>
            <a:spLocks noGrp="1"/>
          </p:cNvSpPr>
          <p:nvPr>
            <p:ph type="body" idx="3"/>
          </p:nvPr>
        </p:nvSpPr>
        <p:spPr/>
        <p:txBody>
          <a:bodyPr/>
          <a:lstStyle/>
          <a:p>
            <a:pPr algn="ctr"/>
            <a:r>
              <a:rPr lang="en-US" dirty="0">
                <a:solidFill>
                  <a:schemeClr val="bg1"/>
                </a:solidFill>
              </a:rPr>
              <a:t>Seattle, 1934</a:t>
            </a:r>
          </a:p>
        </p:txBody>
      </p:sp>
      <p:pic>
        <p:nvPicPr>
          <p:cNvPr id="11266" name="Picture 2">
            <a:extLst>
              <a:ext uri="{FF2B5EF4-FFF2-40B4-BE49-F238E27FC236}">
                <a16:creationId xmlns:a16="http://schemas.microsoft.com/office/drawing/2014/main" id="{FB089DB3-8EEF-4C2C-BD47-74B804A10A88}"/>
              </a:ext>
            </a:extLst>
          </p:cNvPr>
          <p:cNvPicPr>
            <a:picLocks noGrp="1" noChangeAspect="1" noChangeArrowheads="1"/>
          </p:cNvPicPr>
          <p:nvPr>
            <p:ph sz="quarter" idx="4"/>
          </p:nvPr>
        </p:nvPicPr>
        <p:blipFill>
          <a:blip r:embed="rId3" cstate="email">
            <a:extLst>
              <a:ext uri="{28A0092B-C50C-407E-A947-70E740481C1C}">
                <a14:useLocalDpi xmlns:a14="http://schemas.microsoft.com/office/drawing/2010/main" val="0"/>
              </a:ext>
            </a:extLst>
          </a:blip>
          <a:srcRect/>
          <a:stretch>
            <a:fillRect/>
          </a:stretch>
        </p:blipFill>
        <p:spPr bwMode="auto">
          <a:xfrm>
            <a:off x="6399112" y="2201863"/>
            <a:ext cx="4984951" cy="391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226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815983-0CDE-4496-9EC8-E4925CB8A714}"/>
              </a:ext>
            </a:extLst>
          </p:cNvPr>
          <p:cNvPicPr>
            <a:picLocks noGrp="1" noChangeAspect="1"/>
          </p:cNvPicPr>
          <p:nvPr>
            <p:ph idx="1"/>
          </p:nvPr>
        </p:nvPicPr>
        <p:blipFill>
          <a:blip r:embed="rId2"/>
          <a:stretch>
            <a:fillRect/>
          </a:stretch>
        </p:blipFill>
        <p:spPr>
          <a:xfrm>
            <a:off x="2469733" y="397565"/>
            <a:ext cx="7514441" cy="6190294"/>
          </a:xfrm>
          <a:prstGeom prst="rect">
            <a:avLst/>
          </a:prstGeom>
        </p:spPr>
      </p:pic>
      <p:sp>
        <p:nvSpPr>
          <p:cNvPr id="3" name="Title 2">
            <a:extLst>
              <a:ext uri="{FF2B5EF4-FFF2-40B4-BE49-F238E27FC236}">
                <a16:creationId xmlns:a16="http://schemas.microsoft.com/office/drawing/2014/main" id="{F0BFD0BF-3667-4559-BB43-9B68BC2E3335}"/>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913631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solidFill>
                <a:schemeClr val="bg1"/>
              </a:solidFill>
            </a:endParaRPr>
          </a:p>
        </p:txBody>
      </p:sp>
      <p:sp>
        <p:nvSpPr>
          <p:cNvPr id="5" name="Content Placeholder 4">
            <a:extLst>
              <a:ext uri="{FF2B5EF4-FFF2-40B4-BE49-F238E27FC236}">
                <a16:creationId xmlns:a16="http://schemas.microsoft.com/office/drawing/2014/main" id="{FFC7C90B-13F5-49F1-8CFE-586C6C620E4F}"/>
              </a:ext>
            </a:extLst>
          </p:cNvPr>
          <p:cNvSpPr>
            <a:spLocks noGrp="1"/>
          </p:cNvSpPr>
          <p:nvPr>
            <p:ph sz="half" idx="1"/>
          </p:nvPr>
        </p:nvSpPr>
        <p:spPr/>
        <p:txBody>
          <a:bodyPr/>
          <a:lstStyle/>
          <a:p>
            <a:endParaRPr lang="en-US"/>
          </a:p>
        </p:txBody>
      </p:sp>
      <p:pic>
        <p:nvPicPr>
          <p:cNvPr id="7" name="Content Placeholder 6">
            <a:extLst>
              <a:ext uri="{FF2B5EF4-FFF2-40B4-BE49-F238E27FC236}">
                <a16:creationId xmlns:a16="http://schemas.microsoft.com/office/drawing/2014/main" id="{687C11E4-6343-42E7-86D8-1F935F7EA7EF}"/>
              </a:ext>
            </a:extLst>
          </p:cNvPr>
          <p:cNvPicPr>
            <a:picLocks noGrp="1" noChangeAspect="1"/>
          </p:cNvPicPr>
          <p:nvPr>
            <p:ph sz="half" idx="2"/>
          </p:nvPr>
        </p:nvPicPr>
        <p:blipFill>
          <a:blip r:embed="rId2"/>
          <a:stretch>
            <a:fillRect/>
          </a:stretch>
        </p:blipFill>
        <p:spPr>
          <a:xfrm>
            <a:off x="6543239" y="1911931"/>
            <a:ext cx="5131926" cy="3796138"/>
          </a:xfrm>
          <a:prstGeom prst="rect">
            <a:avLst/>
          </a:prstGeom>
        </p:spPr>
      </p:pic>
      <p:pic>
        <p:nvPicPr>
          <p:cNvPr id="4" name="Picture 3" descr="tumblr_lzk6kaUqj01qixuyno1_1280.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6835" y="1911930"/>
            <a:ext cx="5120640" cy="3796138"/>
          </a:xfrm>
          <a:prstGeom prst="rect">
            <a:avLst/>
          </a:prstGeom>
        </p:spPr>
      </p:pic>
    </p:spTree>
    <p:extLst>
      <p:ext uri="{BB962C8B-B14F-4D97-AF65-F5344CB8AC3E}">
        <p14:creationId xmlns:p14="http://schemas.microsoft.com/office/powerpoint/2010/main" val="2315107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70465E-0435-45E8-8F7E-F7D7D57546E9}"/>
              </a:ext>
            </a:extLst>
          </p:cNvPr>
          <p:cNvSpPr>
            <a:spLocks noGrp="1"/>
          </p:cNvSpPr>
          <p:nvPr>
            <p:ph type="title"/>
          </p:nvPr>
        </p:nvSpPr>
        <p:spPr/>
        <p:txBody>
          <a:bodyPr/>
          <a:lstStyle/>
          <a:p>
            <a:endParaRPr lang="en-US" dirty="0">
              <a:solidFill>
                <a:schemeClr val="bg1"/>
              </a:solidFill>
            </a:endParaRPr>
          </a:p>
        </p:txBody>
      </p:sp>
      <p:pic>
        <p:nvPicPr>
          <p:cNvPr id="6" name="Content Placeholder 5">
            <a:extLst>
              <a:ext uri="{FF2B5EF4-FFF2-40B4-BE49-F238E27FC236}">
                <a16:creationId xmlns:a16="http://schemas.microsoft.com/office/drawing/2014/main" id="{6334C586-3282-4C4D-AC55-47C77DD969CB}"/>
              </a:ext>
            </a:extLst>
          </p:cNvPr>
          <p:cNvPicPr>
            <a:picLocks noGrp="1" noChangeAspect="1"/>
          </p:cNvPicPr>
          <p:nvPr>
            <p:ph idx="1"/>
          </p:nvPr>
        </p:nvPicPr>
        <p:blipFill>
          <a:blip r:embed="rId2"/>
          <a:stretch>
            <a:fillRect/>
          </a:stretch>
        </p:blipFill>
        <p:spPr>
          <a:xfrm>
            <a:off x="1822160" y="389816"/>
            <a:ext cx="8034621" cy="6078368"/>
          </a:xfrm>
          <a:prstGeom prst="rect">
            <a:avLst/>
          </a:prstGeom>
        </p:spPr>
      </p:pic>
      <p:sp>
        <p:nvSpPr>
          <p:cNvPr id="7" name="TextBox 6">
            <a:extLst>
              <a:ext uri="{FF2B5EF4-FFF2-40B4-BE49-F238E27FC236}">
                <a16:creationId xmlns:a16="http://schemas.microsoft.com/office/drawing/2014/main" id="{1BE2C7E8-C5CE-40AA-8E02-57C3E26F787B}"/>
              </a:ext>
            </a:extLst>
          </p:cNvPr>
          <p:cNvSpPr txBox="1"/>
          <p:nvPr/>
        </p:nvSpPr>
        <p:spPr>
          <a:xfrm>
            <a:off x="10124660" y="6336268"/>
            <a:ext cx="2401294" cy="369332"/>
          </a:xfrm>
          <a:prstGeom prst="rect">
            <a:avLst/>
          </a:prstGeom>
          <a:noFill/>
        </p:spPr>
        <p:txBody>
          <a:bodyPr wrap="square" rtlCol="0">
            <a:spAutoFit/>
          </a:bodyPr>
          <a:lstStyle/>
          <a:p>
            <a:r>
              <a:rPr lang="en-US" dirty="0">
                <a:solidFill>
                  <a:schemeClr val="bg1"/>
                </a:solidFill>
              </a:rPr>
              <a:t>Lange, 1932</a:t>
            </a:r>
          </a:p>
        </p:txBody>
      </p:sp>
    </p:spTree>
    <p:extLst>
      <p:ext uri="{BB962C8B-B14F-4D97-AF65-F5344CB8AC3E}">
        <p14:creationId xmlns:p14="http://schemas.microsoft.com/office/powerpoint/2010/main" val="1862204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2226" name="Picture 2" descr="http://www.loc.gov/exhibits/treasures/images/at0058g_2s.jpg">
            <a:extLst>
              <a:ext uri="{FF2B5EF4-FFF2-40B4-BE49-F238E27FC236}">
                <a16:creationId xmlns:a16="http://schemas.microsoft.com/office/drawing/2014/main" id="{E333EC71-F3CF-4CF2-A25D-CA4340B7A2D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99190" y="865531"/>
            <a:ext cx="457517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http://www.loc.gov/exhibits/treasures/images/at0058f2bs.jpg">
            <a:extLst>
              <a:ext uri="{FF2B5EF4-FFF2-40B4-BE49-F238E27FC236}">
                <a16:creationId xmlns:a16="http://schemas.microsoft.com/office/drawing/2014/main" id="{9D131C0E-99AC-4BDF-B335-E3B88139F81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282" y="2272084"/>
            <a:ext cx="5367592" cy="43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6040528-FB17-42C2-8218-CCC9C1B26666}"/>
              </a:ext>
            </a:extLst>
          </p:cNvPr>
          <p:cNvSpPr>
            <a:spLocks noGrp="1"/>
          </p:cNvSpPr>
          <p:nvPr>
            <p:ph type="title"/>
          </p:nvPr>
        </p:nvSpPr>
        <p:spPr/>
        <p:txBody>
          <a:bodyPr/>
          <a:lstStyle/>
          <a:p>
            <a:r>
              <a:rPr lang="en-US" dirty="0">
                <a:solidFill>
                  <a:schemeClr val="bg1"/>
                </a:solidFill>
              </a:rPr>
              <a:t>Bonus Army </a:t>
            </a:r>
          </a:p>
        </p:txBody>
      </p:sp>
      <p:sp>
        <p:nvSpPr>
          <p:cNvPr id="3" name="Content Placeholder 2">
            <a:extLst>
              <a:ext uri="{FF2B5EF4-FFF2-40B4-BE49-F238E27FC236}">
                <a16:creationId xmlns:a16="http://schemas.microsoft.com/office/drawing/2014/main" id="{E2852ADE-E90E-4915-869B-CB3E7D4F5ECA}"/>
              </a:ext>
            </a:extLst>
          </p:cNvPr>
          <p:cNvSpPr>
            <a:spLocks noGrp="1"/>
          </p:cNvSpPr>
          <p:nvPr>
            <p:ph idx="1"/>
          </p:nvPr>
        </p:nvSpPr>
        <p:spPr/>
        <p:txBody>
          <a:bodyPr/>
          <a:lstStyle/>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CE4128A-02B9-403F-ACFE-375FFFCB1134}"/>
              </a:ext>
            </a:extLst>
          </p:cNvPr>
          <p:cNvPicPr>
            <a:picLocks noGrp="1" noChangeAspect="1"/>
          </p:cNvPicPr>
          <p:nvPr>
            <p:ph type="pic" idx="4294967295"/>
          </p:nvPr>
        </p:nvPicPr>
        <p:blipFill>
          <a:blip r:embed="rId2"/>
          <a:srcRect t="3427" b="3427"/>
          <a:stretch>
            <a:fillRect/>
          </a:stretch>
        </p:blipFill>
        <p:spPr>
          <a:xfrm>
            <a:off x="2154804" y="514826"/>
            <a:ext cx="7506315" cy="5202161"/>
          </a:xfrm>
          <a:prstGeom prst="rect">
            <a:avLst/>
          </a:prstGeom>
        </p:spPr>
      </p:pic>
      <p:sp>
        <p:nvSpPr>
          <p:cNvPr id="12" name="TextBox 11">
            <a:extLst>
              <a:ext uri="{FF2B5EF4-FFF2-40B4-BE49-F238E27FC236}">
                <a16:creationId xmlns:a16="http://schemas.microsoft.com/office/drawing/2014/main" id="{AE143E36-CC3C-439F-9485-157A7BC559F4}"/>
              </a:ext>
            </a:extLst>
          </p:cNvPr>
          <p:cNvSpPr txBox="1"/>
          <p:nvPr/>
        </p:nvSpPr>
        <p:spPr>
          <a:xfrm>
            <a:off x="2210463" y="5899868"/>
            <a:ext cx="7140555" cy="1200329"/>
          </a:xfrm>
          <a:prstGeom prst="rect">
            <a:avLst/>
          </a:prstGeom>
          <a:noFill/>
        </p:spPr>
        <p:txBody>
          <a:bodyPr wrap="square" rtlCol="0">
            <a:spAutoFit/>
          </a:bodyPr>
          <a:lstStyle/>
          <a:p>
            <a:pPr algn="ctr"/>
            <a:r>
              <a:rPr lang="en-US" altLang="en-US" b="1" dirty="0">
                <a:solidFill>
                  <a:schemeClr val="bg1"/>
                </a:solidFill>
              </a:rPr>
              <a:t>MacArthur’s infantry beat and gassed marchers, killing two veterans and a 12-week old baby</a:t>
            </a:r>
          </a:p>
          <a:p>
            <a:pPr algn="ctr"/>
            <a:endParaRPr lang="en-US" dirty="0">
              <a:solidFill>
                <a:schemeClr val="bg1"/>
              </a:solidFill>
            </a:endParaRPr>
          </a:p>
          <a:p>
            <a:pPr algn="ctr"/>
            <a:endParaRPr lang="en-US" dirty="0">
              <a:solidFill>
                <a:schemeClr val="bg1"/>
              </a:solidFill>
            </a:endParaRPr>
          </a:p>
        </p:txBody>
      </p:sp>
    </p:spTree>
    <p:extLst>
      <p:ext uri="{BB962C8B-B14F-4D97-AF65-F5344CB8AC3E}">
        <p14:creationId xmlns:p14="http://schemas.microsoft.com/office/powerpoint/2010/main" val="1665478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2800" dirty="0"/>
              <a:t>He is certainly a wonder, and I wish we could make him President of the United States. There couldn't be a better one.</a:t>
            </a:r>
          </a:p>
          <a:p>
            <a:pPr lvl="1"/>
            <a:r>
              <a:rPr lang="en-US" sz="2800" dirty="0"/>
              <a:t>FDR on Hoover in 1920</a:t>
            </a:r>
          </a:p>
          <a:p>
            <a:pPr marL="365760" lvl="1" indent="0">
              <a:buNone/>
            </a:pPr>
            <a:endParaRPr lang="en-US" sz="2800" dirty="0"/>
          </a:p>
          <a:p>
            <a:r>
              <a:rPr lang="en-US" sz="2800" dirty="0"/>
              <a:t>We in America today are nearer to the final triumph over poverty than ever before in the history of any land. The poorhouse is vanishing from among us.</a:t>
            </a:r>
          </a:p>
          <a:p>
            <a:pPr lvl="1"/>
            <a:r>
              <a:rPr lang="en-US" sz="2800" dirty="0"/>
              <a:t>Speech accepting the Republican Party nomination, Stanford University, 11 August 1928</a:t>
            </a:r>
          </a:p>
        </p:txBody>
      </p:sp>
      <p:sp>
        <p:nvSpPr>
          <p:cNvPr id="3" name="Title 2"/>
          <p:cNvSpPr>
            <a:spLocks noGrp="1"/>
          </p:cNvSpPr>
          <p:nvPr>
            <p:ph type="title"/>
          </p:nvPr>
        </p:nvSpPr>
        <p:spPr/>
        <p:txBody>
          <a:bodyPr/>
          <a:lstStyle/>
          <a:p>
            <a:r>
              <a:rPr lang="en-US" altLang="en-US" sz="4400" dirty="0">
                <a:solidFill>
                  <a:schemeClr val="bg1"/>
                </a:solidFill>
              </a:rPr>
              <a:t>“The Ordeal of Herbert Hoover” </a:t>
            </a:r>
          </a:p>
        </p:txBody>
      </p:sp>
    </p:spTree>
    <p:extLst>
      <p:ext uri="{BB962C8B-B14F-4D97-AF65-F5344CB8AC3E}">
        <p14:creationId xmlns:p14="http://schemas.microsoft.com/office/powerpoint/2010/main" val="14592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31951"/>
            <a:ext cx="10972800" cy="4572000"/>
          </a:xfrm>
        </p:spPr>
        <p:txBody>
          <a:bodyPr>
            <a:noAutofit/>
          </a:bodyPr>
          <a:lstStyle/>
          <a:p>
            <a:r>
              <a:rPr lang="en-US" sz="2800" dirty="0"/>
              <a:t>I have instituted systematic, voluntary measures of cooperation with the business institutions and with State and municipal authorities to make certain that </a:t>
            </a:r>
            <a:r>
              <a:rPr lang="en-US" sz="2800" dirty="0">
                <a:solidFill>
                  <a:srgbClr val="FF0000"/>
                </a:solidFill>
              </a:rPr>
              <a:t>fundamental businesses of the country shall continue as usual</a:t>
            </a:r>
            <a:r>
              <a:rPr lang="en-US" sz="2800" dirty="0"/>
              <a:t>…</a:t>
            </a:r>
          </a:p>
          <a:p>
            <a:pPr lvl="2"/>
            <a:r>
              <a:rPr lang="en-US" sz="2800" dirty="0"/>
              <a:t>SOTU, Dec 1929</a:t>
            </a:r>
          </a:p>
          <a:p>
            <a:r>
              <a:rPr lang="en-US" sz="2800" dirty="0"/>
              <a:t>While the crash only took place six months ago, I am convinced </a:t>
            </a:r>
            <a:r>
              <a:rPr lang="en-US" sz="2800" dirty="0">
                <a:solidFill>
                  <a:srgbClr val="FF0000"/>
                </a:solidFill>
              </a:rPr>
              <a:t>we have now passed the worst</a:t>
            </a:r>
            <a:r>
              <a:rPr lang="en-US" sz="2800" b="1" dirty="0">
                <a:solidFill>
                  <a:srgbClr val="FF0000"/>
                </a:solidFill>
              </a:rPr>
              <a:t> </a:t>
            </a:r>
            <a:r>
              <a:rPr lang="en-US" sz="2800" dirty="0"/>
              <a:t>and with continued unity of effort we shall rapidly recover. </a:t>
            </a:r>
          </a:p>
          <a:p>
            <a:pPr lvl="1"/>
            <a:r>
              <a:rPr lang="en-US" sz="2800"/>
              <a:t>Addressing annual </a:t>
            </a:r>
            <a:r>
              <a:rPr lang="en-US" sz="2800" dirty="0"/>
              <a:t>Chamber of Commerce dinner, 1 May 1930</a:t>
            </a:r>
          </a:p>
        </p:txBody>
      </p:sp>
      <p:sp>
        <p:nvSpPr>
          <p:cNvPr id="3" name="Title 2"/>
          <p:cNvSpPr>
            <a:spLocks noGrp="1"/>
          </p:cNvSpPr>
          <p:nvPr>
            <p:ph type="title"/>
          </p:nvPr>
        </p:nvSpPr>
        <p:spPr/>
        <p:txBody>
          <a:bodyPr/>
          <a:lstStyle/>
          <a:p>
            <a:r>
              <a:rPr lang="en-US" altLang="en-US" sz="4400" dirty="0">
                <a:solidFill>
                  <a:schemeClr val="bg1"/>
                </a:solidFill>
              </a:rPr>
              <a:t>“The Ordeal of Herbert Hoover”</a:t>
            </a:r>
          </a:p>
        </p:txBody>
      </p:sp>
    </p:spTree>
    <p:extLst>
      <p:ext uri="{BB962C8B-B14F-4D97-AF65-F5344CB8AC3E}">
        <p14:creationId xmlns:p14="http://schemas.microsoft.com/office/powerpoint/2010/main" val="179866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B56CBB-D17C-4016-BAEC-E4F4352EB53E}"/>
              </a:ext>
            </a:extLst>
          </p:cNvPr>
          <p:cNvSpPr>
            <a:spLocks noGrp="1"/>
          </p:cNvSpPr>
          <p:nvPr>
            <p:ph idx="1"/>
          </p:nvPr>
        </p:nvSpPr>
        <p:spPr/>
        <p:txBody>
          <a:bodyPr>
            <a:noAutofit/>
          </a:bodyPr>
          <a:lstStyle/>
          <a:p>
            <a:r>
              <a:rPr lang="en-US" sz="3200" dirty="0"/>
              <a:t>The question is whether that history shall be written in terms of </a:t>
            </a:r>
            <a:r>
              <a:rPr lang="en-US" sz="3200" dirty="0">
                <a:solidFill>
                  <a:srgbClr val="FF0000"/>
                </a:solidFill>
              </a:rPr>
              <a:t>individual responsibility</a:t>
            </a:r>
            <a:r>
              <a:rPr lang="en-US" sz="3200" dirty="0"/>
              <a:t>, and the capacity of the nation for </a:t>
            </a:r>
            <a:r>
              <a:rPr lang="en-US" sz="3200" dirty="0">
                <a:solidFill>
                  <a:srgbClr val="FF0000"/>
                </a:solidFill>
              </a:rPr>
              <a:t>voluntary cooperative action, </a:t>
            </a:r>
            <a:r>
              <a:rPr lang="en-US" sz="3200" dirty="0"/>
              <a:t>or whether it shall be written in terms of futile attempt to cure poverty by the enactment of law…</a:t>
            </a:r>
          </a:p>
          <a:p>
            <a:pPr lvl="2"/>
            <a:r>
              <a:rPr lang="en-US" sz="3200" dirty="0"/>
              <a:t>Address to the Gridiron Club, 27 April 1931</a:t>
            </a:r>
          </a:p>
          <a:p>
            <a:endParaRPr lang="en-US" sz="3200" dirty="0"/>
          </a:p>
        </p:txBody>
      </p:sp>
      <p:sp>
        <p:nvSpPr>
          <p:cNvPr id="3" name="Title 2">
            <a:extLst>
              <a:ext uri="{FF2B5EF4-FFF2-40B4-BE49-F238E27FC236}">
                <a16:creationId xmlns:a16="http://schemas.microsoft.com/office/drawing/2014/main" id="{B80812F3-5371-4410-B96B-8088CF6F1343}"/>
              </a:ext>
            </a:extLst>
          </p:cNvPr>
          <p:cNvSpPr>
            <a:spLocks noGrp="1"/>
          </p:cNvSpPr>
          <p:nvPr>
            <p:ph type="title"/>
          </p:nvPr>
        </p:nvSpPr>
        <p:spPr/>
        <p:txBody>
          <a:bodyPr/>
          <a:lstStyle/>
          <a:p>
            <a:r>
              <a:rPr lang="en-US" altLang="en-US" sz="4000" dirty="0">
                <a:solidFill>
                  <a:schemeClr val="bg1"/>
                </a:solidFill>
              </a:rPr>
              <a:t>"The Ordeal of Herbert Hoover" </a:t>
            </a:r>
            <a:endParaRPr lang="en-US" dirty="0">
              <a:solidFill>
                <a:schemeClr val="bg1"/>
              </a:solidFill>
            </a:endParaRPr>
          </a:p>
        </p:txBody>
      </p:sp>
    </p:spTree>
    <p:extLst>
      <p:ext uri="{BB962C8B-B14F-4D97-AF65-F5344CB8AC3E}">
        <p14:creationId xmlns:p14="http://schemas.microsoft.com/office/powerpoint/2010/main" val="983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26F4CB-07E1-4852-8DB0-CEC63DBE7CAD}"/>
              </a:ext>
            </a:extLst>
          </p:cNvPr>
          <p:cNvSpPr>
            <a:spLocks noGrp="1"/>
          </p:cNvSpPr>
          <p:nvPr>
            <p:ph type="body" idx="1"/>
          </p:nvPr>
        </p:nvSpPr>
        <p:spPr/>
        <p:txBody>
          <a:bodyPr/>
          <a:lstStyle/>
          <a:p>
            <a:endParaRPr lang="en-US"/>
          </a:p>
        </p:txBody>
      </p:sp>
      <p:pic>
        <p:nvPicPr>
          <p:cNvPr id="10" name="Content Placeholder 9">
            <a:extLst>
              <a:ext uri="{FF2B5EF4-FFF2-40B4-BE49-F238E27FC236}">
                <a16:creationId xmlns:a16="http://schemas.microsoft.com/office/drawing/2014/main" id="{F575CDDD-0C7F-4DDC-96FA-C02563B9B0CE}"/>
              </a:ext>
            </a:extLst>
          </p:cNvPr>
          <p:cNvPicPr>
            <a:picLocks noGrp="1" noChangeAspect="1"/>
          </p:cNvPicPr>
          <p:nvPr>
            <p:ph sz="quarter" idx="4"/>
          </p:nvPr>
        </p:nvPicPr>
        <p:blipFill>
          <a:blip r:embed="rId2"/>
          <a:stretch>
            <a:fillRect/>
          </a:stretch>
        </p:blipFill>
        <p:spPr>
          <a:xfrm>
            <a:off x="6297434" y="1995129"/>
            <a:ext cx="5112688" cy="4442747"/>
          </a:xfrm>
          <a:prstGeom prst="rect">
            <a:avLst/>
          </a:prstGeom>
        </p:spPr>
      </p:pic>
      <p:sp>
        <p:nvSpPr>
          <p:cNvPr id="4" name="Title 3">
            <a:extLst>
              <a:ext uri="{FF2B5EF4-FFF2-40B4-BE49-F238E27FC236}">
                <a16:creationId xmlns:a16="http://schemas.microsoft.com/office/drawing/2014/main" id="{994F3A63-EE83-4FFB-B3DB-B58985E5322B}"/>
              </a:ext>
            </a:extLst>
          </p:cNvPr>
          <p:cNvSpPr>
            <a:spLocks noGrp="1"/>
          </p:cNvSpPr>
          <p:nvPr>
            <p:ph type="title"/>
          </p:nvPr>
        </p:nvSpPr>
        <p:spPr/>
        <p:txBody>
          <a:bodyPr/>
          <a:lstStyle/>
          <a:p>
            <a:r>
              <a:rPr lang="en-US" dirty="0">
                <a:solidFill>
                  <a:schemeClr val="bg1"/>
                </a:solidFill>
              </a:rPr>
              <a:t>1932 Landslide </a:t>
            </a:r>
          </a:p>
        </p:txBody>
      </p:sp>
      <p:sp>
        <p:nvSpPr>
          <p:cNvPr id="7" name="Text Placeholder 6">
            <a:extLst>
              <a:ext uri="{FF2B5EF4-FFF2-40B4-BE49-F238E27FC236}">
                <a16:creationId xmlns:a16="http://schemas.microsoft.com/office/drawing/2014/main" id="{DB98DF42-02E8-4D49-95F2-4A3D56A64DB2}"/>
              </a:ext>
            </a:extLst>
          </p:cNvPr>
          <p:cNvSpPr>
            <a:spLocks noGrp="1"/>
          </p:cNvSpPr>
          <p:nvPr>
            <p:ph type="body" idx="3"/>
          </p:nvPr>
        </p:nvSpPr>
        <p:spPr/>
        <p:txBody>
          <a:bodyPr/>
          <a:lstStyle/>
          <a:p>
            <a:endParaRPr lang="en-US"/>
          </a:p>
        </p:txBody>
      </p:sp>
      <p:pic>
        <p:nvPicPr>
          <p:cNvPr id="9" name="Picture 5" descr="MART">
            <a:extLst>
              <a:ext uri="{FF2B5EF4-FFF2-40B4-BE49-F238E27FC236}">
                <a16:creationId xmlns:a16="http://schemas.microsoft.com/office/drawing/2014/main" id="{F4E63B7C-D9FF-41D2-BBBB-39CC023FA08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41759"/>
          <a:stretch>
            <a:fillRect/>
          </a:stretch>
        </p:blipFill>
        <p:spPr bwMode="auto">
          <a:xfrm>
            <a:off x="440232" y="2296531"/>
            <a:ext cx="5454335" cy="364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724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A33669-5AB9-46A9-BDDE-06F2BD69CD9E}"/>
              </a:ext>
            </a:extLst>
          </p:cNvPr>
          <p:cNvSpPr>
            <a:spLocks noGrp="1"/>
          </p:cNvSpPr>
          <p:nvPr>
            <p:ph type="title"/>
          </p:nvPr>
        </p:nvSpPr>
        <p:spPr/>
        <p:txBody>
          <a:bodyPr/>
          <a:lstStyle/>
          <a:p>
            <a:endParaRPr lang="en-US"/>
          </a:p>
        </p:txBody>
      </p:sp>
      <p:pic>
        <p:nvPicPr>
          <p:cNvPr id="9" name="Picture 6" descr="341897_p_12_08">
            <a:extLst>
              <a:ext uri="{FF2B5EF4-FFF2-40B4-BE49-F238E27FC236}">
                <a16:creationId xmlns:a16="http://schemas.microsoft.com/office/drawing/2014/main" id="{D2D6E3EE-CF3D-4BD4-8021-F20AE7F1A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4489" y="368119"/>
            <a:ext cx="4858542" cy="612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3181628-82CA-44BA-85F0-1359761E80E3}"/>
              </a:ext>
            </a:extLst>
          </p:cNvPr>
          <p:cNvSpPr txBox="1"/>
          <p:nvPr/>
        </p:nvSpPr>
        <p:spPr>
          <a:xfrm>
            <a:off x="8969071" y="5468052"/>
            <a:ext cx="3387256" cy="830997"/>
          </a:xfrm>
          <a:prstGeom prst="rect">
            <a:avLst/>
          </a:prstGeom>
          <a:noFill/>
        </p:spPr>
        <p:txBody>
          <a:bodyPr wrap="square" rtlCol="0">
            <a:spAutoFit/>
          </a:bodyPr>
          <a:lstStyle/>
          <a:p>
            <a:r>
              <a:rPr lang="en-US" sz="2400" dirty="0">
                <a:solidFill>
                  <a:schemeClr val="bg1"/>
                </a:solidFill>
              </a:rPr>
              <a:t>Inauguration Day, </a:t>
            </a:r>
          </a:p>
          <a:p>
            <a:r>
              <a:rPr lang="en-US" sz="2400" dirty="0">
                <a:solidFill>
                  <a:schemeClr val="bg1"/>
                </a:solidFill>
              </a:rPr>
              <a:t>4 March 1933</a:t>
            </a:r>
          </a:p>
        </p:txBody>
      </p:sp>
    </p:spTree>
    <p:extLst>
      <p:ext uri="{BB962C8B-B14F-4D97-AF65-F5344CB8AC3E}">
        <p14:creationId xmlns:p14="http://schemas.microsoft.com/office/powerpoint/2010/main" val="1838900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885000-D827-489D-9D6E-E09A8A70B963}"/>
              </a:ext>
            </a:extLst>
          </p:cNvPr>
          <p:cNvPicPr>
            <a:picLocks noGrp="1" noChangeAspect="1"/>
          </p:cNvPicPr>
          <p:nvPr>
            <p:ph idx="1"/>
          </p:nvPr>
        </p:nvPicPr>
        <p:blipFill rotWithShape="1">
          <a:blip r:embed="rId2"/>
          <a:srcRect t="5749"/>
          <a:stretch/>
        </p:blipFill>
        <p:spPr>
          <a:xfrm>
            <a:off x="1429026" y="1371600"/>
            <a:ext cx="9470887" cy="5355866"/>
          </a:xfrm>
          <a:prstGeom prst="rect">
            <a:avLst/>
          </a:prstGeom>
        </p:spPr>
      </p:pic>
      <p:sp>
        <p:nvSpPr>
          <p:cNvPr id="3" name="Title 2"/>
          <p:cNvSpPr>
            <a:spLocks noGrp="1"/>
          </p:cNvSpPr>
          <p:nvPr>
            <p:ph type="title"/>
          </p:nvPr>
        </p:nvSpPr>
        <p:spPr/>
        <p:txBody>
          <a:bodyPr/>
          <a:lstStyle/>
          <a:p>
            <a:r>
              <a:rPr lang="en-US" sz="4400" dirty="0">
                <a:solidFill>
                  <a:schemeClr val="bg1"/>
                </a:solidFill>
              </a:rPr>
              <a:t>GDP in Billions</a:t>
            </a:r>
          </a:p>
        </p:txBody>
      </p:sp>
    </p:spTree>
    <p:extLst>
      <p:ext uri="{BB962C8B-B14F-4D97-AF65-F5344CB8AC3E}">
        <p14:creationId xmlns:p14="http://schemas.microsoft.com/office/powerpoint/2010/main" val="156782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 </a:t>
            </a:r>
          </a:p>
        </p:txBody>
      </p:sp>
      <p:sp>
        <p:nvSpPr>
          <p:cNvPr id="2" name="Content Placeholder 1">
            <a:extLst>
              <a:ext uri="{FF2B5EF4-FFF2-40B4-BE49-F238E27FC236}">
                <a16:creationId xmlns:a16="http://schemas.microsoft.com/office/drawing/2014/main" id="{039B1C7D-1B89-4E46-822D-AD9912402BC4}"/>
              </a:ext>
            </a:extLst>
          </p:cNvPr>
          <p:cNvSpPr>
            <a:spLocks noGrp="1"/>
          </p:cNvSpPr>
          <p:nvPr>
            <p:ph sz="half" idx="2"/>
          </p:nvPr>
        </p:nvSpPr>
        <p:spPr>
          <a:xfrm>
            <a:off x="6096000" y="1084809"/>
            <a:ext cx="5413248" cy="4648200"/>
          </a:xfrm>
        </p:spPr>
        <p:txBody>
          <a:bodyPr>
            <a:normAutofit/>
          </a:bodyPr>
          <a:lstStyle/>
          <a:p>
            <a:pPr marL="0" indent="0" algn="ctr">
              <a:buNone/>
            </a:pPr>
            <a:endParaRPr lang="en-US" sz="2000" dirty="0"/>
          </a:p>
          <a:p>
            <a:pPr algn="ctr"/>
            <a:endParaRPr lang="en-US" sz="2000" dirty="0"/>
          </a:p>
        </p:txBody>
      </p:sp>
      <p:sp>
        <p:nvSpPr>
          <p:cNvPr id="13" name="TextBox 12"/>
          <p:cNvSpPr txBox="1"/>
          <p:nvPr/>
        </p:nvSpPr>
        <p:spPr>
          <a:xfrm>
            <a:off x="2817941" y="6045676"/>
            <a:ext cx="7025773" cy="400110"/>
          </a:xfrm>
          <a:prstGeom prst="rect">
            <a:avLst/>
          </a:prstGeom>
          <a:noFill/>
        </p:spPr>
        <p:txBody>
          <a:bodyPr wrap="square" rtlCol="0">
            <a:spAutoFit/>
          </a:bodyPr>
          <a:lstStyle/>
          <a:p>
            <a:r>
              <a:rPr lang="en-US" sz="2000" b="1" dirty="0">
                <a:solidFill>
                  <a:schemeClr val="bg1"/>
                </a:solidFill>
              </a:rPr>
              <a:t>Population in 1933: 123 million, 13 million unemployed  </a:t>
            </a:r>
          </a:p>
        </p:txBody>
      </p:sp>
      <p:pic>
        <p:nvPicPr>
          <p:cNvPr id="4" name="Picture 3">
            <a:extLst>
              <a:ext uri="{FF2B5EF4-FFF2-40B4-BE49-F238E27FC236}">
                <a16:creationId xmlns:a16="http://schemas.microsoft.com/office/drawing/2014/main" id="{F77C4C6E-34F7-4688-8872-45093CCE6C66}"/>
              </a:ext>
            </a:extLst>
          </p:cNvPr>
          <p:cNvPicPr>
            <a:picLocks noChangeAspect="1"/>
          </p:cNvPicPr>
          <p:nvPr/>
        </p:nvPicPr>
        <p:blipFill>
          <a:blip r:embed="rId2"/>
          <a:stretch>
            <a:fillRect/>
          </a:stretch>
        </p:blipFill>
        <p:spPr>
          <a:xfrm>
            <a:off x="2421172" y="412214"/>
            <a:ext cx="7349656" cy="5522713"/>
          </a:xfrm>
          <a:prstGeom prst="rect">
            <a:avLst/>
          </a:prstGeom>
        </p:spPr>
      </p:pic>
    </p:spTree>
    <p:extLst>
      <p:ext uri="{BB962C8B-B14F-4D97-AF65-F5344CB8AC3E}">
        <p14:creationId xmlns:p14="http://schemas.microsoft.com/office/powerpoint/2010/main" val="2754699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lineup.jpg"/>
          <p:cNvPicPr>
            <a:picLocks noGrp="1" noChangeAspect="1"/>
          </p:cNvPicPr>
          <p:nvPr>
            <p:ph idx="1"/>
          </p:nvPr>
        </p:nvPicPr>
        <p:blipFill>
          <a:blip r:embed="rId2" cstate="email">
            <a:extLst>
              <a:ext uri="{28A0092B-C50C-407E-A947-70E740481C1C}">
                <a14:useLocalDpi xmlns:a14="http://schemas.microsoft.com/office/drawing/2010/main" val="0"/>
              </a:ext>
            </a:extLst>
          </a:blip>
          <a:srcRect l="-18231" r="-18231"/>
          <a:stretch>
            <a:fillRect/>
          </a:stretch>
        </p:blipFill>
        <p:spPr>
          <a:xfrm>
            <a:off x="-510540" y="1798320"/>
            <a:ext cx="7091172" cy="3939540"/>
          </a:xfrm>
        </p:spPr>
      </p:pic>
      <p:sp>
        <p:nvSpPr>
          <p:cNvPr id="3" name="Title 2"/>
          <p:cNvSpPr>
            <a:spLocks noGrp="1"/>
          </p:cNvSpPr>
          <p:nvPr>
            <p:ph type="title"/>
          </p:nvPr>
        </p:nvSpPr>
        <p:spPr/>
        <p:txBody>
          <a:bodyPr/>
          <a:lstStyle/>
          <a:p>
            <a:endParaRPr lang="en-US" dirty="0"/>
          </a:p>
        </p:txBody>
      </p:sp>
      <p:pic>
        <p:nvPicPr>
          <p:cNvPr id="2" name="Picture 1">
            <a:extLst>
              <a:ext uri="{FF2B5EF4-FFF2-40B4-BE49-F238E27FC236}">
                <a16:creationId xmlns:a16="http://schemas.microsoft.com/office/drawing/2014/main" id="{7337A6AF-FA4D-4F6A-8410-118A01267C58}"/>
              </a:ext>
            </a:extLst>
          </p:cNvPr>
          <p:cNvPicPr>
            <a:picLocks noChangeAspect="1"/>
          </p:cNvPicPr>
          <p:nvPr/>
        </p:nvPicPr>
        <p:blipFill>
          <a:blip r:embed="rId3"/>
          <a:stretch>
            <a:fillRect/>
          </a:stretch>
        </p:blipFill>
        <p:spPr>
          <a:xfrm>
            <a:off x="6349423" y="1893569"/>
            <a:ext cx="5410548" cy="3749041"/>
          </a:xfrm>
          <a:prstGeom prst="rect">
            <a:avLst/>
          </a:prstGeom>
        </p:spPr>
      </p:pic>
    </p:spTree>
    <p:extLst>
      <p:ext uri="{BB962C8B-B14F-4D97-AF65-F5344CB8AC3E}">
        <p14:creationId xmlns:p14="http://schemas.microsoft.com/office/powerpoint/2010/main" val="220265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397071" y="1524000"/>
            <a:ext cx="3888188" cy="5695784"/>
          </a:xfrm>
        </p:spPr>
        <p:txBody>
          <a:bodyPr>
            <a:normAutofit/>
          </a:bodyPr>
          <a:lstStyle/>
          <a:p>
            <a:pPr marL="365760" lvl="1" indent="0">
              <a:buNone/>
            </a:pPr>
            <a:r>
              <a:rPr lang="en-US" sz="4000" dirty="0">
                <a:solidFill>
                  <a:srgbClr val="C00000"/>
                </a:solidFill>
              </a:rPr>
              <a:t>1928- $27.80</a:t>
            </a:r>
          </a:p>
          <a:p>
            <a:pPr marL="365760" lvl="1" indent="0">
              <a:buNone/>
            </a:pPr>
            <a:r>
              <a:rPr lang="en-US" sz="4000" dirty="0">
                <a:solidFill>
                  <a:srgbClr val="C00000"/>
                </a:solidFill>
              </a:rPr>
              <a:t>1929- $28.55</a:t>
            </a:r>
          </a:p>
          <a:p>
            <a:pPr marL="365760" lvl="1" indent="0">
              <a:buNone/>
            </a:pPr>
            <a:r>
              <a:rPr lang="en-US" sz="4000" dirty="0">
                <a:solidFill>
                  <a:srgbClr val="C00000"/>
                </a:solidFill>
              </a:rPr>
              <a:t>1930- $25.84</a:t>
            </a:r>
          </a:p>
          <a:p>
            <a:pPr marL="365760" lvl="1" indent="0">
              <a:buNone/>
            </a:pPr>
            <a:r>
              <a:rPr lang="en-US" sz="4000" dirty="0">
                <a:solidFill>
                  <a:srgbClr val="C00000"/>
                </a:solidFill>
              </a:rPr>
              <a:t>1931- $22.62</a:t>
            </a:r>
          </a:p>
          <a:p>
            <a:pPr marL="365760" lvl="1" indent="0">
              <a:buNone/>
            </a:pPr>
            <a:r>
              <a:rPr lang="en-US" sz="4000" dirty="0">
                <a:solidFill>
                  <a:srgbClr val="C00000"/>
                </a:solidFill>
              </a:rPr>
              <a:t>1932- $17.05</a:t>
            </a:r>
          </a:p>
          <a:p>
            <a:pPr marL="365760" lvl="1" indent="0">
              <a:buNone/>
            </a:pPr>
            <a:r>
              <a:rPr lang="en-US" sz="4000" dirty="0">
                <a:solidFill>
                  <a:srgbClr val="C00000"/>
                </a:solidFill>
              </a:rPr>
              <a:t>1933- $17.71</a:t>
            </a:r>
          </a:p>
        </p:txBody>
      </p:sp>
      <p:sp>
        <p:nvSpPr>
          <p:cNvPr id="3" name="Title 2"/>
          <p:cNvSpPr>
            <a:spLocks noGrp="1"/>
          </p:cNvSpPr>
          <p:nvPr>
            <p:ph type="title"/>
          </p:nvPr>
        </p:nvSpPr>
        <p:spPr/>
        <p:txBody>
          <a:bodyPr>
            <a:normAutofit/>
          </a:bodyPr>
          <a:lstStyle/>
          <a:p>
            <a:pPr algn="ctr"/>
            <a:r>
              <a:rPr lang="en-US" sz="4000" dirty="0">
                <a:solidFill>
                  <a:schemeClr val="bg1"/>
                </a:solidFill>
              </a:rPr>
              <a:t>Average Weekly Earnings in Manufacturing </a:t>
            </a:r>
          </a:p>
        </p:txBody>
      </p:sp>
    </p:spTree>
    <p:extLst>
      <p:ext uri="{BB962C8B-B14F-4D97-AF65-F5344CB8AC3E}">
        <p14:creationId xmlns:p14="http://schemas.microsoft.com/office/powerpoint/2010/main" val="4208051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40521" y="1073425"/>
            <a:ext cx="6463536" cy="5009240"/>
          </a:xfrm>
          <a:prstGeom prst="rect">
            <a:avLst/>
          </a:prstGeom>
        </p:spPr>
      </p:pic>
      <p:sp>
        <p:nvSpPr>
          <p:cNvPr id="3" name="Title 2"/>
          <p:cNvSpPr>
            <a:spLocks noGrp="1"/>
          </p:cNvSpPr>
          <p:nvPr>
            <p:ph type="title"/>
          </p:nvPr>
        </p:nvSpPr>
        <p:spPr/>
        <p:txBody>
          <a:bodyPr/>
          <a:lstStyle/>
          <a:p>
            <a:endParaRPr lang="en-US" dirty="0"/>
          </a:p>
        </p:txBody>
      </p:sp>
      <p:pic>
        <p:nvPicPr>
          <p:cNvPr id="2" name="Picture 1">
            <a:extLst>
              <a:ext uri="{FF2B5EF4-FFF2-40B4-BE49-F238E27FC236}">
                <a16:creationId xmlns:a16="http://schemas.microsoft.com/office/drawing/2014/main" id="{BBC4A3E5-E088-4727-ABE6-7116B42EFF54}"/>
              </a:ext>
            </a:extLst>
          </p:cNvPr>
          <p:cNvPicPr>
            <a:picLocks noChangeAspect="1"/>
          </p:cNvPicPr>
          <p:nvPr/>
        </p:nvPicPr>
        <p:blipFill>
          <a:blip r:embed="rId3"/>
          <a:stretch>
            <a:fillRect/>
          </a:stretch>
        </p:blipFill>
        <p:spPr>
          <a:xfrm>
            <a:off x="407446" y="1001864"/>
            <a:ext cx="4625730" cy="5009240"/>
          </a:xfrm>
          <a:prstGeom prst="rect">
            <a:avLst/>
          </a:prstGeom>
        </p:spPr>
      </p:pic>
    </p:spTree>
    <p:extLst>
      <p:ext uri="{BB962C8B-B14F-4D97-AF65-F5344CB8AC3E}">
        <p14:creationId xmlns:p14="http://schemas.microsoft.com/office/powerpoint/2010/main" val="1999968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11068" y="554489"/>
            <a:ext cx="8634162" cy="6064972"/>
          </a:xfrm>
          <a:prstGeom prst="rect">
            <a:avLst/>
          </a:prstGeom>
        </p:spPr>
      </p:pic>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60795383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Paper.thmx</Template>
  <TotalTime>1446</TotalTime>
  <Words>528</Words>
  <Application>Microsoft Office PowerPoint</Application>
  <PresentationFormat>Widescreen</PresentationFormat>
  <Paragraphs>75</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Wingdings 2</vt:lpstr>
      <vt:lpstr>Paper</vt:lpstr>
      <vt:lpstr> Hard Times in the Great Depression:  Challenges to American Ambition</vt:lpstr>
      <vt:lpstr>Lecture Outline </vt:lpstr>
      <vt:lpstr>PowerPoint Presentation</vt:lpstr>
      <vt:lpstr>GDP in Billions</vt:lpstr>
      <vt:lpstr> </vt:lpstr>
      <vt:lpstr>PowerPoint Presentation</vt:lpstr>
      <vt:lpstr>Average Weekly Earnings in Manufacturing </vt:lpstr>
      <vt:lpstr>PowerPoint Presentation</vt:lpstr>
      <vt:lpstr>PowerPoint Presentation</vt:lpstr>
      <vt:lpstr>Life &amp; Death</vt:lpstr>
      <vt:lpstr>PowerPoint Presentation</vt:lpstr>
      <vt:lpstr>PowerPoint Presentation</vt:lpstr>
      <vt:lpstr>  Capone's Soup Kitchen on South State St. in 1930 </vt:lpstr>
      <vt:lpstr>Dorthea Lange, “White Angel Breadline”, 1933</vt:lpstr>
      <vt:lpstr>PowerPoint Presentation</vt:lpstr>
      <vt:lpstr>Strafford, TX </vt:lpstr>
      <vt:lpstr>Elkhart, Kansas 1937</vt:lpstr>
      <vt:lpstr>PowerPoint Presentation</vt:lpstr>
      <vt:lpstr>PowerPoint Presentation</vt:lpstr>
      <vt:lpstr>PowerPoint Presentation</vt:lpstr>
      <vt:lpstr> Mass Exodus: 2.5 million fled Great Plains by 1940   </vt:lpstr>
      <vt:lpstr>Okies &amp; Arkies </vt:lpstr>
      <vt:lpstr>The Road</vt:lpstr>
      <vt:lpstr>The Road</vt:lpstr>
      <vt:lpstr>Migrant Farmers</vt:lpstr>
      <vt:lpstr>PowerPoint Presentation</vt:lpstr>
      <vt:lpstr>Ohio River Flood, Louisville in 1937</vt:lpstr>
      <vt:lpstr>"The Ordeal of Herbert Hoover“*</vt:lpstr>
      <vt:lpstr>Hoovervilles </vt:lpstr>
      <vt:lpstr>PowerPoint Presentation</vt:lpstr>
      <vt:lpstr>PowerPoint Presentation</vt:lpstr>
      <vt:lpstr>Bonus Army </vt:lpstr>
      <vt:lpstr>PowerPoint Presentation</vt:lpstr>
      <vt:lpstr>“The Ordeal of Herbert Hoover” </vt:lpstr>
      <vt:lpstr>“The Ordeal of Herbert Hoover”</vt:lpstr>
      <vt:lpstr>"The Ordeal of Herbert Hoover" </vt:lpstr>
      <vt:lpstr>1932 Landslide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Depression</dc:title>
  <dc:creator>Microsoft Office User</dc:creator>
  <cp:lastModifiedBy>Daniel Lazar</cp:lastModifiedBy>
  <cp:revision>73</cp:revision>
  <dcterms:created xsi:type="dcterms:W3CDTF">2012-05-09T07:57:40Z</dcterms:created>
  <dcterms:modified xsi:type="dcterms:W3CDTF">2020-05-08T17:54:11Z</dcterms:modified>
</cp:coreProperties>
</file>