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91" r:id="rId4"/>
    <p:sldId id="258" r:id="rId5"/>
    <p:sldId id="292" r:id="rId6"/>
    <p:sldId id="275" r:id="rId7"/>
    <p:sldId id="263" r:id="rId8"/>
    <p:sldId id="289" r:id="rId9"/>
    <p:sldId id="273" r:id="rId10"/>
    <p:sldId id="260" r:id="rId11"/>
    <p:sldId id="261" r:id="rId12"/>
    <p:sldId id="270" r:id="rId13"/>
    <p:sldId id="283" r:id="rId14"/>
    <p:sldId id="284" r:id="rId15"/>
    <p:sldId id="271" r:id="rId16"/>
    <p:sldId id="279" r:id="rId17"/>
    <p:sldId id="280" r:id="rId18"/>
    <p:sldId id="293" r:id="rId19"/>
    <p:sldId id="288" r:id="rId20"/>
    <p:sldId id="285" r:id="rId21"/>
    <p:sldId id="286" r:id="rId22"/>
    <p:sldId id="264"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0"/>
  </p:normalViewPr>
  <p:slideViewPr>
    <p:cSldViewPr>
      <p:cViewPr varScale="1">
        <p:scale>
          <a:sx n="100" d="100"/>
          <a:sy n="100" d="100"/>
        </p:scale>
        <p:origin x="1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D787C-B3FF-4C1D-A497-D133452A0401}"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9D981-0F2C-42C1-B5DD-E9011AD1ABE7}" type="slidenum">
              <a:rPr lang="en-US" smtClean="0"/>
              <a:t>‹#›</a:t>
            </a:fld>
            <a:endParaRPr lang="en-US"/>
          </a:p>
        </p:txBody>
      </p:sp>
    </p:spTree>
    <p:extLst>
      <p:ext uri="{BB962C8B-B14F-4D97-AF65-F5344CB8AC3E}">
        <p14:creationId xmlns:p14="http://schemas.microsoft.com/office/powerpoint/2010/main" val="56630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8EFECC-343E-4ECD-BE2A-DEF71388A242}"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314877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EFECC-343E-4ECD-BE2A-DEF71388A242}"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308876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EFECC-343E-4ECD-BE2A-DEF71388A242}"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13991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EFECC-343E-4ECD-BE2A-DEF71388A242}"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70188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FECC-343E-4ECD-BE2A-DEF71388A242}"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80150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8EFECC-343E-4ECD-BE2A-DEF71388A242}"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6404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8EFECC-343E-4ECD-BE2A-DEF71388A242}"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84918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8EFECC-343E-4ECD-BE2A-DEF71388A242}"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88240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EFECC-343E-4ECD-BE2A-DEF71388A242}"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364102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EFECC-343E-4ECD-BE2A-DEF71388A242}"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210376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EFECC-343E-4ECD-BE2A-DEF71388A242}"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7A140-A17A-4BDF-BE6F-16F9D41A2D00}" type="slidenum">
              <a:rPr lang="en-US" smtClean="0"/>
              <a:t>‹#›</a:t>
            </a:fld>
            <a:endParaRPr lang="en-US"/>
          </a:p>
        </p:txBody>
      </p:sp>
    </p:spTree>
    <p:extLst>
      <p:ext uri="{BB962C8B-B14F-4D97-AF65-F5344CB8AC3E}">
        <p14:creationId xmlns:p14="http://schemas.microsoft.com/office/powerpoint/2010/main" val="19995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EFECC-343E-4ECD-BE2A-DEF71388A242}" type="datetimeFigureOut">
              <a:rPr lang="en-US" smtClean="0"/>
              <a:t>9/25/2021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7A140-A17A-4BDF-BE6F-16F9D41A2D00}" type="slidenum">
              <a:rPr lang="en-US" smtClean="0"/>
              <a:t>‹#›</a:t>
            </a:fld>
            <a:endParaRPr lang="en-US"/>
          </a:p>
        </p:txBody>
      </p:sp>
    </p:spTree>
    <p:extLst>
      <p:ext uri="{BB962C8B-B14F-4D97-AF65-F5344CB8AC3E}">
        <p14:creationId xmlns:p14="http://schemas.microsoft.com/office/powerpoint/2010/main" val="413088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5570" y="758555"/>
            <a:ext cx="9144000" cy="1132523"/>
          </a:xfrm>
        </p:spPr>
        <p:txBody>
          <a:bodyPr>
            <a:normAutofit fontScale="90000"/>
          </a:bodyPr>
          <a:lstStyle/>
          <a:p>
            <a:r>
              <a:rPr lang="en-US" dirty="0"/>
              <a:t>The House of Lords:</a:t>
            </a:r>
            <a:br>
              <a:rPr lang="en-US" dirty="0"/>
            </a:br>
            <a:r>
              <a:rPr lang="en-US" dirty="0"/>
              <a:t>Is it Broken and Can it be Fixed?</a:t>
            </a:r>
          </a:p>
        </p:txBody>
      </p:sp>
      <p:sp>
        <p:nvSpPr>
          <p:cNvPr id="3" name="Subtitle 2"/>
          <p:cNvSpPr>
            <a:spLocks noGrp="1"/>
          </p:cNvSpPr>
          <p:nvPr>
            <p:ph type="subTitle" idx="1"/>
          </p:nvPr>
        </p:nvSpPr>
        <p:spPr>
          <a:xfrm>
            <a:off x="1524000" y="6030119"/>
            <a:ext cx="9144000" cy="1655762"/>
          </a:xfrm>
        </p:spPr>
        <p:txBody>
          <a:bodyPr>
            <a:normAutofit/>
          </a:bodyPr>
          <a:lstStyle/>
          <a:p>
            <a:r>
              <a:rPr lang="en-US" sz="3200" dirty="0"/>
              <a:t>Baron Daniel Lazar</a:t>
            </a:r>
          </a:p>
        </p:txBody>
      </p:sp>
      <p:pic>
        <p:nvPicPr>
          <p:cNvPr id="4" name="Picture 3">
            <a:extLst>
              <a:ext uri="{FF2B5EF4-FFF2-40B4-BE49-F238E27FC236}">
                <a16:creationId xmlns:a16="http://schemas.microsoft.com/office/drawing/2014/main" id="{0A06BCCB-AB18-4F4F-B5EA-9877392AE586}"/>
              </a:ext>
            </a:extLst>
          </p:cNvPr>
          <p:cNvPicPr>
            <a:picLocks noChangeAspect="1"/>
          </p:cNvPicPr>
          <p:nvPr/>
        </p:nvPicPr>
        <p:blipFill>
          <a:blip r:embed="rId2"/>
          <a:stretch>
            <a:fillRect/>
          </a:stretch>
        </p:blipFill>
        <p:spPr>
          <a:xfrm>
            <a:off x="3124200" y="2209800"/>
            <a:ext cx="6306741" cy="3531775"/>
          </a:xfrm>
          <a:prstGeom prst="rect">
            <a:avLst/>
          </a:prstGeom>
        </p:spPr>
      </p:pic>
    </p:spTree>
    <p:extLst>
      <p:ext uri="{BB962C8B-B14F-4D97-AF65-F5344CB8AC3E}">
        <p14:creationId xmlns:p14="http://schemas.microsoft.com/office/powerpoint/2010/main" val="318555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Wakeham</a:t>
            </a:r>
            <a:r>
              <a:rPr lang="en-GB" dirty="0"/>
              <a:t> Report, Jan 2000</a:t>
            </a:r>
            <a:endParaRPr lang="en-US" dirty="0"/>
          </a:p>
        </p:txBody>
      </p:sp>
      <p:sp>
        <p:nvSpPr>
          <p:cNvPr id="3" name="Content Placeholder 2"/>
          <p:cNvSpPr>
            <a:spLocks noGrp="1"/>
          </p:cNvSpPr>
          <p:nvPr>
            <p:ph idx="1"/>
          </p:nvPr>
        </p:nvSpPr>
        <p:spPr/>
        <p:txBody>
          <a:bodyPr/>
          <a:lstStyle/>
          <a:p>
            <a:r>
              <a:rPr lang="en-GB" dirty="0">
                <a:cs typeface="Arial" panose="020B0604020202020204" pitchFamily="34" charset="0"/>
              </a:rPr>
              <a:t>Lord </a:t>
            </a:r>
            <a:r>
              <a:rPr lang="en-GB" dirty="0" err="1">
                <a:cs typeface="Arial" panose="020B0604020202020204" pitchFamily="34" charset="0"/>
              </a:rPr>
              <a:t>Wakeham</a:t>
            </a:r>
            <a:r>
              <a:rPr lang="en-GB" dirty="0">
                <a:cs typeface="Arial" panose="020B0604020202020204" pitchFamily="34" charset="0"/>
              </a:rPr>
              <a:t> (Conservative MP in Hof C, retired as Lord in 1994, Director of Enron, later Chancellor at Brunel University)</a:t>
            </a:r>
          </a:p>
          <a:p>
            <a:r>
              <a:rPr lang="en-GB" dirty="0">
                <a:cs typeface="Arial" panose="020B0604020202020204" pitchFamily="34" charset="0"/>
              </a:rPr>
              <a:t>Asked by Labour government to head Royal Commission to investigate possible reforms to Lords </a:t>
            </a:r>
          </a:p>
          <a:p>
            <a:r>
              <a:rPr lang="en-GB" dirty="0">
                <a:cs typeface="Arial" panose="020B0604020202020204" pitchFamily="34" charset="0"/>
              </a:rPr>
              <a:t>132 wide-ranging proposals. Its main recommendations were…</a:t>
            </a:r>
          </a:p>
          <a:p>
            <a:endParaRPr lang="en-US" dirty="0"/>
          </a:p>
        </p:txBody>
      </p:sp>
    </p:spTree>
    <p:extLst>
      <p:ext uri="{BB962C8B-B14F-4D97-AF65-F5344CB8AC3E}">
        <p14:creationId xmlns:p14="http://schemas.microsoft.com/office/powerpoint/2010/main" val="179623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Wakeham</a:t>
            </a:r>
            <a:r>
              <a:rPr lang="en-GB" dirty="0"/>
              <a:t> Report, Jan 2000</a:t>
            </a:r>
            <a:endParaRPr lang="en-US" dirty="0"/>
          </a:p>
        </p:txBody>
      </p:sp>
      <p:sp>
        <p:nvSpPr>
          <p:cNvPr id="3" name="Content Placeholder 2"/>
          <p:cNvSpPr>
            <a:spLocks noGrp="1"/>
          </p:cNvSpPr>
          <p:nvPr>
            <p:ph idx="1"/>
          </p:nvPr>
        </p:nvSpPr>
        <p:spPr/>
        <p:txBody>
          <a:bodyPr>
            <a:normAutofit/>
          </a:bodyPr>
          <a:lstStyle/>
          <a:p>
            <a:r>
              <a:rPr lang="en-GB" dirty="0"/>
              <a:t>Largely appointed House of  </a:t>
            </a:r>
            <a:r>
              <a:rPr lang="en-GB" dirty="0">
                <a:solidFill>
                  <a:srgbClr val="FF0000"/>
                </a:solidFill>
              </a:rPr>
              <a:t>450-550</a:t>
            </a:r>
            <a:r>
              <a:rPr lang="en-GB" dirty="0">
                <a:solidFill>
                  <a:schemeClr val="accent2">
                    <a:lumMod val="75000"/>
                  </a:schemeClr>
                </a:solidFill>
              </a:rPr>
              <a:t> </a:t>
            </a:r>
            <a:r>
              <a:rPr lang="en-GB" dirty="0"/>
              <a:t>members</a:t>
            </a:r>
          </a:p>
          <a:p>
            <a:pPr lvl="1"/>
            <a:r>
              <a:rPr lang="en-GB" sz="2800" dirty="0"/>
              <a:t>Independent commission to appoint members, removing PM patronage</a:t>
            </a:r>
          </a:p>
          <a:p>
            <a:pPr lvl="1"/>
            <a:r>
              <a:rPr lang="en-GB" sz="2800" b="1" dirty="0"/>
              <a:t>Did not </a:t>
            </a:r>
            <a:r>
              <a:rPr lang="en-GB" sz="2800" dirty="0"/>
              <a:t>recommend an elected chamber</a:t>
            </a:r>
          </a:p>
          <a:p>
            <a:pPr>
              <a:lnSpc>
                <a:spcPct val="80000"/>
              </a:lnSpc>
            </a:pPr>
            <a:r>
              <a:rPr lang="en-GB" dirty="0">
                <a:solidFill>
                  <a:srgbClr val="FF0000"/>
                </a:solidFill>
              </a:rPr>
              <a:t>15-year</a:t>
            </a:r>
            <a:r>
              <a:rPr lang="en-GB" dirty="0"/>
              <a:t> terms</a:t>
            </a:r>
          </a:p>
          <a:p>
            <a:r>
              <a:rPr lang="en-GB" dirty="0"/>
              <a:t>30% of members should be </a:t>
            </a:r>
            <a:r>
              <a:rPr lang="en-GB" dirty="0">
                <a:solidFill>
                  <a:srgbClr val="FF0000"/>
                </a:solidFill>
              </a:rPr>
              <a:t>women</a:t>
            </a:r>
          </a:p>
          <a:p>
            <a:r>
              <a:rPr lang="en-GB" dirty="0"/>
              <a:t>Fair representation of </a:t>
            </a:r>
            <a:r>
              <a:rPr lang="en-GB" dirty="0">
                <a:solidFill>
                  <a:srgbClr val="FF0000"/>
                </a:solidFill>
              </a:rPr>
              <a:t>ethnic minorities</a:t>
            </a:r>
          </a:p>
          <a:p>
            <a:r>
              <a:rPr lang="en-GB" dirty="0"/>
              <a:t>Broader religious representation</a:t>
            </a:r>
          </a:p>
          <a:p>
            <a:pPr marL="0" indent="0">
              <a:buNone/>
            </a:pPr>
            <a:endParaRPr lang="en-GB" dirty="0"/>
          </a:p>
          <a:p>
            <a:endParaRPr lang="en-US" dirty="0"/>
          </a:p>
        </p:txBody>
      </p:sp>
    </p:spTree>
    <p:extLst>
      <p:ext uri="{BB962C8B-B14F-4D97-AF65-F5344CB8AC3E}">
        <p14:creationId xmlns:p14="http://schemas.microsoft.com/office/powerpoint/2010/main" val="358976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 White Paper</a:t>
            </a:r>
          </a:p>
        </p:txBody>
      </p:sp>
      <p:sp>
        <p:nvSpPr>
          <p:cNvPr id="3" name="Content Placeholder 2"/>
          <p:cNvSpPr>
            <a:spLocks noGrp="1"/>
          </p:cNvSpPr>
          <p:nvPr>
            <p:ph idx="1"/>
          </p:nvPr>
        </p:nvSpPr>
        <p:spPr>
          <a:xfrm>
            <a:off x="838200" y="1325880"/>
            <a:ext cx="10515600" cy="5532120"/>
          </a:xfrm>
        </p:spPr>
        <p:txBody>
          <a:bodyPr>
            <a:normAutofit/>
          </a:bodyPr>
          <a:lstStyle/>
          <a:p>
            <a:pPr>
              <a:lnSpc>
                <a:spcPct val="80000"/>
              </a:lnSpc>
              <a:buFontTx/>
              <a:buChar char="•"/>
            </a:pPr>
            <a:r>
              <a:rPr lang="en-US" dirty="0"/>
              <a:t>White Papers allow the Government an opportunity to gather feedback before it formally presents the policies as a bill.</a:t>
            </a:r>
          </a:p>
          <a:p>
            <a:pPr>
              <a:lnSpc>
                <a:spcPct val="80000"/>
              </a:lnSpc>
              <a:buFontTx/>
              <a:buChar char="•"/>
            </a:pPr>
            <a:r>
              <a:rPr lang="en-GB" dirty="0"/>
              <a:t>“</a:t>
            </a:r>
            <a:r>
              <a:rPr lang="en-US" dirty="0"/>
              <a:t>A credible and effective second chamber is </a:t>
            </a:r>
            <a:r>
              <a:rPr lang="en-US" dirty="0">
                <a:solidFill>
                  <a:srgbClr val="FF0000"/>
                </a:solidFill>
              </a:rPr>
              <a:t>vital to the health of Britain's democracy</a:t>
            </a:r>
            <a:r>
              <a:rPr lang="en-US" dirty="0"/>
              <a:t>... Our mission is to equip the British people with a Parliament and a constitution fit for the 21st century.”</a:t>
            </a:r>
          </a:p>
          <a:p>
            <a:pPr>
              <a:lnSpc>
                <a:spcPct val="80000"/>
              </a:lnSpc>
              <a:buFontTx/>
              <a:buChar char="•"/>
            </a:pPr>
            <a:r>
              <a:rPr lang="en-US" dirty="0"/>
              <a:t>Lords should remain subject to the </a:t>
            </a:r>
            <a:r>
              <a:rPr lang="en-US" dirty="0">
                <a:solidFill>
                  <a:srgbClr val="FF0000"/>
                </a:solidFill>
              </a:rPr>
              <a:t>pre-eminence of the Commons.</a:t>
            </a:r>
          </a:p>
          <a:p>
            <a:pPr>
              <a:lnSpc>
                <a:spcPct val="80000"/>
              </a:lnSpc>
              <a:buFontTx/>
              <a:buChar char="•"/>
            </a:pPr>
            <a:r>
              <a:rPr lang="en-GB" dirty="0">
                <a:solidFill>
                  <a:srgbClr val="FF0000"/>
                </a:solidFill>
              </a:rPr>
              <a:t>Removal of 92 </a:t>
            </a:r>
            <a:r>
              <a:rPr lang="en-GB" dirty="0"/>
              <a:t>hereditary peers.</a:t>
            </a:r>
          </a:p>
          <a:p>
            <a:pPr>
              <a:lnSpc>
                <a:spcPct val="80000"/>
              </a:lnSpc>
              <a:buFontTx/>
              <a:buChar char="•"/>
            </a:pPr>
            <a:r>
              <a:rPr lang="en-GB" dirty="0"/>
              <a:t>Greater representation of </a:t>
            </a:r>
            <a:r>
              <a:rPr lang="en-GB" dirty="0">
                <a:solidFill>
                  <a:srgbClr val="FF0000"/>
                </a:solidFill>
              </a:rPr>
              <a:t>women and ethnic minorities</a:t>
            </a:r>
            <a:r>
              <a:rPr lang="en-GB" dirty="0">
                <a:solidFill>
                  <a:schemeClr val="accent2">
                    <a:lumMod val="75000"/>
                  </a:schemeClr>
                </a:solidFill>
              </a:rPr>
              <a:t>.</a:t>
            </a:r>
          </a:p>
          <a:p>
            <a:pPr>
              <a:lnSpc>
                <a:spcPct val="80000"/>
              </a:lnSpc>
              <a:buFontTx/>
              <a:buChar char="•"/>
            </a:pPr>
            <a:r>
              <a:rPr lang="en-GB" dirty="0">
                <a:solidFill>
                  <a:srgbClr val="FF0000"/>
                </a:solidFill>
              </a:rPr>
              <a:t>120 directly elected </a:t>
            </a:r>
            <a:r>
              <a:rPr lang="en-GB" dirty="0"/>
              <a:t>members to represent regions.</a:t>
            </a:r>
          </a:p>
          <a:p>
            <a:pPr>
              <a:lnSpc>
                <a:spcPct val="80000"/>
              </a:lnSpc>
              <a:buFontTx/>
              <a:buChar char="•"/>
            </a:pPr>
            <a:r>
              <a:rPr lang="en-GB" dirty="0">
                <a:solidFill>
                  <a:srgbClr val="FF0000"/>
                </a:solidFill>
              </a:rPr>
              <a:t>120 non-partisan members appointed </a:t>
            </a:r>
            <a:r>
              <a:rPr lang="en-GB" dirty="0"/>
              <a:t>by Appointments Commission.</a:t>
            </a:r>
          </a:p>
          <a:p>
            <a:pPr>
              <a:lnSpc>
                <a:spcPct val="80000"/>
              </a:lnSpc>
              <a:buFontTx/>
              <a:buChar char="•"/>
            </a:pPr>
            <a:r>
              <a:rPr lang="en-GB" dirty="0"/>
              <a:t>Large numbers of members </a:t>
            </a:r>
            <a:r>
              <a:rPr lang="en-GB" dirty="0">
                <a:solidFill>
                  <a:srgbClr val="FF0000"/>
                </a:solidFill>
              </a:rPr>
              <a:t>appointed by political parties</a:t>
            </a:r>
            <a:r>
              <a:rPr lang="en-GB" dirty="0"/>
              <a:t>.</a:t>
            </a:r>
          </a:p>
          <a:p>
            <a:pPr>
              <a:lnSpc>
                <a:spcPct val="80000"/>
              </a:lnSpc>
              <a:buFontTx/>
              <a:buChar char="•"/>
            </a:pPr>
            <a:r>
              <a:rPr lang="en-US" dirty="0"/>
              <a:t>2003, Lords and Commons debated the report. Results were…</a:t>
            </a:r>
            <a:endParaRPr lang="en-GB" dirty="0"/>
          </a:p>
          <a:p>
            <a:endParaRPr lang="en-US" dirty="0"/>
          </a:p>
        </p:txBody>
      </p:sp>
    </p:spTree>
    <p:extLst>
      <p:ext uri="{BB962C8B-B14F-4D97-AF65-F5344CB8AC3E}">
        <p14:creationId xmlns:p14="http://schemas.microsoft.com/office/powerpoint/2010/main" val="76866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3146688"/>
              </p:ext>
            </p:extLst>
          </p:nvPr>
        </p:nvGraphicFramePr>
        <p:xfrm>
          <a:off x="1676400" y="233507"/>
          <a:ext cx="8458200" cy="6476999"/>
        </p:xfrm>
        <a:graphic>
          <a:graphicData uri="http://schemas.openxmlformats.org/drawingml/2006/table">
            <a:tbl>
              <a:tblPr/>
              <a:tblGrid>
                <a:gridCol w="1812474">
                  <a:extLst>
                    <a:ext uri="{9D8B030D-6E8A-4147-A177-3AD203B41FA5}">
                      <a16:colId xmlns:a16="http://schemas.microsoft.com/office/drawing/2014/main" val="20000"/>
                    </a:ext>
                  </a:extLst>
                </a:gridCol>
                <a:gridCol w="1812474">
                  <a:extLst>
                    <a:ext uri="{9D8B030D-6E8A-4147-A177-3AD203B41FA5}">
                      <a16:colId xmlns:a16="http://schemas.microsoft.com/office/drawing/2014/main" val="20001"/>
                    </a:ext>
                  </a:extLst>
                </a:gridCol>
                <a:gridCol w="1208313">
                  <a:extLst>
                    <a:ext uri="{9D8B030D-6E8A-4147-A177-3AD203B41FA5}">
                      <a16:colId xmlns:a16="http://schemas.microsoft.com/office/drawing/2014/main" val="20002"/>
                    </a:ext>
                  </a:extLst>
                </a:gridCol>
                <a:gridCol w="1208313">
                  <a:extLst>
                    <a:ext uri="{9D8B030D-6E8A-4147-A177-3AD203B41FA5}">
                      <a16:colId xmlns:a16="http://schemas.microsoft.com/office/drawing/2014/main" val="20003"/>
                    </a:ext>
                  </a:extLst>
                </a:gridCol>
                <a:gridCol w="1208313">
                  <a:extLst>
                    <a:ext uri="{9D8B030D-6E8A-4147-A177-3AD203B41FA5}">
                      <a16:colId xmlns:a16="http://schemas.microsoft.com/office/drawing/2014/main" val="20004"/>
                    </a:ext>
                  </a:extLst>
                </a:gridCol>
                <a:gridCol w="1208313">
                  <a:extLst>
                    <a:ext uri="{9D8B030D-6E8A-4147-A177-3AD203B41FA5}">
                      <a16:colId xmlns:a16="http://schemas.microsoft.com/office/drawing/2014/main" val="20005"/>
                    </a:ext>
                  </a:extLst>
                </a:gridCol>
              </a:tblGrid>
              <a:tr h="719827">
                <a:tc gridSpan="6">
                  <a:txBody>
                    <a:bodyPr/>
                    <a:lstStyle/>
                    <a:p>
                      <a:pPr algn="ctr"/>
                      <a:r>
                        <a:rPr lang="en-US" sz="1800" b="1" dirty="0"/>
                        <a:t>Results of Parliamentary Votes 4 February 2003</a:t>
                      </a:r>
                    </a:p>
                  </a:txBody>
                  <a:tcPr marL="28168" marR="28168" marT="28168" marB="28168"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2192">
                <a:tc gridSpan="2">
                  <a:txBody>
                    <a:bodyPr/>
                    <a:lstStyle/>
                    <a:p>
                      <a:pPr algn="ctr"/>
                      <a:r>
                        <a:rPr lang="en-US" sz="2000" b="1" dirty="0"/>
                        <a:t>Option</a:t>
                      </a:r>
                    </a:p>
                  </a:txBody>
                  <a:tcPr marL="28168" marR="28168" marT="28168" marB="28168" anchor="ctr">
                    <a:lnL>
                      <a:noFill/>
                    </a:lnL>
                    <a:lnR>
                      <a:noFill/>
                    </a:lnR>
                    <a:lnB>
                      <a:noFill/>
                    </a:lnB>
                    <a:solidFill>
                      <a:srgbClr val="FFFFFF"/>
                    </a:solidFill>
                  </a:tcPr>
                </a:tc>
                <a:tc hMerge="1">
                  <a:txBody>
                    <a:bodyPr/>
                    <a:lstStyle/>
                    <a:p>
                      <a:endParaRPr lang="en-US"/>
                    </a:p>
                  </a:txBody>
                  <a:tcPr/>
                </a:tc>
                <a:tc gridSpan="2">
                  <a:txBody>
                    <a:bodyPr/>
                    <a:lstStyle/>
                    <a:p>
                      <a:pPr algn="ctr"/>
                      <a:r>
                        <a:rPr lang="en-US" sz="2000" b="1" dirty="0">
                          <a:effectLst/>
                        </a:rPr>
                        <a:t>Lords</a:t>
                      </a:r>
                    </a:p>
                  </a:txBody>
                  <a:tcPr marL="28168" marR="28168" marT="28168" marB="28168" anchor="ctr">
                    <a:lnL>
                      <a:noFill/>
                    </a:lnL>
                    <a:lnR>
                      <a:noFill/>
                    </a:lnR>
                    <a:lnT>
                      <a:noFill/>
                    </a:lnT>
                    <a:lnB>
                      <a:noFill/>
                    </a:lnB>
                    <a:solidFill>
                      <a:srgbClr val="EFEFEF"/>
                    </a:solidFill>
                  </a:tcPr>
                </a:tc>
                <a:tc hMerge="1">
                  <a:txBody>
                    <a:bodyPr/>
                    <a:lstStyle/>
                    <a:p>
                      <a:endParaRPr lang="en-US"/>
                    </a:p>
                  </a:txBody>
                  <a:tcPr/>
                </a:tc>
                <a:tc gridSpan="2">
                  <a:txBody>
                    <a:bodyPr/>
                    <a:lstStyle/>
                    <a:p>
                      <a:pPr algn="ctr"/>
                      <a:r>
                        <a:rPr lang="en-US" sz="2000" b="1" dirty="0"/>
                        <a:t>Commons</a:t>
                      </a:r>
                    </a:p>
                  </a:txBody>
                  <a:tcPr marL="28168" marR="28168" marT="28168" marB="28168"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787444">
                <a:tc>
                  <a:txBody>
                    <a:bodyPr/>
                    <a:lstStyle/>
                    <a:p>
                      <a:pPr algn="ctr"/>
                      <a:r>
                        <a:rPr lang="en-US" sz="2000" dirty="0">
                          <a:effectLst/>
                        </a:rPr>
                        <a:t>Elected</a:t>
                      </a:r>
                    </a:p>
                  </a:txBody>
                  <a:tcPr marL="28168" marR="28168" marT="28168" marB="28168" anchor="ctr">
                    <a:lnL>
                      <a:noFill/>
                    </a:lnL>
                    <a:lnR>
                      <a:noFill/>
                    </a:lnR>
                    <a:lnT>
                      <a:noFill/>
                    </a:lnT>
                    <a:lnB>
                      <a:noFill/>
                    </a:lnB>
                    <a:solidFill>
                      <a:srgbClr val="FFFFFF"/>
                    </a:solidFill>
                  </a:tcPr>
                </a:tc>
                <a:tc>
                  <a:txBody>
                    <a:bodyPr/>
                    <a:lstStyle/>
                    <a:p>
                      <a:pPr algn="ctr"/>
                      <a:r>
                        <a:rPr lang="en-US" sz="2000" dirty="0">
                          <a:effectLst/>
                        </a:rPr>
                        <a:t>Appointed</a:t>
                      </a:r>
                    </a:p>
                  </a:txBody>
                  <a:tcPr marL="28168" marR="28168" marT="28168" marB="28168" anchor="ctr">
                    <a:lnL>
                      <a:noFill/>
                    </a:lnL>
                    <a:lnR>
                      <a:noFill/>
                    </a:lnR>
                    <a:lnT>
                      <a:noFill/>
                    </a:lnT>
                    <a:lnB>
                      <a:noFill/>
                    </a:lnB>
                    <a:solidFill>
                      <a:srgbClr val="FFFFFF"/>
                    </a:solidFill>
                  </a:tcPr>
                </a:tc>
                <a:tc>
                  <a:txBody>
                    <a:bodyPr/>
                    <a:lstStyle/>
                    <a:p>
                      <a:r>
                        <a:rPr lang="en-US" sz="2000" dirty="0">
                          <a:effectLst/>
                        </a:rPr>
                        <a:t>For</a:t>
                      </a:r>
                    </a:p>
                  </a:txBody>
                  <a:tcPr marL="28168" marR="28168" marT="28168" marB="28168" anchor="ctr">
                    <a:lnL>
                      <a:noFill/>
                    </a:lnL>
                    <a:lnR>
                      <a:noFill/>
                    </a:lnR>
                    <a:lnT>
                      <a:noFill/>
                    </a:lnT>
                    <a:lnB>
                      <a:noFill/>
                    </a:lnB>
                    <a:solidFill>
                      <a:srgbClr val="EFEFEF"/>
                    </a:solidFill>
                  </a:tcPr>
                </a:tc>
                <a:tc>
                  <a:txBody>
                    <a:bodyPr/>
                    <a:lstStyle/>
                    <a:p>
                      <a:r>
                        <a:rPr lang="en-US" sz="2000" dirty="0">
                          <a:effectLst/>
                        </a:rPr>
                        <a:t>Against</a:t>
                      </a:r>
                    </a:p>
                  </a:txBody>
                  <a:tcPr marL="28168" marR="28168" marT="28168" marB="28168" anchor="ctr">
                    <a:lnL>
                      <a:noFill/>
                    </a:lnL>
                    <a:lnR>
                      <a:noFill/>
                    </a:lnR>
                    <a:lnT>
                      <a:noFill/>
                    </a:lnT>
                    <a:lnB>
                      <a:noFill/>
                    </a:lnB>
                    <a:solidFill>
                      <a:srgbClr val="EFEFEF"/>
                    </a:solidFill>
                  </a:tcPr>
                </a:tc>
                <a:tc>
                  <a:txBody>
                    <a:bodyPr/>
                    <a:lstStyle/>
                    <a:p>
                      <a:r>
                        <a:rPr lang="en-US" sz="2000" dirty="0">
                          <a:effectLst/>
                        </a:rPr>
                        <a:t>For</a:t>
                      </a:r>
                    </a:p>
                  </a:txBody>
                  <a:tcPr marL="28168" marR="28168" marT="28168" marB="28168" anchor="ctr">
                    <a:lnL>
                      <a:noFill/>
                    </a:lnL>
                    <a:lnR>
                      <a:noFill/>
                    </a:lnR>
                    <a:lnT>
                      <a:noFill/>
                    </a:lnT>
                    <a:lnB>
                      <a:noFill/>
                    </a:lnB>
                    <a:solidFill>
                      <a:srgbClr val="FFFFFF"/>
                    </a:solidFill>
                  </a:tcPr>
                </a:tc>
                <a:tc>
                  <a:txBody>
                    <a:bodyPr/>
                    <a:lstStyle/>
                    <a:p>
                      <a:r>
                        <a:rPr lang="en-US" sz="2000">
                          <a:effectLst/>
                        </a:rPr>
                        <a:t>Against</a:t>
                      </a:r>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2"/>
                  </a:ext>
                </a:extLst>
              </a:tr>
              <a:tr h="552192">
                <a:tc>
                  <a:txBody>
                    <a:bodyPr/>
                    <a:lstStyle/>
                    <a:p>
                      <a:r>
                        <a:rPr lang="en-US" sz="2000"/>
                        <a:t>0%</a:t>
                      </a:r>
                    </a:p>
                  </a:txBody>
                  <a:tcPr marL="28168" marR="28168" marT="28168" marB="28168" anchor="ctr">
                    <a:lnL>
                      <a:noFill/>
                    </a:lnL>
                    <a:lnR>
                      <a:noFill/>
                    </a:lnR>
                    <a:lnT>
                      <a:noFill/>
                    </a:lnT>
                    <a:lnB>
                      <a:noFill/>
                    </a:lnB>
                    <a:solidFill>
                      <a:srgbClr val="FFFFFF"/>
                    </a:solidFill>
                  </a:tcPr>
                </a:tc>
                <a:tc>
                  <a:txBody>
                    <a:bodyPr/>
                    <a:lstStyle/>
                    <a:p>
                      <a:r>
                        <a:rPr lang="en-US" sz="2000" dirty="0"/>
                        <a:t>100%</a:t>
                      </a:r>
                    </a:p>
                  </a:txBody>
                  <a:tcPr marL="28168" marR="28168" marT="28168" marB="28168" anchor="ctr">
                    <a:lnL>
                      <a:noFill/>
                    </a:lnL>
                    <a:lnR>
                      <a:noFill/>
                    </a:lnR>
                    <a:lnT>
                      <a:noFill/>
                    </a:lnT>
                    <a:lnB>
                      <a:noFill/>
                    </a:lnB>
                    <a:solidFill>
                      <a:srgbClr val="FFFFFF"/>
                    </a:solidFill>
                  </a:tcPr>
                </a:tc>
                <a:tc>
                  <a:txBody>
                    <a:bodyPr/>
                    <a:lstStyle/>
                    <a:p>
                      <a:r>
                        <a:rPr lang="en-US" sz="2000" b="1" dirty="0">
                          <a:effectLst/>
                        </a:rPr>
                        <a:t>335</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dirty="0">
                          <a:effectLst/>
                        </a:rPr>
                        <a:t>110</a:t>
                      </a:r>
                    </a:p>
                  </a:txBody>
                  <a:tcPr marL="28168" marR="28168" marT="28168" marB="28168" anchor="ctr">
                    <a:lnL>
                      <a:noFill/>
                    </a:lnL>
                    <a:lnR>
                      <a:noFill/>
                    </a:lnR>
                    <a:lnT>
                      <a:noFill/>
                    </a:lnT>
                    <a:lnB>
                      <a:noFill/>
                    </a:lnB>
                    <a:solidFill>
                      <a:srgbClr val="EFEFEF"/>
                    </a:solidFill>
                  </a:tcPr>
                </a:tc>
                <a:tc>
                  <a:txBody>
                    <a:bodyPr/>
                    <a:lstStyle/>
                    <a:p>
                      <a:r>
                        <a:rPr lang="en-US" sz="2000" dirty="0"/>
                        <a:t>245</a:t>
                      </a:r>
                    </a:p>
                  </a:txBody>
                  <a:tcPr marL="28168" marR="28168" marT="28168" marB="28168" anchor="ctr">
                    <a:lnL>
                      <a:noFill/>
                    </a:lnL>
                    <a:lnR>
                      <a:noFill/>
                    </a:lnR>
                    <a:lnT>
                      <a:noFill/>
                    </a:lnT>
                    <a:lnB>
                      <a:noFill/>
                    </a:lnB>
                    <a:solidFill>
                      <a:srgbClr val="FFFFFF"/>
                    </a:solidFill>
                  </a:tcPr>
                </a:tc>
                <a:tc>
                  <a:txBody>
                    <a:bodyPr/>
                    <a:lstStyle/>
                    <a:p>
                      <a:r>
                        <a:rPr lang="en-US" sz="2000" b="1"/>
                        <a:t>323</a:t>
                      </a:r>
                      <a:endParaRPr lang="en-US" sz="2000"/>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3"/>
                  </a:ext>
                </a:extLst>
              </a:tr>
              <a:tr h="552192">
                <a:tc>
                  <a:txBody>
                    <a:bodyPr/>
                    <a:lstStyle/>
                    <a:p>
                      <a:r>
                        <a:rPr lang="en-US" sz="2000"/>
                        <a:t>20%</a:t>
                      </a:r>
                    </a:p>
                  </a:txBody>
                  <a:tcPr marL="28168" marR="28168" marT="28168" marB="28168" anchor="ctr">
                    <a:lnL>
                      <a:noFill/>
                    </a:lnL>
                    <a:lnR>
                      <a:noFill/>
                    </a:lnR>
                    <a:lnT>
                      <a:noFill/>
                    </a:lnT>
                    <a:lnB>
                      <a:noFill/>
                    </a:lnB>
                    <a:solidFill>
                      <a:srgbClr val="FFFFFF"/>
                    </a:solidFill>
                  </a:tcPr>
                </a:tc>
                <a:tc>
                  <a:txBody>
                    <a:bodyPr/>
                    <a:lstStyle/>
                    <a:p>
                      <a:r>
                        <a:rPr lang="en-US" sz="2000" dirty="0"/>
                        <a:t>80%</a:t>
                      </a:r>
                    </a:p>
                  </a:txBody>
                  <a:tcPr marL="28168" marR="28168" marT="28168" marB="28168" anchor="ctr">
                    <a:lnL>
                      <a:noFill/>
                    </a:lnL>
                    <a:lnR>
                      <a:noFill/>
                    </a:lnR>
                    <a:lnT>
                      <a:noFill/>
                    </a:lnT>
                    <a:lnB>
                      <a:noFill/>
                    </a:lnB>
                    <a:solidFill>
                      <a:srgbClr val="FFFFFF"/>
                    </a:solidFill>
                  </a:tcPr>
                </a:tc>
                <a:tc>
                  <a:txBody>
                    <a:bodyPr/>
                    <a:lstStyle/>
                    <a:p>
                      <a:r>
                        <a:rPr lang="en-US" sz="2000">
                          <a:effectLst/>
                        </a:rPr>
                        <a:t>39</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375</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dirty="0"/>
                        <a:t>–</a:t>
                      </a:r>
                    </a:p>
                  </a:txBody>
                  <a:tcPr marL="28168" marR="28168" marT="28168" marB="28168" anchor="ctr">
                    <a:lnL>
                      <a:noFill/>
                    </a:lnL>
                    <a:lnR>
                      <a:noFill/>
                    </a:lnR>
                    <a:lnT>
                      <a:noFill/>
                    </a:lnT>
                    <a:lnB>
                      <a:noFill/>
                    </a:lnB>
                    <a:solidFill>
                      <a:srgbClr val="FFFFFF"/>
                    </a:solidFill>
                  </a:tcPr>
                </a:tc>
                <a:tc>
                  <a:txBody>
                    <a:bodyPr/>
                    <a:lstStyle/>
                    <a:p>
                      <a:r>
                        <a:rPr lang="en-US" sz="2000"/>
                        <a:t>–</a:t>
                      </a:r>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4"/>
                  </a:ext>
                </a:extLst>
              </a:tr>
              <a:tr h="552192">
                <a:tc>
                  <a:txBody>
                    <a:bodyPr/>
                    <a:lstStyle/>
                    <a:p>
                      <a:r>
                        <a:rPr lang="en-US" sz="2000"/>
                        <a:t>40%</a:t>
                      </a:r>
                    </a:p>
                  </a:txBody>
                  <a:tcPr marL="28168" marR="28168" marT="28168" marB="28168" anchor="ctr">
                    <a:lnL>
                      <a:noFill/>
                    </a:lnL>
                    <a:lnR>
                      <a:noFill/>
                    </a:lnR>
                    <a:lnT>
                      <a:noFill/>
                    </a:lnT>
                    <a:lnB>
                      <a:noFill/>
                    </a:lnB>
                    <a:solidFill>
                      <a:srgbClr val="FFFFFF"/>
                    </a:solidFill>
                  </a:tcPr>
                </a:tc>
                <a:tc>
                  <a:txBody>
                    <a:bodyPr/>
                    <a:lstStyle/>
                    <a:p>
                      <a:r>
                        <a:rPr lang="en-US" sz="2000" dirty="0"/>
                        <a:t>60%</a:t>
                      </a:r>
                    </a:p>
                  </a:txBody>
                  <a:tcPr marL="28168" marR="28168" marT="28168" marB="28168" anchor="ctr">
                    <a:lnL>
                      <a:noFill/>
                    </a:lnL>
                    <a:lnR>
                      <a:noFill/>
                    </a:lnR>
                    <a:lnT>
                      <a:noFill/>
                    </a:lnT>
                    <a:lnB>
                      <a:noFill/>
                    </a:lnB>
                    <a:solidFill>
                      <a:srgbClr val="FFFFFF"/>
                    </a:solidFill>
                  </a:tcPr>
                </a:tc>
                <a:tc>
                  <a:txBody>
                    <a:bodyPr/>
                    <a:lstStyle/>
                    <a:p>
                      <a:r>
                        <a:rPr lang="en-US" sz="2000">
                          <a:effectLst/>
                        </a:rPr>
                        <a:t>60</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358</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dirty="0"/>
                        <a:t>–</a:t>
                      </a:r>
                    </a:p>
                  </a:txBody>
                  <a:tcPr marL="28168" marR="28168" marT="28168" marB="28168" anchor="ctr">
                    <a:lnL>
                      <a:noFill/>
                    </a:lnL>
                    <a:lnR>
                      <a:noFill/>
                    </a:lnR>
                    <a:lnT>
                      <a:noFill/>
                    </a:lnT>
                    <a:lnB>
                      <a:noFill/>
                    </a:lnB>
                    <a:solidFill>
                      <a:srgbClr val="FFFFFF"/>
                    </a:solidFill>
                  </a:tcPr>
                </a:tc>
                <a:tc>
                  <a:txBody>
                    <a:bodyPr/>
                    <a:lstStyle/>
                    <a:p>
                      <a:r>
                        <a:rPr lang="en-US" sz="2000"/>
                        <a:t>–</a:t>
                      </a:r>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5"/>
                  </a:ext>
                </a:extLst>
              </a:tr>
              <a:tr h="552192">
                <a:tc>
                  <a:txBody>
                    <a:bodyPr/>
                    <a:lstStyle/>
                    <a:p>
                      <a:r>
                        <a:rPr lang="en-US" sz="2000"/>
                        <a:t>50%</a:t>
                      </a:r>
                    </a:p>
                  </a:txBody>
                  <a:tcPr marL="28168" marR="28168" marT="28168" marB="28168" anchor="ctr">
                    <a:lnL>
                      <a:noFill/>
                    </a:lnL>
                    <a:lnR>
                      <a:noFill/>
                    </a:lnR>
                    <a:lnT>
                      <a:noFill/>
                    </a:lnT>
                    <a:lnB>
                      <a:noFill/>
                    </a:lnB>
                    <a:solidFill>
                      <a:srgbClr val="FFFFFF"/>
                    </a:solidFill>
                  </a:tcPr>
                </a:tc>
                <a:tc>
                  <a:txBody>
                    <a:bodyPr/>
                    <a:lstStyle/>
                    <a:p>
                      <a:r>
                        <a:rPr lang="en-US" sz="2000" dirty="0"/>
                        <a:t>50%</a:t>
                      </a:r>
                    </a:p>
                  </a:txBody>
                  <a:tcPr marL="28168" marR="28168" marT="28168" marB="28168" anchor="ctr">
                    <a:lnL>
                      <a:noFill/>
                    </a:lnL>
                    <a:lnR>
                      <a:noFill/>
                    </a:lnR>
                    <a:lnT>
                      <a:noFill/>
                    </a:lnT>
                    <a:lnB>
                      <a:noFill/>
                    </a:lnB>
                    <a:solidFill>
                      <a:srgbClr val="FFFFFF"/>
                    </a:solidFill>
                  </a:tcPr>
                </a:tc>
                <a:tc>
                  <a:txBody>
                    <a:bodyPr/>
                    <a:lstStyle/>
                    <a:p>
                      <a:r>
                        <a:rPr lang="en-US" sz="2000">
                          <a:effectLst/>
                        </a:rPr>
                        <a:t>84</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322</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dirty="0"/>
                        <a:t>–</a:t>
                      </a:r>
                    </a:p>
                  </a:txBody>
                  <a:tcPr marL="28168" marR="28168" marT="28168" marB="28168" anchor="ctr">
                    <a:lnL>
                      <a:noFill/>
                    </a:lnL>
                    <a:lnR>
                      <a:noFill/>
                    </a:lnR>
                    <a:lnT>
                      <a:noFill/>
                    </a:lnT>
                    <a:lnB>
                      <a:noFill/>
                    </a:lnB>
                    <a:solidFill>
                      <a:srgbClr val="FFFFFF"/>
                    </a:solidFill>
                  </a:tcPr>
                </a:tc>
                <a:tc>
                  <a:txBody>
                    <a:bodyPr/>
                    <a:lstStyle/>
                    <a:p>
                      <a:r>
                        <a:rPr lang="en-US" sz="2000"/>
                        <a:t>–</a:t>
                      </a:r>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6"/>
                  </a:ext>
                </a:extLst>
              </a:tr>
              <a:tr h="552192">
                <a:tc>
                  <a:txBody>
                    <a:bodyPr/>
                    <a:lstStyle/>
                    <a:p>
                      <a:r>
                        <a:rPr lang="en-US" sz="2000"/>
                        <a:t>60%</a:t>
                      </a:r>
                    </a:p>
                  </a:txBody>
                  <a:tcPr marL="28168" marR="28168" marT="28168" marB="28168" anchor="ctr">
                    <a:lnL>
                      <a:noFill/>
                    </a:lnL>
                    <a:lnR>
                      <a:noFill/>
                    </a:lnR>
                    <a:lnT>
                      <a:noFill/>
                    </a:lnT>
                    <a:lnB>
                      <a:noFill/>
                    </a:lnB>
                    <a:solidFill>
                      <a:srgbClr val="FFFFFF"/>
                    </a:solidFill>
                  </a:tcPr>
                </a:tc>
                <a:tc>
                  <a:txBody>
                    <a:bodyPr/>
                    <a:lstStyle/>
                    <a:p>
                      <a:r>
                        <a:rPr lang="en-US" sz="2000" dirty="0"/>
                        <a:t>40%</a:t>
                      </a:r>
                    </a:p>
                  </a:txBody>
                  <a:tcPr marL="28168" marR="28168" marT="28168" marB="28168" anchor="ctr">
                    <a:lnL>
                      <a:noFill/>
                    </a:lnL>
                    <a:lnR>
                      <a:noFill/>
                    </a:lnR>
                    <a:lnT>
                      <a:noFill/>
                    </a:lnT>
                    <a:lnB>
                      <a:noFill/>
                    </a:lnB>
                    <a:solidFill>
                      <a:srgbClr val="FFFFFF"/>
                    </a:solidFill>
                  </a:tcPr>
                </a:tc>
                <a:tc>
                  <a:txBody>
                    <a:bodyPr/>
                    <a:lstStyle/>
                    <a:p>
                      <a:r>
                        <a:rPr lang="en-US" sz="2000">
                          <a:effectLst/>
                        </a:rPr>
                        <a:t>91</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317</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a:t>253</a:t>
                      </a:r>
                    </a:p>
                  </a:txBody>
                  <a:tcPr marL="28168" marR="28168" marT="28168" marB="28168" anchor="ctr">
                    <a:lnL>
                      <a:noFill/>
                    </a:lnL>
                    <a:lnR>
                      <a:noFill/>
                    </a:lnR>
                    <a:lnT>
                      <a:noFill/>
                    </a:lnT>
                    <a:lnB>
                      <a:noFill/>
                    </a:lnB>
                    <a:solidFill>
                      <a:srgbClr val="FFFFFF"/>
                    </a:solidFill>
                  </a:tcPr>
                </a:tc>
                <a:tc>
                  <a:txBody>
                    <a:bodyPr/>
                    <a:lstStyle/>
                    <a:p>
                      <a:r>
                        <a:rPr lang="en-US" sz="2000" b="1" dirty="0"/>
                        <a:t>316</a:t>
                      </a:r>
                      <a:endParaRPr lang="en-US" sz="2000" dirty="0"/>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7"/>
                  </a:ext>
                </a:extLst>
              </a:tr>
              <a:tr h="552192">
                <a:tc>
                  <a:txBody>
                    <a:bodyPr/>
                    <a:lstStyle/>
                    <a:p>
                      <a:r>
                        <a:rPr lang="en-US" sz="2000"/>
                        <a:t>80%</a:t>
                      </a:r>
                    </a:p>
                  </a:txBody>
                  <a:tcPr marL="28168" marR="28168" marT="28168" marB="28168" anchor="ctr">
                    <a:lnL>
                      <a:noFill/>
                    </a:lnL>
                    <a:lnR>
                      <a:noFill/>
                    </a:lnR>
                    <a:lnT>
                      <a:noFill/>
                    </a:lnT>
                    <a:lnB>
                      <a:noFill/>
                    </a:lnB>
                    <a:solidFill>
                      <a:srgbClr val="FFFFFF"/>
                    </a:solidFill>
                  </a:tcPr>
                </a:tc>
                <a:tc>
                  <a:txBody>
                    <a:bodyPr/>
                    <a:lstStyle/>
                    <a:p>
                      <a:r>
                        <a:rPr lang="en-US" sz="2000" dirty="0"/>
                        <a:t>20%</a:t>
                      </a:r>
                    </a:p>
                  </a:txBody>
                  <a:tcPr marL="28168" marR="28168" marT="28168" marB="28168" anchor="ctr">
                    <a:lnL>
                      <a:noFill/>
                    </a:lnL>
                    <a:lnR>
                      <a:noFill/>
                    </a:lnR>
                    <a:lnT>
                      <a:noFill/>
                    </a:lnT>
                    <a:lnB>
                      <a:noFill/>
                    </a:lnB>
                    <a:solidFill>
                      <a:srgbClr val="FFFFFF"/>
                    </a:solidFill>
                  </a:tcPr>
                </a:tc>
                <a:tc>
                  <a:txBody>
                    <a:bodyPr/>
                    <a:lstStyle/>
                    <a:p>
                      <a:r>
                        <a:rPr lang="en-US" sz="2000">
                          <a:effectLst/>
                        </a:rPr>
                        <a:t>93</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338</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a:t>281</a:t>
                      </a:r>
                    </a:p>
                  </a:txBody>
                  <a:tcPr marL="28168" marR="28168" marT="28168" marB="28168" anchor="ctr">
                    <a:lnL>
                      <a:noFill/>
                    </a:lnL>
                    <a:lnR>
                      <a:noFill/>
                    </a:lnR>
                    <a:lnT>
                      <a:noFill/>
                    </a:lnT>
                    <a:lnB>
                      <a:noFill/>
                    </a:lnB>
                    <a:solidFill>
                      <a:srgbClr val="FFFFFF"/>
                    </a:solidFill>
                  </a:tcPr>
                </a:tc>
                <a:tc>
                  <a:txBody>
                    <a:bodyPr/>
                    <a:lstStyle/>
                    <a:p>
                      <a:r>
                        <a:rPr lang="en-US" sz="2000" b="1" dirty="0"/>
                        <a:t>284</a:t>
                      </a:r>
                      <a:endParaRPr lang="en-US" sz="2000" dirty="0"/>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8"/>
                  </a:ext>
                </a:extLst>
              </a:tr>
              <a:tr h="552192">
                <a:tc>
                  <a:txBody>
                    <a:bodyPr/>
                    <a:lstStyle/>
                    <a:p>
                      <a:r>
                        <a:rPr lang="en-US" sz="2000"/>
                        <a:t>100%</a:t>
                      </a:r>
                    </a:p>
                  </a:txBody>
                  <a:tcPr marL="28168" marR="28168" marT="28168" marB="28168" anchor="ctr">
                    <a:lnL>
                      <a:noFill/>
                    </a:lnL>
                    <a:lnR>
                      <a:noFill/>
                    </a:lnR>
                    <a:lnT>
                      <a:noFill/>
                    </a:lnT>
                    <a:lnB>
                      <a:noFill/>
                    </a:lnB>
                    <a:solidFill>
                      <a:srgbClr val="FFFFFF"/>
                    </a:solidFill>
                  </a:tcPr>
                </a:tc>
                <a:tc>
                  <a:txBody>
                    <a:bodyPr/>
                    <a:lstStyle/>
                    <a:p>
                      <a:r>
                        <a:rPr lang="en-US" sz="2000" dirty="0"/>
                        <a:t>0%</a:t>
                      </a:r>
                    </a:p>
                  </a:txBody>
                  <a:tcPr marL="28168" marR="28168" marT="28168" marB="28168" anchor="ctr">
                    <a:lnL>
                      <a:noFill/>
                    </a:lnL>
                    <a:lnR>
                      <a:noFill/>
                    </a:lnR>
                    <a:lnT>
                      <a:noFill/>
                    </a:lnT>
                    <a:lnB>
                      <a:noFill/>
                    </a:lnB>
                    <a:solidFill>
                      <a:srgbClr val="FFFFFF"/>
                    </a:solidFill>
                  </a:tcPr>
                </a:tc>
                <a:tc>
                  <a:txBody>
                    <a:bodyPr/>
                    <a:lstStyle/>
                    <a:p>
                      <a:r>
                        <a:rPr lang="en-US" sz="2000">
                          <a:effectLst/>
                        </a:rPr>
                        <a:t>106</a:t>
                      </a:r>
                    </a:p>
                  </a:txBody>
                  <a:tcPr marL="28168" marR="28168" marT="28168" marB="28168" anchor="ctr">
                    <a:lnL>
                      <a:noFill/>
                    </a:lnL>
                    <a:lnR>
                      <a:noFill/>
                    </a:lnR>
                    <a:lnT>
                      <a:noFill/>
                    </a:lnT>
                    <a:lnB>
                      <a:noFill/>
                    </a:lnB>
                    <a:solidFill>
                      <a:srgbClr val="EFEFEF"/>
                    </a:solidFill>
                  </a:tcPr>
                </a:tc>
                <a:tc>
                  <a:txBody>
                    <a:bodyPr/>
                    <a:lstStyle/>
                    <a:p>
                      <a:r>
                        <a:rPr lang="en-US" sz="2000" b="1" dirty="0">
                          <a:effectLst/>
                        </a:rPr>
                        <a:t>329</a:t>
                      </a:r>
                      <a:endParaRPr lang="en-US" sz="2000" dirty="0">
                        <a:effectLst/>
                      </a:endParaRPr>
                    </a:p>
                  </a:txBody>
                  <a:tcPr marL="28168" marR="28168" marT="28168" marB="28168" anchor="ctr">
                    <a:lnL>
                      <a:noFill/>
                    </a:lnL>
                    <a:lnR>
                      <a:noFill/>
                    </a:lnR>
                    <a:lnT>
                      <a:noFill/>
                    </a:lnT>
                    <a:lnB>
                      <a:noFill/>
                    </a:lnB>
                    <a:solidFill>
                      <a:srgbClr val="EFEFEF"/>
                    </a:solidFill>
                  </a:tcPr>
                </a:tc>
                <a:tc>
                  <a:txBody>
                    <a:bodyPr/>
                    <a:lstStyle/>
                    <a:p>
                      <a:r>
                        <a:rPr lang="en-US" sz="2000"/>
                        <a:t>272</a:t>
                      </a:r>
                    </a:p>
                  </a:txBody>
                  <a:tcPr marL="28168" marR="28168" marT="28168" marB="28168" anchor="ctr">
                    <a:lnL>
                      <a:noFill/>
                    </a:lnL>
                    <a:lnR>
                      <a:noFill/>
                    </a:lnR>
                    <a:lnT>
                      <a:noFill/>
                    </a:lnT>
                    <a:lnB>
                      <a:noFill/>
                    </a:lnB>
                    <a:solidFill>
                      <a:srgbClr val="FFFFFF"/>
                    </a:solidFill>
                  </a:tcPr>
                </a:tc>
                <a:tc>
                  <a:txBody>
                    <a:bodyPr/>
                    <a:lstStyle/>
                    <a:p>
                      <a:r>
                        <a:rPr lang="en-US" sz="2000" b="1" dirty="0"/>
                        <a:t>289</a:t>
                      </a:r>
                      <a:endParaRPr lang="en-US" sz="2000" dirty="0"/>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09"/>
                  </a:ext>
                </a:extLst>
              </a:tr>
              <a:tr h="552192">
                <a:tc gridSpan="2">
                  <a:txBody>
                    <a:bodyPr/>
                    <a:lstStyle/>
                    <a:p>
                      <a:r>
                        <a:rPr lang="en-US" sz="2000" dirty="0"/>
                        <a:t>Abolition</a:t>
                      </a:r>
                    </a:p>
                  </a:txBody>
                  <a:tcPr marL="28168" marR="28168" marT="28168" marB="28168" anchor="ctr">
                    <a:lnL>
                      <a:noFill/>
                    </a:lnL>
                    <a:lnR>
                      <a:noFill/>
                    </a:lnR>
                    <a:lnT>
                      <a:noFill/>
                    </a:lnT>
                    <a:lnB>
                      <a:noFill/>
                    </a:lnB>
                    <a:solidFill>
                      <a:srgbClr val="FFFFFF"/>
                    </a:solidFill>
                  </a:tcPr>
                </a:tc>
                <a:tc hMerge="1">
                  <a:txBody>
                    <a:bodyPr/>
                    <a:lstStyle/>
                    <a:p>
                      <a:endParaRPr lang="en-US"/>
                    </a:p>
                  </a:txBody>
                  <a:tcPr/>
                </a:tc>
                <a:tc>
                  <a:txBody>
                    <a:bodyPr/>
                    <a:lstStyle/>
                    <a:p>
                      <a:r>
                        <a:rPr lang="en-US" sz="2000">
                          <a:effectLst/>
                        </a:rPr>
                        <a:t>–</a:t>
                      </a:r>
                    </a:p>
                  </a:txBody>
                  <a:tcPr marL="28168" marR="28168" marT="28168" marB="28168" anchor="ctr">
                    <a:lnL>
                      <a:noFill/>
                    </a:lnL>
                    <a:lnR>
                      <a:noFill/>
                    </a:lnR>
                    <a:lnT>
                      <a:noFill/>
                    </a:lnT>
                    <a:lnB>
                      <a:noFill/>
                    </a:lnB>
                    <a:solidFill>
                      <a:srgbClr val="EFEFEF"/>
                    </a:solidFill>
                  </a:tcPr>
                </a:tc>
                <a:tc>
                  <a:txBody>
                    <a:bodyPr/>
                    <a:lstStyle/>
                    <a:p>
                      <a:r>
                        <a:rPr lang="en-US" sz="2000" dirty="0">
                          <a:effectLst/>
                        </a:rPr>
                        <a:t>-</a:t>
                      </a:r>
                    </a:p>
                  </a:txBody>
                  <a:tcPr marL="28168" marR="28168" marT="28168" marB="28168" anchor="ctr">
                    <a:lnL>
                      <a:noFill/>
                    </a:lnL>
                    <a:lnR>
                      <a:noFill/>
                    </a:lnR>
                    <a:lnT>
                      <a:noFill/>
                    </a:lnT>
                    <a:lnB>
                      <a:noFill/>
                    </a:lnB>
                    <a:solidFill>
                      <a:srgbClr val="EFEFEF"/>
                    </a:solidFill>
                  </a:tcPr>
                </a:tc>
                <a:tc>
                  <a:txBody>
                    <a:bodyPr/>
                    <a:lstStyle/>
                    <a:p>
                      <a:r>
                        <a:rPr lang="en-US" sz="2000"/>
                        <a:t>172</a:t>
                      </a:r>
                    </a:p>
                  </a:txBody>
                  <a:tcPr marL="28168" marR="28168" marT="28168" marB="28168" anchor="ctr">
                    <a:lnL>
                      <a:noFill/>
                    </a:lnL>
                    <a:lnR>
                      <a:noFill/>
                    </a:lnR>
                    <a:lnT>
                      <a:noFill/>
                    </a:lnT>
                    <a:lnB>
                      <a:noFill/>
                    </a:lnB>
                    <a:solidFill>
                      <a:srgbClr val="FFFFFF"/>
                    </a:solidFill>
                  </a:tcPr>
                </a:tc>
                <a:tc>
                  <a:txBody>
                    <a:bodyPr/>
                    <a:lstStyle/>
                    <a:p>
                      <a:r>
                        <a:rPr lang="en-US" sz="2000" b="1" dirty="0"/>
                        <a:t>390</a:t>
                      </a:r>
                      <a:endParaRPr lang="en-US" sz="2000" dirty="0"/>
                    </a:p>
                  </a:txBody>
                  <a:tcPr marL="28168" marR="28168" marT="28168" marB="28168" anchor="ctr">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7" name="Rectangle 2"/>
          <p:cNvSpPr>
            <a:spLocks noChangeArrowheads="1"/>
          </p:cNvSpPr>
          <p:nvPr/>
        </p:nvSpPr>
        <p:spPr bwMode="auto">
          <a:xfrm>
            <a:off x="-22468925" y="113184"/>
            <a:ext cx="545972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After this series of votes </a:t>
            </a: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356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2007 White Paper</a:t>
            </a:r>
          </a:p>
        </p:txBody>
      </p:sp>
      <p:sp>
        <p:nvSpPr>
          <p:cNvPr id="3" name="Content Placeholder 2"/>
          <p:cNvSpPr>
            <a:spLocks noGrp="1"/>
          </p:cNvSpPr>
          <p:nvPr>
            <p:ph idx="1"/>
          </p:nvPr>
        </p:nvSpPr>
        <p:spPr/>
        <p:txBody>
          <a:bodyPr>
            <a:normAutofit/>
          </a:bodyPr>
          <a:lstStyle/>
          <a:p>
            <a:r>
              <a:rPr lang="en-US" dirty="0"/>
              <a:t>New White Paper following discussions of a cross-party working group convened by Jack Straw, </a:t>
            </a:r>
            <a:r>
              <a:rPr lang="en-US" dirty="0" err="1"/>
              <a:t>Labour</a:t>
            </a:r>
            <a:r>
              <a:rPr lang="en-US" dirty="0"/>
              <a:t> Home Secretary.</a:t>
            </a:r>
          </a:p>
          <a:p>
            <a:r>
              <a:rPr lang="en-US" dirty="0">
                <a:solidFill>
                  <a:srgbClr val="FF0000"/>
                </a:solidFill>
              </a:rPr>
              <a:t>Elected members + members appointed </a:t>
            </a:r>
            <a:r>
              <a:rPr lang="en-US" dirty="0"/>
              <a:t>by Statutory Appointments Commission.</a:t>
            </a:r>
          </a:p>
          <a:p>
            <a:r>
              <a:rPr lang="en-US" dirty="0"/>
              <a:t>Elected element would be elected under a regional list system.</a:t>
            </a:r>
          </a:p>
          <a:p>
            <a:r>
              <a:rPr lang="en-US" dirty="0"/>
              <a:t>All elections and appointments would take place on a </a:t>
            </a:r>
            <a:r>
              <a:rPr lang="en-US" dirty="0">
                <a:solidFill>
                  <a:srgbClr val="FF0000"/>
                </a:solidFill>
              </a:rPr>
              <a:t>5-year cycle</a:t>
            </a:r>
            <a:r>
              <a:rPr lang="en-US" dirty="0"/>
              <a:t>, with 1/3 of the House admitted on a </a:t>
            </a:r>
            <a:r>
              <a:rPr lang="en-US" dirty="0">
                <a:solidFill>
                  <a:srgbClr val="FF0000"/>
                </a:solidFill>
              </a:rPr>
              <a:t>15-year non-renewable term</a:t>
            </a:r>
            <a:r>
              <a:rPr lang="en-US" dirty="0"/>
              <a:t>.</a:t>
            </a:r>
          </a:p>
          <a:p>
            <a:r>
              <a:rPr lang="en-US" dirty="0"/>
              <a:t>Gradual transition with </a:t>
            </a:r>
            <a:r>
              <a:rPr lang="en-US" dirty="0">
                <a:solidFill>
                  <a:srgbClr val="FF0000"/>
                </a:solidFill>
              </a:rPr>
              <a:t>no life peers forced to retire</a:t>
            </a:r>
            <a:r>
              <a:rPr lang="en-US" dirty="0"/>
              <a:t>,</a:t>
            </a:r>
            <a:r>
              <a:rPr lang="en-US" dirty="0">
                <a:solidFill>
                  <a:srgbClr val="FF0000"/>
                </a:solidFill>
              </a:rPr>
              <a:t> </a:t>
            </a:r>
            <a:r>
              <a:rPr lang="en-US" dirty="0"/>
              <a:t>but with the possibility of a redundancy package should they choose to do so.</a:t>
            </a:r>
          </a:p>
          <a:p>
            <a:endParaRPr lang="en-US" dirty="0"/>
          </a:p>
          <a:p>
            <a:endParaRPr lang="en-US" dirty="0"/>
          </a:p>
        </p:txBody>
      </p:sp>
    </p:spTree>
    <p:extLst>
      <p:ext uri="{BB962C8B-B14F-4D97-AF65-F5344CB8AC3E}">
        <p14:creationId xmlns:p14="http://schemas.microsoft.com/office/powerpoint/2010/main" val="171299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5885"/>
          <a:stretch/>
        </p:blipFill>
        <p:spPr>
          <a:xfrm>
            <a:off x="990600" y="304800"/>
            <a:ext cx="10323513" cy="6629400"/>
          </a:xfrm>
          <a:prstGeom prst="rect">
            <a:avLst/>
          </a:prstGeom>
        </p:spPr>
      </p:pic>
    </p:spTree>
    <p:extLst>
      <p:ext uri="{BB962C8B-B14F-4D97-AF65-F5344CB8AC3E}">
        <p14:creationId xmlns:p14="http://schemas.microsoft.com/office/powerpoint/2010/main" val="242928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Reform Bill</a:t>
            </a:r>
          </a:p>
        </p:txBody>
      </p:sp>
      <p:sp>
        <p:nvSpPr>
          <p:cNvPr id="3" name="Content Placeholder 2"/>
          <p:cNvSpPr>
            <a:spLocks noGrp="1"/>
          </p:cNvSpPr>
          <p:nvPr>
            <p:ph idx="1"/>
          </p:nvPr>
        </p:nvSpPr>
        <p:spPr/>
        <p:txBody>
          <a:bodyPr>
            <a:normAutofit/>
          </a:bodyPr>
          <a:lstStyle/>
          <a:p>
            <a:r>
              <a:rPr lang="en-US" sz="3200" dirty="0"/>
              <a:t>2010 Lib-Dem Manifesto demanded a full elected Lords. </a:t>
            </a:r>
          </a:p>
          <a:p>
            <a:r>
              <a:rPr lang="en-US" sz="3200" dirty="0"/>
              <a:t>Conservative Manifesto demanded a mainly elected Lords. </a:t>
            </a:r>
          </a:p>
          <a:p>
            <a:pPr lvl="1"/>
            <a:r>
              <a:rPr lang="en-US" sz="3200" dirty="0"/>
              <a:t>120 elected members</a:t>
            </a:r>
          </a:p>
          <a:p>
            <a:pPr lvl="1"/>
            <a:r>
              <a:rPr lang="en-US" sz="3200" dirty="0"/>
              <a:t>30 appointed members</a:t>
            </a:r>
          </a:p>
          <a:p>
            <a:pPr lvl="1"/>
            <a:r>
              <a:rPr lang="en-US" sz="3200" dirty="0"/>
              <a:t>up to 21 bishops</a:t>
            </a:r>
          </a:p>
          <a:p>
            <a:r>
              <a:rPr lang="en-US" sz="3200" dirty="0"/>
              <a:t>Detailed proposals for Lords reform including a draft House of Lords Reform Bill were published on 17 May 2011. These include…</a:t>
            </a:r>
          </a:p>
        </p:txBody>
      </p:sp>
    </p:spTree>
    <p:extLst>
      <p:ext uri="{BB962C8B-B14F-4D97-AF65-F5344CB8AC3E}">
        <p14:creationId xmlns:p14="http://schemas.microsoft.com/office/powerpoint/2010/main" val="2718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Reform Bill</a:t>
            </a:r>
          </a:p>
        </p:txBody>
      </p:sp>
      <p:sp>
        <p:nvSpPr>
          <p:cNvPr id="3" name="Content Placeholder 2"/>
          <p:cNvSpPr>
            <a:spLocks noGrp="1"/>
          </p:cNvSpPr>
          <p:nvPr>
            <p:ph idx="1"/>
          </p:nvPr>
        </p:nvSpPr>
        <p:spPr/>
        <p:txBody>
          <a:bodyPr>
            <a:normAutofit/>
          </a:bodyPr>
          <a:lstStyle/>
          <a:p>
            <a:r>
              <a:rPr lang="en-US" dirty="0">
                <a:solidFill>
                  <a:srgbClr val="FF0000"/>
                </a:solidFill>
              </a:rPr>
              <a:t>300-member</a:t>
            </a:r>
            <a:r>
              <a:rPr lang="en-US" dirty="0"/>
              <a:t> hybrid house, of which </a:t>
            </a:r>
            <a:r>
              <a:rPr lang="en-US" dirty="0">
                <a:solidFill>
                  <a:srgbClr val="FF0000"/>
                </a:solidFill>
              </a:rPr>
              <a:t>80% are elected</a:t>
            </a:r>
            <a:r>
              <a:rPr lang="en-US" dirty="0"/>
              <a:t>. </a:t>
            </a:r>
          </a:p>
          <a:p>
            <a:r>
              <a:rPr lang="en-US" dirty="0"/>
              <a:t>20% would be appointed, some Church of England bishops. </a:t>
            </a:r>
          </a:p>
          <a:p>
            <a:r>
              <a:rPr lang="en-US" dirty="0"/>
              <a:t>Single </a:t>
            </a:r>
            <a:r>
              <a:rPr lang="en-US" dirty="0">
                <a:solidFill>
                  <a:srgbClr val="FF0000"/>
                </a:solidFill>
              </a:rPr>
              <a:t>non-renewable term of 15 years</a:t>
            </a:r>
            <a:r>
              <a:rPr lang="en-US" dirty="0"/>
              <a:t>.</a:t>
            </a:r>
          </a:p>
          <a:p>
            <a:pPr lvl="0"/>
            <a:r>
              <a:rPr lang="en-US" dirty="0"/>
              <a:t>Elections to take place at the same time as elections to the Commons.</a:t>
            </a:r>
          </a:p>
          <a:p>
            <a:pPr lvl="0"/>
            <a:r>
              <a:rPr lang="en-US" dirty="0"/>
              <a:t>Elected by </a:t>
            </a:r>
            <a:r>
              <a:rPr lang="en-US" dirty="0">
                <a:solidFill>
                  <a:srgbClr val="FF0000"/>
                </a:solidFill>
              </a:rPr>
              <a:t>proportional representation</a:t>
            </a:r>
            <a:r>
              <a:rPr lang="en-US" dirty="0"/>
              <a:t>.</a:t>
            </a:r>
          </a:p>
          <a:p>
            <a:pPr lvl="0"/>
            <a:r>
              <a:rPr lang="en-US" dirty="0"/>
              <a:t>Independent Members will be appointed by the Queen after being suggested by the PM acting on advice of </a:t>
            </a:r>
            <a:r>
              <a:rPr lang="en-US" dirty="0">
                <a:solidFill>
                  <a:srgbClr val="FF0000"/>
                </a:solidFill>
              </a:rPr>
              <a:t>Appointments Commission</a:t>
            </a:r>
            <a:r>
              <a:rPr lang="en-US" dirty="0"/>
              <a:t>.</a:t>
            </a:r>
          </a:p>
          <a:p>
            <a:pPr lvl="0"/>
            <a:r>
              <a:rPr lang="en-US" dirty="0">
                <a:solidFill>
                  <a:srgbClr val="FF0000"/>
                </a:solidFill>
              </a:rPr>
              <a:t>Current powers of the House of Lords would not change</a:t>
            </a:r>
            <a:r>
              <a:rPr lang="en-US" dirty="0">
                <a:solidFill>
                  <a:schemeClr val="accent5">
                    <a:lumMod val="75000"/>
                  </a:schemeClr>
                </a:solidFill>
              </a:rPr>
              <a:t>;</a:t>
            </a:r>
            <a:r>
              <a:rPr lang="en-US" dirty="0"/>
              <a:t> Commons shall retain its status as the primary House.</a:t>
            </a:r>
          </a:p>
        </p:txBody>
      </p:sp>
    </p:spTree>
    <p:extLst>
      <p:ext uri="{BB962C8B-B14F-4D97-AF65-F5344CB8AC3E}">
        <p14:creationId xmlns:p14="http://schemas.microsoft.com/office/powerpoint/2010/main" val="135865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 Lord Fowler’s 2017 Committee Report</a:t>
            </a:r>
          </a:p>
        </p:txBody>
      </p:sp>
      <p:sp>
        <p:nvSpPr>
          <p:cNvPr id="3" name="Content Placeholder 2"/>
          <p:cNvSpPr>
            <a:spLocks noGrp="1"/>
          </p:cNvSpPr>
          <p:nvPr>
            <p:ph idx="1"/>
          </p:nvPr>
        </p:nvSpPr>
        <p:spPr/>
        <p:txBody>
          <a:bodyPr>
            <a:normAutofit/>
          </a:bodyPr>
          <a:lstStyle/>
          <a:p>
            <a:r>
              <a:rPr lang="en-US" sz="3200" dirty="0"/>
              <a:t>The Lord Speaker’s committee recommended: </a:t>
            </a:r>
          </a:p>
          <a:p>
            <a:pPr lvl="1"/>
            <a:r>
              <a:rPr lang="en-US" sz="2800" dirty="0">
                <a:solidFill>
                  <a:srgbClr val="FF0000"/>
                </a:solidFill>
              </a:rPr>
              <a:t>600</a:t>
            </a:r>
            <a:r>
              <a:rPr lang="en-US" sz="2800" dirty="0">
                <a:solidFill>
                  <a:schemeClr val="accent1">
                    <a:lumMod val="75000"/>
                  </a:schemeClr>
                </a:solidFill>
              </a:rPr>
              <a:t> </a:t>
            </a:r>
            <a:r>
              <a:rPr lang="en-US" sz="2800" dirty="0"/>
              <a:t>members. “Two-out, one-in" program of departures to make reductions towards the target size</a:t>
            </a:r>
          </a:p>
          <a:p>
            <a:pPr lvl="1"/>
            <a:r>
              <a:rPr lang="en-US" sz="2800" dirty="0">
                <a:solidFill>
                  <a:srgbClr val="FF0000"/>
                </a:solidFill>
              </a:rPr>
              <a:t>15-year terms</a:t>
            </a:r>
          </a:p>
          <a:p>
            <a:pPr lvl="1"/>
            <a:r>
              <a:rPr lang="en-US" sz="2800" dirty="0"/>
              <a:t>At least </a:t>
            </a:r>
            <a:r>
              <a:rPr lang="en-US" sz="2800" dirty="0">
                <a:solidFill>
                  <a:srgbClr val="FF0000"/>
                </a:solidFill>
              </a:rPr>
              <a:t>20% would be independents</a:t>
            </a:r>
            <a:r>
              <a:rPr lang="en-US" sz="2800" dirty="0"/>
              <a:t>/crossbenchers and no party would have a majority</a:t>
            </a:r>
          </a:p>
          <a:p>
            <a:pPr lvl="1"/>
            <a:r>
              <a:rPr lang="en-US" sz="2800" dirty="0"/>
              <a:t>Party appointments would be tied to General Election results</a:t>
            </a:r>
          </a:p>
        </p:txBody>
      </p:sp>
    </p:spTree>
    <p:extLst>
      <p:ext uri="{BB962C8B-B14F-4D97-AF65-F5344CB8AC3E}">
        <p14:creationId xmlns:p14="http://schemas.microsoft.com/office/powerpoint/2010/main" val="30602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47ED-093A-4DDD-A75E-BEE21647E1A5}"/>
              </a:ext>
            </a:extLst>
          </p:cNvPr>
          <p:cNvSpPr>
            <a:spLocks noGrp="1"/>
          </p:cNvSpPr>
          <p:nvPr>
            <p:ph type="title"/>
          </p:nvPr>
        </p:nvSpPr>
        <p:spPr/>
        <p:txBody>
          <a:bodyPr/>
          <a:lstStyle/>
          <a:p>
            <a:r>
              <a:rPr lang="en-US" dirty="0"/>
              <a:t>Where are we now?</a:t>
            </a:r>
          </a:p>
        </p:txBody>
      </p:sp>
      <p:pic>
        <p:nvPicPr>
          <p:cNvPr id="6146" name="Picture 2" descr="http://i.dailymail.co.uk/i/pix/2012/07/11/article-2171736-14026A99000005DC-312_964x68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575"/>
          <a:stretch/>
        </p:blipFill>
        <p:spPr bwMode="auto">
          <a:xfrm>
            <a:off x="2895600" y="1690688"/>
            <a:ext cx="6800837" cy="46529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Outline </a:t>
            </a:r>
          </a:p>
        </p:txBody>
      </p:sp>
      <p:sp>
        <p:nvSpPr>
          <p:cNvPr id="3" name="Content Placeholder 2"/>
          <p:cNvSpPr>
            <a:spLocks noGrp="1"/>
          </p:cNvSpPr>
          <p:nvPr>
            <p:ph idx="1"/>
          </p:nvPr>
        </p:nvSpPr>
        <p:spPr/>
        <p:txBody>
          <a:bodyPr>
            <a:normAutofit/>
          </a:bodyPr>
          <a:lstStyle/>
          <a:p>
            <a:r>
              <a:rPr lang="en-US" sz="4000" dirty="0"/>
              <a:t>Current Structure &amp; Functions</a:t>
            </a:r>
          </a:p>
          <a:p>
            <a:r>
              <a:rPr lang="en-US" sz="4000" dirty="0"/>
              <a:t>A Century of Reform</a:t>
            </a:r>
          </a:p>
          <a:p>
            <a:r>
              <a:rPr lang="en-US" sz="4000" dirty="0"/>
              <a:t>Contemporary Reform Proposals </a:t>
            </a:r>
          </a:p>
          <a:p>
            <a:r>
              <a:rPr lang="en-US" sz="4000" dirty="0"/>
              <a:t>Analysis Questions</a:t>
            </a:r>
          </a:p>
        </p:txBody>
      </p:sp>
    </p:spTree>
    <p:extLst>
      <p:ext uri="{BB962C8B-B14F-4D97-AF65-F5344CB8AC3E}">
        <p14:creationId xmlns:p14="http://schemas.microsoft.com/office/powerpoint/2010/main" val="291880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Questions</a:t>
            </a:r>
          </a:p>
        </p:txBody>
      </p:sp>
      <p:sp>
        <p:nvSpPr>
          <p:cNvPr id="3" name="Content Placeholder 2"/>
          <p:cNvSpPr>
            <a:spLocks noGrp="1"/>
          </p:cNvSpPr>
          <p:nvPr>
            <p:ph idx="1"/>
          </p:nvPr>
        </p:nvSpPr>
        <p:spPr>
          <a:xfrm>
            <a:off x="190500" y="1690688"/>
            <a:ext cx="11811000" cy="5167312"/>
          </a:xfrm>
        </p:spPr>
        <p:txBody>
          <a:bodyPr>
            <a:normAutofit fontScale="77500" lnSpcReduction="20000"/>
          </a:bodyPr>
          <a:lstStyle/>
          <a:p>
            <a:pPr marL="0" indent="0">
              <a:buNone/>
            </a:pPr>
            <a:r>
              <a:rPr lang="en-US" dirty="0"/>
              <a:t>What does the British electorate think?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lgn="r">
              <a:buNone/>
            </a:pPr>
            <a:r>
              <a:rPr lang="en-US" dirty="0"/>
              <a:t>…and how much should this matter?</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494E2594-D31E-4B20-9F76-F8623D9A6826}"/>
              </a:ext>
            </a:extLst>
          </p:cNvPr>
          <p:cNvPicPr>
            <a:picLocks noChangeAspect="1"/>
          </p:cNvPicPr>
          <p:nvPr/>
        </p:nvPicPr>
        <p:blipFill>
          <a:blip r:embed="rId2"/>
          <a:stretch>
            <a:fillRect/>
          </a:stretch>
        </p:blipFill>
        <p:spPr>
          <a:xfrm>
            <a:off x="200024" y="2057400"/>
            <a:ext cx="6214333" cy="4800600"/>
          </a:xfrm>
          <a:prstGeom prst="rect">
            <a:avLst/>
          </a:prstGeom>
        </p:spPr>
      </p:pic>
      <p:pic>
        <p:nvPicPr>
          <p:cNvPr id="9" name="Picture 8">
            <a:extLst>
              <a:ext uri="{FF2B5EF4-FFF2-40B4-BE49-F238E27FC236}">
                <a16:creationId xmlns:a16="http://schemas.microsoft.com/office/drawing/2014/main" id="{B41C1500-DF97-4B69-BD9D-037893ABA3F6}"/>
              </a:ext>
            </a:extLst>
          </p:cNvPr>
          <p:cNvPicPr>
            <a:picLocks noChangeAspect="1"/>
          </p:cNvPicPr>
          <p:nvPr/>
        </p:nvPicPr>
        <p:blipFill>
          <a:blip r:embed="rId3"/>
          <a:stretch>
            <a:fillRect/>
          </a:stretch>
        </p:blipFill>
        <p:spPr>
          <a:xfrm>
            <a:off x="6904779" y="152400"/>
            <a:ext cx="5211848" cy="3200400"/>
          </a:xfrm>
          <a:prstGeom prst="rect">
            <a:avLst/>
          </a:prstGeom>
        </p:spPr>
      </p:pic>
      <p:pic>
        <p:nvPicPr>
          <p:cNvPr id="10" name="Picture 9">
            <a:extLst>
              <a:ext uri="{FF2B5EF4-FFF2-40B4-BE49-F238E27FC236}">
                <a16:creationId xmlns:a16="http://schemas.microsoft.com/office/drawing/2014/main" id="{169559E6-71F7-44F3-945B-889C89CACC8C}"/>
              </a:ext>
            </a:extLst>
          </p:cNvPr>
          <p:cNvPicPr>
            <a:picLocks noChangeAspect="1"/>
          </p:cNvPicPr>
          <p:nvPr/>
        </p:nvPicPr>
        <p:blipFill>
          <a:blip r:embed="rId4"/>
          <a:stretch>
            <a:fillRect/>
          </a:stretch>
        </p:blipFill>
        <p:spPr>
          <a:xfrm>
            <a:off x="6904779" y="2738318"/>
            <a:ext cx="5211848" cy="3198138"/>
          </a:xfrm>
          <a:prstGeom prst="rect">
            <a:avLst/>
          </a:prstGeom>
        </p:spPr>
      </p:pic>
    </p:spTree>
    <p:extLst>
      <p:ext uri="{BB962C8B-B14F-4D97-AF65-F5344CB8AC3E}">
        <p14:creationId xmlns:p14="http://schemas.microsoft.com/office/powerpoint/2010/main" val="310605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Questions</a:t>
            </a:r>
          </a:p>
        </p:txBody>
      </p:sp>
      <p:sp>
        <p:nvSpPr>
          <p:cNvPr id="3" name="Content Placeholder 2"/>
          <p:cNvSpPr>
            <a:spLocks noGrp="1"/>
          </p:cNvSpPr>
          <p:nvPr>
            <p:ph idx="1"/>
          </p:nvPr>
        </p:nvSpPr>
        <p:spPr/>
        <p:txBody>
          <a:bodyPr>
            <a:noAutofit/>
          </a:bodyPr>
          <a:lstStyle/>
          <a:p>
            <a:r>
              <a:rPr lang="en-US" dirty="0"/>
              <a:t>What is most democratic and what weight should the implications on democracy bear?</a:t>
            </a:r>
          </a:p>
          <a:p>
            <a:pPr marL="457200" lvl="1" indent="0">
              <a:buNone/>
            </a:pPr>
            <a:endParaRPr lang="en-US" sz="2800" dirty="0"/>
          </a:p>
          <a:p>
            <a:pPr marL="457200" lvl="1" indent="0">
              <a:buNone/>
            </a:pPr>
            <a:r>
              <a:rPr lang="en-US" sz="2800" dirty="0"/>
              <a:t>"Electing the second chamber is not self-evidently the democratic option. By dividing accountability it can undermine the capacity of the people to hold government to account…and can sweep away the very benefits that the present system delivers.</a:t>
            </a:r>
          </a:p>
          <a:p>
            <a:pPr marL="0" indent="0">
              <a:buNone/>
            </a:pPr>
            <a:r>
              <a:rPr lang="en-US" dirty="0"/>
              <a:t>				-Lord Norton, March 2012</a:t>
            </a:r>
          </a:p>
          <a:p>
            <a:pPr marL="457200" lvl="1" indent="0">
              <a:buNone/>
            </a:pPr>
            <a:endParaRPr lang="en-US" sz="2800" dirty="0"/>
          </a:p>
          <a:p>
            <a:endParaRPr lang="en-US" dirty="0"/>
          </a:p>
        </p:txBody>
      </p:sp>
    </p:spTree>
    <p:extLst>
      <p:ext uri="{BB962C8B-B14F-4D97-AF65-F5344CB8AC3E}">
        <p14:creationId xmlns:p14="http://schemas.microsoft.com/office/powerpoint/2010/main" val="304135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Questions</a:t>
            </a:r>
          </a:p>
        </p:txBody>
      </p:sp>
      <p:sp>
        <p:nvSpPr>
          <p:cNvPr id="3" name="Content Placeholder 2"/>
          <p:cNvSpPr>
            <a:spLocks noGrp="1"/>
          </p:cNvSpPr>
          <p:nvPr>
            <p:ph idx="1"/>
          </p:nvPr>
        </p:nvSpPr>
        <p:spPr>
          <a:xfrm>
            <a:off x="381000" y="1897062"/>
            <a:ext cx="11506200" cy="4351338"/>
          </a:xfrm>
        </p:spPr>
        <p:txBody>
          <a:bodyPr>
            <a:noAutofit/>
          </a:bodyPr>
          <a:lstStyle/>
          <a:p>
            <a:r>
              <a:rPr lang="en-GB" dirty="0"/>
              <a:t>If both Houses are wholly or largely elected, will Commons lose its primacy?</a:t>
            </a:r>
          </a:p>
          <a:p>
            <a:pPr lvl="1"/>
            <a:r>
              <a:rPr lang="en-GB" sz="2800" dirty="0"/>
              <a:t>Balance of Power?</a:t>
            </a:r>
          </a:p>
          <a:p>
            <a:pPr lvl="1"/>
            <a:r>
              <a:rPr lang="en-GB" sz="2800" dirty="0"/>
              <a:t>Gridlock of two elected Houses?</a:t>
            </a:r>
          </a:p>
          <a:p>
            <a:r>
              <a:rPr lang="en-GB" dirty="0"/>
              <a:t>Shouldn’t expertise and achievement count for something in politics?</a:t>
            </a:r>
          </a:p>
          <a:p>
            <a:r>
              <a:rPr lang="en-GB" dirty="0"/>
              <a:t>How big should the Lords be? 150? 300? 450? Does it matter?</a:t>
            </a:r>
          </a:p>
          <a:p>
            <a:r>
              <a:rPr lang="en-GB" dirty="0"/>
              <a:t>Change the name? To what?</a:t>
            </a:r>
          </a:p>
          <a:p>
            <a:endParaRPr lang="en-GB" dirty="0"/>
          </a:p>
          <a:p>
            <a:endParaRPr lang="en-US" dirty="0"/>
          </a:p>
        </p:txBody>
      </p:sp>
    </p:spTree>
    <p:extLst>
      <p:ext uri="{BB962C8B-B14F-4D97-AF65-F5344CB8AC3E}">
        <p14:creationId xmlns:p14="http://schemas.microsoft.com/office/powerpoint/2010/main" val="22815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Questions</a:t>
            </a:r>
          </a:p>
        </p:txBody>
      </p:sp>
      <p:sp>
        <p:nvSpPr>
          <p:cNvPr id="3" name="Content Placeholder 2"/>
          <p:cNvSpPr>
            <a:spLocks noGrp="1"/>
          </p:cNvSpPr>
          <p:nvPr>
            <p:ph idx="1"/>
          </p:nvPr>
        </p:nvSpPr>
        <p:spPr/>
        <p:txBody>
          <a:bodyPr>
            <a:normAutofit/>
          </a:bodyPr>
          <a:lstStyle/>
          <a:p>
            <a:r>
              <a:rPr lang="en-GB" sz="3200" dirty="0"/>
              <a:t>How should elected members be elected? PR? FPP SMDP?</a:t>
            </a:r>
          </a:p>
          <a:p>
            <a:r>
              <a:rPr lang="en-GB" sz="3200" dirty="0"/>
              <a:t>Why not just abolish the second House? Unicameral legislatures can work just fine (half of the world’s states are unicameral, as are all the devolved governments in the UK).</a:t>
            </a:r>
          </a:p>
          <a:p>
            <a:r>
              <a:rPr lang="en-GB" sz="3200" dirty="0"/>
              <a:t>Does this tradition warrant preservation? If it </a:t>
            </a:r>
            <a:r>
              <a:rPr lang="en-GB" sz="3200" dirty="0" err="1"/>
              <a:t>ain’t</a:t>
            </a:r>
            <a:r>
              <a:rPr lang="en-GB" sz="3200" dirty="0"/>
              <a:t> broke…</a:t>
            </a:r>
          </a:p>
        </p:txBody>
      </p:sp>
    </p:spTree>
    <p:extLst>
      <p:ext uri="{BB962C8B-B14F-4D97-AF65-F5344CB8AC3E}">
        <p14:creationId xmlns:p14="http://schemas.microsoft.com/office/powerpoint/2010/main" val="1509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Introductory thoughts…</a:t>
            </a:r>
          </a:p>
        </p:txBody>
      </p:sp>
      <p:sp>
        <p:nvSpPr>
          <p:cNvPr id="4" name="Content Placeholder 3"/>
          <p:cNvSpPr>
            <a:spLocks noGrp="1"/>
          </p:cNvSpPr>
          <p:nvPr>
            <p:ph idx="1"/>
          </p:nvPr>
        </p:nvSpPr>
        <p:spPr>
          <a:xfrm>
            <a:off x="304800" y="1825625"/>
            <a:ext cx="11430000" cy="4351338"/>
          </a:xfrm>
        </p:spPr>
        <p:txBody>
          <a:bodyPr>
            <a:normAutofit fontScale="92500" lnSpcReduction="20000"/>
          </a:bodyPr>
          <a:lstStyle/>
          <a:p>
            <a:r>
              <a:rPr lang="en-US" dirty="0"/>
              <a:t>“Every man has a House of Lords in his own head. Fears, prejudices, misconceptions - those are the peers and they are hereditary.” David Lloyd George</a:t>
            </a:r>
          </a:p>
          <a:p>
            <a:r>
              <a:rPr lang="en-US" dirty="0"/>
              <a:t>“The House of Lords is like a glass of champagne that has stood for five days” Clement Attlee</a:t>
            </a:r>
          </a:p>
          <a:p>
            <a:r>
              <a:rPr lang="en-US" dirty="0"/>
              <a:t>“I don't believe in the hereditary principle in the House of Lords. Imagine going to the dentist, sitting in the chair and he says, 'I'm not a dentist myself, but my father was a dentist and his father before him. Now, open wide!” Tony Benn</a:t>
            </a:r>
          </a:p>
          <a:p>
            <a:r>
              <a:rPr lang="en-US" dirty="0"/>
              <a:t>“We in the House of Lords are never in touch with public opinion. That makes us a civilized body.” Oscar Wilde</a:t>
            </a:r>
          </a:p>
          <a:p>
            <a:r>
              <a:rPr lang="en-US" dirty="0"/>
              <a:t>“The cure for admiring the House of Lords is to go and look at it.” Walter Bagehot</a:t>
            </a:r>
          </a:p>
          <a:p>
            <a:r>
              <a:rPr lang="en-US" dirty="0"/>
              <a:t>Lords Reform goes to the heart of the debate about democracy. It is an institution with a long and illustrious past, but an uncertain future…</a:t>
            </a:r>
          </a:p>
          <a:p>
            <a:endParaRPr lang="en-US" dirty="0"/>
          </a:p>
        </p:txBody>
      </p:sp>
    </p:spTree>
    <p:extLst>
      <p:ext uri="{BB962C8B-B14F-4D97-AF65-F5344CB8AC3E}">
        <p14:creationId xmlns:p14="http://schemas.microsoft.com/office/powerpoint/2010/main" val="358996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Lords</a:t>
            </a:r>
          </a:p>
        </p:txBody>
      </p:sp>
      <p:sp>
        <p:nvSpPr>
          <p:cNvPr id="3" name="Content Placeholder 2"/>
          <p:cNvSpPr>
            <a:spLocks noGrp="1"/>
          </p:cNvSpPr>
          <p:nvPr>
            <p:ph idx="1"/>
          </p:nvPr>
        </p:nvSpPr>
        <p:spPr/>
        <p:txBody>
          <a:bodyPr>
            <a:normAutofit/>
          </a:bodyPr>
          <a:lstStyle/>
          <a:p>
            <a:r>
              <a:rPr lang="en-US" dirty="0"/>
              <a:t>Initiate Legislation, except financial bills.</a:t>
            </a:r>
          </a:p>
          <a:p>
            <a:r>
              <a:rPr lang="en-US" dirty="0"/>
              <a:t>Delay legislation for up to a year (financial legislation for a month).</a:t>
            </a:r>
          </a:p>
          <a:p>
            <a:r>
              <a:rPr lang="en-US" dirty="0"/>
              <a:t>Expertise. Titles bestowed for achievement.</a:t>
            </a:r>
          </a:p>
          <a:p>
            <a:r>
              <a:rPr lang="en-US" dirty="0"/>
              <a:t>Questioning. Regular Question Times for government ministers.</a:t>
            </a:r>
          </a:p>
          <a:p>
            <a:r>
              <a:rPr lang="en-US" dirty="0"/>
              <a:t>Scrutinize. “The second pair of eyes”. Lords makes around 2,000 amendments a year to legislation, nearly all of which are accepted.</a:t>
            </a:r>
          </a:p>
          <a:p>
            <a:r>
              <a:rPr lang="en-US" dirty="0"/>
              <a:t>Debate. </a:t>
            </a:r>
          </a:p>
          <a:p>
            <a:r>
              <a:rPr lang="en-US" dirty="0"/>
              <a:t>No veto power.</a:t>
            </a:r>
          </a:p>
          <a:p>
            <a:endParaRPr lang="en-US" dirty="0"/>
          </a:p>
        </p:txBody>
      </p:sp>
    </p:spTree>
    <p:extLst>
      <p:ext uri="{BB962C8B-B14F-4D97-AF65-F5344CB8AC3E}">
        <p14:creationId xmlns:p14="http://schemas.microsoft.com/office/powerpoint/2010/main" val="186344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tLang="en-GB" sz="3200" dirty="0"/>
              <a:t>Function: To Slow or Stymie “</a:t>
            </a:r>
            <a:r>
              <a:rPr lang="en-GB" altLang="en-US" sz="3200" dirty="0"/>
              <a:t>Elective Dictatorship”</a:t>
            </a:r>
            <a:r>
              <a:rPr lang="en-GB" altLang="en-GB" sz="3200" dirty="0"/>
              <a:t>*</a:t>
            </a:r>
            <a:endParaRPr lang="en-GB" altLang="en-US" sz="3200" dirty="0"/>
          </a:p>
        </p:txBody>
      </p:sp>
      <p:sp>
        <p:nvSpPr>
          <p:cNvPr id="3" name="Content Placeholder 2"/>
          <p:cNvSpPr>
            <a:spLocks noGrp="1"/>
          </p:cNvSpPr>
          <p:nvPr>
            <p:ph idx="1"/>
          </p:nvPr>
        </p:nvSpPr>
        <p:spPr>
          <a:xfrm>
            <a:off x="381000" y="1981200"/>
            <a:ext cx="10896600" cy="4400550"/>
          </a:xfrm>
        </p:spPr>
        <p:txBody>
          <a:bodyPr>
            <a:noAutofit/>
          </a:bodyPr>
          <a:lstStyle/>
          <a:p>
            <a:r>
              <a:rPr lang="en-GB" altLang="en-US" sz="3200" dirty="0"/>
              <a:t>Once in power an elected government is nearly always able to pass legislation. </a:t>
            </a:r>
          </a:p>
          <a:p>
            <a:pPr lvl="1"/>
            <a:r>
              <a:rPr lang="en-GB" altLang="en-US" sz="3200" dirty="0"/>
              <a:t>Westminster system stacked against confidence votes. </a:t>
            </a:r>
          </a:p>
          <a:p>
            <a:pPr lvl="1"/>
            <a:r>
              <a:rPr lang="en-GB" altLang="en-US" sz="3200" dirty="0"/>
              <a:t>Party whips ensure that the government</a:t>
            </a:r>
            <a:r>
              <a:rPr lang="en-GB" altLang="en-GB" sz="3200" dirty="0"/>
              <a:t>’</a:t>
            </a:r>
            <a:r>
              <a:rPr lang="en-GB" altLang="en-US" sz="3200" dirty="0"/>
              <a:t>s legislative proposals are supported at every stage in the Commons.</a:t>
            </a:r>
          </a:p>
          <a:p>
            <a:pPr marL="457200" lvl="1" indent="0">
              <a:buNone/>
            </a:pPr>
            <a:endParaRPr lang="en-GB" altLang="en-US" sz="3200" dirty="0"/>
          </a:p>
          <a:p>
            <a:pPr marL="457200" lvl="1" indent="0">
              <a:buNone/>
            </a:pPr>
            <a:endParaRPr lang="en-GB" altLang="en-US" sz="3200" dirty="0"/>
          </a:p>
          <a:p>
            <a:pPr marL="457200" lvl="1" indent="0" algn="r">
              <a:buNone/>
            </a:pPr>
            <a:r>
              <a:rPr lang="en-GB" altLang="en-US" dirty="0"/>
              <a:t>*Term coined by Lord Hailsham (Quintin Hogg, 1907-2011)</a:t>
            </a:r>
          </a:p>
          <a:p>
            <a:pPr marL="457200" lvl="1" indent="0">
              <a:buNone/>
            </a:pPr>
            <a:endParaRPr lang="en-GB" altLang="en-US" sz="3200" dirty="0"/>
          </a:p>
        </p:txBody>
      </p:sp>
    </p:spTree>
    <p:extLst>
      <p:ext uri="{BB962C8B-B14F-4D97-AF65-F5344CB8AC3E}">
        <p14:creationId xmlns:p14="http://schemas.microsoft.com/office/powerpoint/2010/main" val="293883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GB" dirty="0"/>
              <a:t>Comparisons with Commons</a:t>
            </a:r>
            <a:endParaRPr lang="en-US" dirty="0"/>
          </a:p>
        </p:txBody>
      </p:sp>
      <p:graphicFrame>
        <p:nvGraphicFramePr>
          <p:cNvPr id="27651" name="Group 3"/>
          <p:cNvGraphicFramePr>
            <a:graphicFrameLocks noGrp="1"/>
          </p:cNvGraphicFramePr>
          <p:nvPr>
            <p:ph idx="1"/>
            <p:extLst>
              <p:ext uri="{D42A27DB-BD31-4B8C-83A1-F6EECF244321}">
                <p14:modId xmlns:p14="http://schemas.microsoft.com/office/powerpoint/2010/main" val="3844482605"/>
              </p:ext>
            </p:extLst>
          </p:nvPr>
        </p:nvGraphicFramePr>
        <p:xfrm>
          <a:off x="426720" y="1690689"/>
          <a:ext cx="10501059" cy="4254485"/>
        </p:xfrm>
        <a:graphic>
          <a:graphicData uri="http://schemas.openxmlformats.org/drawingml/2006/table">
            <a:tbl>
              <a:tblPr/>
              <a:tblGrid>
                <a:gridCol w="4824159">
                  <a:extLst>
                    <a:ext uri="{9D8B030D-6E8A-4147-A177-3AD203B41FA5}">
                      <a16:colId xmlns:a16="http://schemas.microsoft.com/office/drawing/2014/main" val="20000"/>
                    </a:ext>
                  </a:extLst>
                </a:gridCol>
                <a:gridCol w="5676900">
                  <a:extLst>
                    <a:ext uri="{9D8B030D-6E8A-4147-A177-3AD203B41FA5}">
                      <a16:colId xmlns:a16="http://schemas.microsoft.com/office/drawing/2014/main" val="20001"/>
                    </a:ext>
                  </a:extLst>
                </a:gridCol>
              </a:tblGrid>
              <a:tr h="42515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a:ln>
                            <a:noFill/>
                          </a:ln>
                          <a:solidFill>
                            <a:schemeClr val="tx1"/>
                          </a:solidFill>
                          <a:effectLst/>
                          <a:latin typeface="+mn-lt"/>
                        </a:rPr>
                        <a:t>Similarities with Commons</a:t>
                      </a:r>
                      <a:endParaRPr kumimoji="0" lang="en-US" sz="2800" b="0" i="0" u="none" strike="noStrike" cap="none" normalizeH="0" baseline="0" dirty="0">
                        <a:ln>
                          <a:noFill/>
                        </a:ln>
                        <a:solidFill>
                          <a:schemeClr val="tx1"/>
                        </a:solidFill>
                        <a:effectLst/>
                        <a:latin typeface="+mn-lt"/>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a:ln>
                            <a:noFill/>
                          </a:ln>
                          <a:solidFill>
                            <a:schemeClr val="tx1"/>
                          </a:solidFill>
                          <a:effectLst/>
                          <a:latin typeface="+mn-lt"/>
                        </a:rPr>
                        <a:t>Differences with Commons</a:t>
                      </a:r>
                      <a:endParaRPr kumimoji="0" lang="en-US" sz="2800" b="0" i="0"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63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Scrutinize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Debate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Select committees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Whips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Speaker (The Lord Chancellor)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Check on executive </a:t>
                      </a:r>
                      <a:endParaRPr kumimoji="0" lang="en-US" sz="24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mn-lt"/>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Unelected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Second chamber with secondary role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More impartial: less party oriented; less party disciplined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Not paid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latin typeface="+mn-lt"/>
                        </a:rPr>
                        <a:t>Includes bishops &amp; archbishops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786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Structure of the Lords</a:t>
            </a:r>
          </a:p>
        </p:txBody>
      </p:sp>
      <p:sp>
        <p:nvSpPr>
          <p:cNvPr id="3" name="Content Placeholder 2"/>
          <p:cNvSpPr>
            <a:spLocks noGrp="1"/>
          </p:cNvSpPr>
          <p:nvPr>
            <p:ph idx="1"/>
          </p:nvPr>
        </p:nvSpPr>
        <p:spPr/>
        <p:txBody>
          <a:bodyPr>
            <a:normAutofit/>
          </a:bodyPr>
          <a:lstStyle/>
          <a:p>
            <a:pPr>
              <a:lnSpc>
                <a:spcPct val="80000"/>
              </a:lnSpc>
            </a:pPr>
            <a:r>
              <a:rPr lang="en-GB" sz="3200" dirty="0"/>
              <a:t>800 members</a:t>
            </a:r>
          </a:p>
          <a:p>
            <a:pPr lvl="1">
              <a:lnSpc>
                <a:spcPct val="80000"/>
              </a:lnSpc>
            </a:pPr>
            <a:r>
              <a:rPr lang="en-GB" sz="2800" dirty="0"/>
              <a:t>682 Life Peers – Appointed by Queen on advice of PM. Usually due to distinguished public service</a:t>
            </a:r>
          </a:p>
          <a:p>
            <a:pPr lvl="1">
              <a:lnSpc>
                <a:spcPct val="80000"/>
              </a:lnSpc>
            </a:pPr>
            <a:r>
              <a:rPr lang="en-GB" sz="2800" dirty="0"/>
              <a:t>92 Hereditary Peers – Title inherited (dying breed)</a:t>
            </a:r>
          </a:p>
          <a:p>
            <a:pPr lvl="1">
              <a:lnSpc>
                <a:spcPct val="80000"/>
              </a:lnSpc>
            </a:pPr>
            <a:r>
              <a:rPr lang="en-GB" sz="2800" dirty="0"/>
              <a:t>26 Lords Spiritual – Senior bishops from the Church of England</a:t>
            </a:r>
          </a:p>
          <a:p>
            <a:endParaRPr lang="en-US" sz="3200" dirty="0"/>
          </a:p>
        </p:txBody>
      </p:sp>
    </p:spTree>
    <p:extLst>
      <p:ext uri="{BB962C8B-B14F-4D97-AF65-F5344CB8AC3E}">
        <p14:creationId xmlns:p14="http://schemas.microsoft.com/office/powerpoint/2010/main" val="340267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378" y="92587"/>
            <a:ext cx="10515600" cy="1325563"/>
          </a:xfrm>
        </p:spPr>
        <p:txBody>
          <a:bodyPr/>
          <a:lstStyle/>
          <a:p>
            <a:endParaRPr lang="en-US" dirty="0"/>
          </a:p>
        </p:txBody>
      </p:sp>
      <p:sp>
        <p:nvSpPr>
          <p:cNvPr id="5" name="Rectangle 4"/>
          <p:cNvSpPr/>
          <p:nvPr/>
        </p:nvSpPr>
        <p:spPr>
          <a:xfrm>
            <a:off x="1739368" y="4599131"/>
            <a:ext cx="5308545" cy="646331"/>
          </a:xfrm>
          <a:prstGeom prst="rect">
            <a:avLst/>
          </a:prstGeom>
        </p:spPr>
        <p:txBody>
          <a:bodyPr wrap="square">
            <a:spAutoFit/>
          </a:bodyPr>
          <a:lstStyle/>
          <a:p>
            <a:br>
              <a:rPr lang="en-US" b="1" i="0" dirty="0">
                <a:effectLst/>
                <a:latin typeface="Arial" panose="020B0604020202020204" pitchFamily="34" charset="0"/>
              </a:rPr>
            </a:br>
            <a:endParaRPr lang="en-US" b="1" dirty="0"/>
          </a:p>
        </p:txBody>
      </p:sp>
      <p:sp>
        <p:nvSpPr>
          <p:cNvPr id="3" name="Content Placeholder 2">
            <a:extLst>
              <a:ext uri="{FF2B5EF4-FFF2-40B4-BE49-F238E27FC236}">
                <a16:creationId xmlns:a16="http://schemas.microsoft.com/office/drawing/2014/main" id="{31BBABF2-7065-4CDC-BF35-85A07FB47F59}"/>
              </a:ext>
            </a:extLst>
          </p:cNvPr>
          <p:cNvSpPr>
            <a:spLocks noGrp="1"/>
          </p:cNvSpPr>
          <p:nvPr>
            <p:ph idx="1"/>
          </p:nvPr>
        </p:nvSpPr>
        <p:spPr>
          <a:xfrm>
            <a:off x="5105400" y="4419599"/>
            <a:ext cx="6248400" cy="1757363"/>
          </a:xfrm>
        </p:spPr>
        <p:txBody>
          <a:bodyPr/>
          <a:lstStyle/>
          <a:p>
            <a:pPr marL="0" indent="0">
              <a:buNone/>
            </a:pPr>
            <a:endParaRPr lang="en-US" dirty="0"/>
          </a:p>
        </p:txBody>
      </p:sp>
      <p:pic>
        <p:nvPicPr>
          <p:cNvPr id="7" name="Picture 6">
            <a:extLst>
              <a:ext uri="{FF2B5EF4-FFF2-40B4-BE49-F238E27FC236}">
                <a16:creationId xmlns:a16="http://schemas.microsoft.com/office/drawing/2014/main" id="{1775EDD7-B2D1-42CA-BD4F-DAF857F6DD46}"/>
              </a:ext>
            </a:extLst>
          </p:cNvPr>
          <p:cNvPicPr>
            <a:picLocks noChangeAspect="1"/>
          </p:cNvPicPr>
          <p:nvPr/>
        </p:nvPicPr>
        <p:blipFill rotWithShape="1">
          <a:blip r:embed="rId2"/>
          <a:srcRect l="77956" t="16526" r="2418" b="17887"/>
          <a:stretch/>
        </p:blipFill>
        <p:spPr>
          <a:xfrm>
            <a:off x="8941491" y="192691"/>
            <a:ext cx="3197814" cy="6472618"/>
          </a:xfrm>
          <a:prstGeom prst="rect">
            <a:avLst/>
          </a:prstGeom>
        </p:spPr>
      </p:pic>
      <p:pic>
        <p:nvPicPr>
          <p:cNvPr id="8" name="Picture 7">
            <a:extLst>
              <a:ext uri="{FF2B5EF4-FFF2-40B4-BE49-F238E27FC236}">
                <a16:creationId xmlns:a16="http://schemas.microsoft.com/office/drawing/2014/main" id="{2E0F03A7-60BE-4CBC-A955-FAB0853679FC}"/>
              </a:ext>
            </a:extLst>
          </p:cNvPr>
          <p:cNvPicPr>
            <a:picLocks noChangeAspect="1"/>
          </p:cNvPicPr>
          <p:nvPr/>
        </p:nvPicPr>
        <p:blipFill>
          <a:blip r:embed="rId3"/>
          <a:stretch>
            <a:fillRect/>
          </a:stretch>
        </p:blipFill>
        <p:spPr>
          <a:xfrm>
            <a:off x="52695" y="3651825"/>
            <a:ext cx="4530726" cy="3013484"/>
          </a:xfrm>
          <a:prstGeom prst="rect">
            <a:avLst/>
          </a:prstGeom>
        </p:spPr>
      </p:pic>
      <p:pic>
        <p:nvPicPr>
          <p:cNvPr id="10" name="Picture 3" descr="42963">
            <a:extLst>
              <a:ext uri="{FF2B5EF4-FFF2-40B4-BE49-F238E27FC236}">
                <a16:creationId xmlns:a16="http://schemas.microsoft.com/office/drawing/2014/main" id="{A3356BDE-AF86-405C-97E4-E1C8FF829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25681" y="211742"/>
            <a:ext cx="4273550" cy="6472618"/>
          </a:xfrm>
          <a:prstGeom prst="rect">
            <a:avLst/>
          </a:prstGeom>
        </p:spPr>
      </p:pic>
    </p:spTree>
    <p:extLst>
      <p:ext uri="{BB962C8B-B14F-4D97-AF65-F5344CB8AC3E}">
        <p14:creationId xmlns:p14="http://schemas.microsoft.com/office/powerpoint/2010/main" val="291460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515600" cy="1325563"/>
          </a:xfrm>
        </p:spPr>
        <p:txBody>
          <a:bodyPr/>
          <a:lstStyle/>
          <a:p>
            <a:r>
              <a:rPr lang="en-US" dirty="0"/>
              <a:t>Timeline of Lords Reform</a:t>
            </a:r>
          </a:p>
        </p:txBody>
      </p:sp>
      <p:sp>
        <p:nvSpPr>
          <p:cNvPr id="3" name="Content Placeholder 2"/>
          <p:cNvSpPr>
            <a:spLocks noGrp="1"/>
          </p:cNvSpPr>
          <p:nvPr>
            <p:ph idx="1"/>
          </p:nvPr>
        </p:nvSpPr>
        <p:spPr>
          <a:xfrm>
            <a:off x="609600" y="1371600"/>
            <a:ext cx="11201400" cy="5486400"/>
          </a:xfrm>
        </p:spPr>
        <p:txBody>
          <a:bodyPr>
            <a:noAutofit/>
          </a:bodyPr>
          <a:lstStyle/>
          <a:p>
            <a:r>
              <a:rPr lang="en-GB" sz="2000" dirty="0">
                <a:cs typeface="Arial" panose="020B0604020202020204" pitchFamily="34" charset="0"/>
              </a:rPr>
              <a:t>1911: Parliament Act. Commons can pass money bills without Lords’ advice or consent. </a:t>
            </a:r>
          </a:p>
          <a:p>
            <a:r>
              <a:rPr lang="en-GB" sz="2000" dirty="0">
                <a:cs typeface="Arial" panose="020B0604020202020204" pitchFamily="34" charset="0"/>
              </a:rPr>
              <a:t>1949: Parliament Act. Limits the delaying powers of Lords to 1 year</a:t>
            </a:r>
          </a:p>
          <a:p>
            <a:r>
              <a:rPr lang="en-US" sz="2000" dirty="0">
                <a:cs typeface="Arial" panose="020B0604020202020204" pitchFamily="34" charset="0"/>
              </a:rPr>
              <a:t>1958: First female peers </a:t>
            </a:r>
          </a:p>
          <a:p>
            <a:r>
              <a:rPr lang="en-GB" sz="2000" dirty="0">
                <a:cs typeface="Arial" panose="020B0604020202020204" pitchFamily="34" charset="0"/>
              </a:rPr>
              <a:t>1970s-80s: Labour party policy advocates abolition of Lords</a:t>
            </a:r>
          </a:p>
          <a:p>
            <a:r>
              <a:rPr lang="en-GB" sz="2000" dirty="0">
                <a:cs typeface="Arial" panose="020B0604020202020204" pitchFamily="34" charset="0"/>
              </a:rPr>
              <a:t>1992: Labour abandons abolition in </a:t>
            </a:r>
            <a:r>
              <a:rPr lang="en-GB" sz="2000" dirty="0" err="1">
                <a:cs typeface="Arial" panose="020B0604020202020204" pitchFamily="34" charset="0"/>
              </a:rPr>
              <a:t>favor</a:t>
            </a:r>
            <a:r>
              <a:rPr lang="en-GB" sz="2000" dirty="0">
                <a:cs typeface="Arial" panose="020B0604020202020204" pitchFamily="34" charset="0"/>
              </a:rPr>
              <a:t> of reform</a:t>
            </a:r>
          </a:p>
          <a:p>
            <a:r>
              <a:rPr lang="en-GB" sz="2000" dirty="0">
                <a:cs typeface="Arial" panose="020B0604020202020204" pitchFamily="34" charset="0"/>
              </a:rPr>
              <a:t>1999: Blair abolishes all but 92 hereditary peers</a:t>
            </a:r>
          </a:p>
          <a:p>
            <a:r>
              <a:rPr lang="en-GB" sz="2000" dirty="0">
                <a:cs typeface="Arial" panose="020B0604020202020204" pitchFamily="34" charset="0"/>
              </a:rPr>
              <a:t>2000: </a:t>
            </a:r>
            <a:r>
              <a:rPr lang="en-GB" sz="2000" dirty="0" err="1">
                <a:cs typeface="Arial" panose="020B0604020202020204" pitchFamily="34" charset="0"/>
              </a:rPr>
              <a:t>Wakeham</a:t>
            </a:r>
            <a:r>
              <a:rPr lang="en-GB" sz="2000" dirty="0">
                <a:cs typeface="Arial" panose="020B0604020202020204" pitchFamily="34" charset="0"/>
              </a:rPr>
              <a:t> Report recommends largely appointed chamber</a:t>
            </a:r>
          </a:p>
          <a:p>
            <a:r>
              <a:rPr lang="en-GB" sz="2000" dirty="0">
                <a:cs typeface="Arial" panose="020B0604020202020204" pitchFamily="34" charset="0"/>
              </a:rPr>
              <a:t>2001: White Paper</a:t>
            </a:r>
          </a:p>
          <a:p>
            <a:pPr>
              <a:defRPr/>
            </a:pPr>
            <a:r>
              <a:rPr lang="en-US" sz="2000" dirty="0">
                <a:cs typeface="Arial" panose="020B0604020202020204" pitchFamily="34" charset="0"/>
              </a:rPr>
              <a:t>2003: Queen’s speech advocated end to hereditary peers </a:t>
            </a:r>
          </a:p>
          <a:p>
            <a:pPr>
              <a:defRPr/>
            </a:pPr>
            <a:r>
              <a:rPr lang="en-US" sz="2000" dirty="0">
                <a:cs typeface="Arial" panose="020B0604020202020204" pitchFamily="34" charset="0"/>
              </a:rPr>
              <a:t>2007: White Paper</a:t>
            </a:r>
          </a:p>
          <a:p>
            <a:pPr>
              <a:defRPr/>
            </a:pPr>
            <a:r>
              <a:rPr lang="en-US" sz="2000" dirty="0">
                <a:cs typeface="Arial" panose="020B0604020202020204" pitchFamily="34" charset="0"/>
              </a:rPr>
              <a:t>2009: Law Lords Abolished </a:t>
            </a:r>
          </a:p>
          <a:p>
            <a:pPr>
              <a:defRPr/>
            </a:pPr>
            <a:r>
              <a:rPr lang="en-US" sz="2000" dirty="0">
                <a:cs typeface="Arial" panose="020B0604020202020204" pitchFamily="34" charset="0"/>
              </a:rPr>
              <a:t>2011: Lords Reform Bill published and debated </a:t>
            </a:r>
          </a:p>
          <a:p>
            <a:pPr>
              <a:defRPr/>
            </a:pPr>
            <a:r>
              <a:rPr lang="en-US" sz="2000" dirty="0">
                <a:cs typeface="Arial" panose="020B0604020202020204" pitchFamily="34" charset="0"/>
              </a:rPr>
              <a:t>2017: Lord Fowler’s Report</a:t>
            </a:r>
          </a:p>
          <a:p>
            <a:pPr>
              <a:defRPr/>
            </a:pPr>
            <a:endParaRPr lang="en-US" sz="2000" dirty="0">
              <a:cs typeface="Arial" panose="020B0604020202020204" pitchFamily="34" charset="0"/>
            </a:endParaRPr>
          </a:p>
          <a:p>
            <a:pPr>
              <a:defRPr/>
            </a:pPr>
            <a:endParaRPr lang="en-US" sz="2000" dirty="0">
              <a:cs typeface="Arial" panose="020B0604020202020204" pitchFamily="34" charset="0"/>
            </a:endParaRPr>
          </a:p>
          <a:p>
            <a:endParaRPr lang="en-US" sz="2000" dirty="0">
              <a:cs typeface="Arial" panose="020B0604020202020204" pitchFamily="34" charset="0"/>
            </a:endParaRPr>
          </a:p>
          <a:p>
            <a:endParaRPr lang="en-GB" sz="2000" dirty="0">
              <a:cs typeface="Arial" panose="020B0604020202020204" pitchFamily="34" charset="0"/>
            </a:endParaRPr>
          </a:p>
          <a:p>
            <a:endParaRPr lang="en-US" sz="2000" dirty="0">
              <a:cs typeface="Arial" panose="020B0604020202020204" pitchFamily="34" charset="0"/>
            </a:endParaRPr>
          </a:p>
        </p:txBody>
      </p:sp>
    </p:spTree>
    <p:extLst>
      <p:ext uri="{BB962C8B-B14F-4D97-AF65-F5344CB8AC3E}">
        <p14:creationId xmlns:p14="http://schemas.microsoft.com/office/powerpoint/2010/main" val="293019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1363</Words>
  <Application>Microsoft Office PowerPoint</Application>
  <PresentationFormat>Widescreen</PresentationFormat>
  <Paragraphs>205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The House of Lords: Is it Broken and Can it be Fixed?</vt:lpstr>
      <vt:lpstr>Outline </vt:lpstr>
      <vt:lpstr>Introductory thoughts…</vt:lpstr>
      <vt:lpstr>Functions of the Lords</vt:lpstr>
      <vt:lpstr>Function: To Slow or Stymie “Elective Dictatorship”*</vt:lpstr>
      <vt:lpstr>Comparisons with Commons</vt:lpstr>
      <vt:lpstr>Current Structure of the Lords</vt:lpstr>
      <vt:lpstr>PowerPoint Presentation</vt:lpstr>
      <vt:lpstr>Timeline of Lords Reform</vt:lpstr>
      <vt:lpstr>The Wakeham Report, Jan 2000</vt:lpstr>
      <vt:lpstr>The Wakeham Report, Jan 2000</vt:lpstr>
      <vt:lpstr>2001 White Paper</vt:lpstr>
      <vt:lpstr>PowerPoint Presentation</vt:lpstr>
      <vt:lpstr>2007 White Paper</vt:lpstr>
      <vt:lpstr>PowerPoint Presentation</vt:lpstr>
      <vt:lpstr>2012 Reform Bill</vt:lpstr>
      <vt:lpstr>2012 Reform Bill</vt:lpstr>
      <vt:lpstr>Where are we now? Lord Fowler’s 2017 Committee Report</vt:lpstr>
      <vt:lpstr>Where are we now?</vt:lpstr>
      <vt:lpstr>Analysis Questions</vt:lpstr>
      <vt:lpstr>Analysis Questions</vt:lpstr>
      <vt:lpstr>Analysis Questions</vt:lpstr>
      <vt:lpstr>Analysis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of Lords</dc:title>
  <dc:creator>Daniel Lazar</dc:creator>
  <cp:lastModifiedBy>Daniel Lazar</cp:lastModifiedBy>
  <cp:revision>42</cp:revision>
  <dcterms:created xsi:type="dcterms:W3CDTF">2013-10-23T04:38:58Z</dcterms:created>
  <dcterms:modified xsi:type="dcterms:W3CDTF">2021-09-25T11:32:41Z</dcterms:modified>
</cp:coreProperties>
</file>