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58" r:id="rId5"/>
    <p:sldId id="259" r:id="rId6"/>
    <p:sldId id="260" r:id="rId7"/>
    <p:sldId id="261" r:id="rId8"/>
    <p:sldId id="302" r:id="rId9"/>
    <p:sldId id="262" r:id="rId10"/>
    <p:sldId id="295" r:id="rId11"/>
    <p:sldId id="263" r:id="rId12"/>
    <p:sldId id="294" r:id="rId13"/>
    <p:sldId id="264" r:id="rId14"/>
    <p:sldId id="303" r:id="rId15"/>
    <p:sldId id="265" r:id="rId16"/>
    <p:sldId id="296" r:id="rId17"/>
    <p:sldId id="266" r:id="rId18"/>
    <p:sldId id="297" r:id="rId19"/>
    <p:sldId id="271" r:id="rId20"/>
    <p:sldId id="267" r:id="rId21"/>
    <p:sldId id="269" r:id="rId22"/>
    <p:sldId id="301" r:id="rId23"/>
    <p:sldId id="270" r:id="rId24"/>
    <p:sldId id="278" r:id="rId25"/>
    <p:sldId id="279" r:id="rId26"/>
    <p:sldId id="273" r:id="rId27"/>
    <p:sldId id="290" r:id="rId28"/>
    <p:sldId id="274" r:id="rId29"/>
    <p:sldId id="275" r:id="rId30"/>
    <p:sldId id="292" r:id="rId31"/>
    <p:sldId id="293" r:id="rId32"/>
    <p:sldId id="276" r:id="rId33"/>
    <p:sldId id="298" r:id="rId34"/>
    <p:sldId id="277" r:id="rId35"/>
    <p:sldId id="286" r:id="rId36"/>
    <p:sldId id="299" r:id="rId37"/>
    <p:sldId id="284" r:id="rId38"/>
    <p:sldId id="300" r:id="rId39"/>
    <p:sldId id="2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139019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382880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112322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fld id="{8868D6AD-8A54-441E-ABB7-5002262D8E95}" type="datetime1">
              <a:rPr lang="en-US"/>
              <a:pPr>
                <a:defRPr/>
              </a:pPr>
              <a:t>4/23/2018</a:t>
            </a:fld>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fld id="{7EB9F9D8-1E80-440B-BC4D-683472E0F1C1}" type="slidenum">
              <a:rPr lang="en-US" altLang="en-US"/>
              <a:pPr/>
              <a:t>‹#›</a:t>
            </a:fld>
            <a:endParaRPr lang="en-US" altLang="en-US" dirty="0"/>
          </a:p>
        </p:txBody>
      </p:sp>
    </p:spTree>
    <p:extLst>
      <p:ext uri="{BB962C8B-B14F-4D97-AF65-F5344CB8AC3E}">
        <p14:creationId xmlns:p14="http://schemas.microsoft.com/office/powerpoint/2010/main" val="84006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218143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245110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385371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2732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161169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131195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46869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E8889-EDD0-4C1E-8CA7-272772119375}"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A913B-97D8-440B-9F6F-41EAA38F561D}" type="slidenum">
              <a:rPr lang="en-US" smtClean="0"/>
              <a:t>‹#›</a:t>
            </a:fld>
            <a:endParaRPr lang="en-US" dirty="0"/>
          </a:p>
        </p:txBody>
      </p:sp>
    </p:spTree>
    <p:extLst>
      <p:ext uri="{BB962C8B-B14F-4D97-AF65-F5344CB8AC3E}">
        <p14:creationId xmlns:p14="http://schemas.microsoft.com/office/powerpoint/2010/main" val="245428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8889-EDD0-4C1E-8CA7-272772119375}" type="datetimeFigureOut">
              <a:rPr lang="en-US" smtClean="0"/>
              <a:t>4/23/2018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A913B-97D8-440B-9F6F-41EAA38F561D}" type="slidenum">
              <a:rPr lang="en-US" smtClean="0"/>
              <a:t>‹#›</a:t>
            </a:fld>
            <a:endParaRPr lang="en-US" dirty="0"/>
          </a:p>
        </p:txBody>
      </p:sp>
    </p:spTree>
    <p:extLst>
      <p:ext uri="{BB962C8B-B14F-4D97-AF65-F5344CB8AC3E}">
        <p14:creationId xmlns:p14="http://schemas.microsoft.com/office/powerpoint/2010/main" val="85103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The Nixon Years, 1969-1973</a:t>
            </a:r>
            <a:endParaRPr lang="en-US" dirty="0"/>
          </a:p>
        </p:txBody>
      </p:sp>
      <p:sp>
        <p:nvSpPr>
          <p:cNvPr id="3" name="Subtitle 2"/>
          <p:cNvSpPr>
            <a:spLocks noGrp="1"/>
          </p:cNvSpPr>
          <p:nvPr>
            <p:ph type="subTitle" idx="1"/>
          </p:nvPr>
        </p:nvSpPr>
        <p:spPr/>
        <p:txBody>
          <a:bodyPr>
            <a:noAutofit/>
          </a:bodyPr>
          <a:lstStyle/>
          <a:p>
            <a:endParaRPr lang="de-DE" sz="3200" dirty="0" smtClean="0"/>
          </a:p>
          <a:p>
            <a:endParaRPr lang="de-DE" sz="3200" dirty="0"/>
          </a:p>
          <a:p>
            <a:r>
              <a:rPr lang="de-DE" sz="3200" dirty="0" smtClean="0"/>
              <a:t>Mr. Daniel Lazar</a:t>
            </a:r>
            <a:endParaRPr lang="en-US" sz="3200" dirty="0"/>
          </a:p>
        </p:txBody>
      </p:sp>
    </p:spTree>
    <p:extLst>
      <p:ext uri="{BB962C8B-B14F-4D97-AF65-F5344CB8AC3E}">
        <p14:creationId xmlns:p14="http://schemas.microsoft.com/office/powerpoint/2010/main" val="271813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0" y="365125"/>
            <a:ext cx="10426521" cy="6255913"/>
          </a:xfrm>
          <a:prstGeom prst="rect">
            <a:avLst/>
          </a:prstGeom>
        </p:spPr>
      </p:pic>
    </p:spTree>
    <p:extLst>
      <p:ext uri="{BB962C8B-B14F-4D97-AF65-F5344CB8AC3E}">
        <p14:creationId xmlns:p14="http://schemas.microsoft.com/office/powerpoint/2010/main" val="120889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a:t>
            </a:r>
            <a:r>
              <a:rPr lang="de-DE" dirty="0" smtClean="0"/>
              <a:t>– Stagflation &amp; ESA</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ith </a:t>
            </a:r>
            <a:r>
              <a:rPr lang="en-US" dirty="0"/>
              <a:t>inflation and unemployment both at 6%, </a:t>
            </a:r>
            <a:r>
              <a:rPr lang="en-US" dirty="0" smtClean="0"/>
              <a:t>made more troubling by the highest interest rates in a century, Nixon issued the </a:t>
            </a:r>
            <a:r>
              <a:rPr lang="en-US" b="1" dirty="0" smtClean="0"/>
              <a:t>Economic </a:t>
            </a:r>
            <a:r>
              <a:rPr lang="en-US" b="1" dirty="0"/>
              <a:t>Stabilization Act of 1970</a:t>
            </a:r>
            <a:r>
              <a:rPr lang="en-US" dirty="0"/>
              <a:t>, which imposed three key mandates.</a:t>
            </a:r>
          </a:p>
          <a:p>
            <a:pPr marL="914400" lvl="1" indent="-457200">
              <a:buFont typeface="+mj-lt"/>
              <a:buAutoNum type="arabicPeriod"/>
            </a:pPr>
            <a:r>
              <a:rPr lang="en-US" dirty="0" smtClean="0"/>
              <a:t>Took the U.S. off the Gold Standard. </a:t>
            </a:r>
            <a:endParaRPr lang="en-US" dirty="0"/>
          </a:p>
          <a:p>
            <a:pPr marL="914400" lvl="1" indent="-457200">
              <a:buFont typeface="+mj-lt"/>
              <a:buAutoNum type="arabicPeriod"/>
            </a:pPr>
            <a:r>
              <a:rPr lang="en-US" dirty="0" smtClean="0"/>
              <a:t>Executive </a:t>
            </a:r>
            <a:r>
              <a:rPr lang="en-US" dirty="0"/>
              <a:t>Order </a:t>
            </a:r>
            <a:r>
              <a:rPr lang="en-US" dirty="0" smtClean="0"/>
              <a:t>11615 - 90-day </a:t>
            </a:r>
            <a:r>
              <a:rPr lang="en-US" dirty="0"/>
              <a:t>freeze on wages and prices to counter </a:t>
            </a:r>
            <a:r>
              <a:rPr lang="en-US" dirty="0" smtClean="0"/>
              <a:t>inflation; first time </a:t>
            </a:r>
            <a:r>
              <a:rPr lang="en-US" dirty="0" err="1" smtClean="0"/>
              <a:t>gov</a:t>
            </a:r>
            <a:r>
              <a:rPr lang="en-US" dirty="0" smtClean="0"/>
              <a:t> </a:t>
            </a:r>
            <a:r>
              <a:rPr lang="en-US" dirty="0"/>
              <a:t>enacted peacetime wage and price controls </a:t>
            </a:r>
          </a:p>
          <a:p>
            <a:pPr marL="914400" lvl="1" indent="-457200">
              <a:buFont typeface="+mj-lt"/>
              <a:buAutoNum type="arabicPeriod"/>
            </a:pPr>
            <a:r>
              <a:rPr lang="en-US" dirty="0" smtClean="0"/>
              <a:t>10% import surcharge to </a:t>
            </a:r>
            <a:r>
              <a:rPr lang="en-US" dirty="0"/>
              <a:t>force other countries to revalue their currencies against the dollar. </a:t>
            </a:r>
            <a:r>
              <a:rPr lang="en-US" dirty="0" smtClean="0"/>
              <a:t>Lasted 4 months. </a:t>
            </a:r>
          </a:p>
          <a:p>
            <a:endParaRPr lang="en-US" dirty="0" smtClean="0"/>
          </a:p>
          <a:p>
            <a:pPr marL="914400" lvl="1" indent="-457200">
              <a:buFont typeface="+mj-lt"/>
              <a:buAutoNum type="arabicPeriod"/>
            </a:pPr>
            <a:endParaRPr lang="en-US" dirty="0"/>
          </a:p>
          <a:p>
            <a:endParaRPr lang="en-US" dirty="0"/>
          </a:p>
        </p:txBody>
      </p:sp>
    </p:spTree>
    <p:extLst>
      <p:ext uri="{BB962C8B-B14F-4D97-AF65-F5344CB8AC3E}">
        <p14:creationId xmlns:p14="http://schemas.microsoft.com/office/powerpoint/2010/main" val="186859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 Stagflation &amp; ESA</a:t>
            </a:r>
            <a:endParaRPr lang="en-US" dirty="0"/>
          </a:p>
        </p:txBody>
      </p:sp>
      <p:sp>
        <p:nvSpPr>
          <p:cNvPr id="3" name="Content Placeholder 2"/>
          <p:cNvSpPr>
            <a:spLocks noGrp="1"/>
          </p:cNvSpPr>
          <p:nvPr>
            <p:ph idx="1"/>
          </p:nvPr>
        </p:nvSpPr>
        <p:spPr>
          <a:xfrm>
            <a:off x="838200" y="1825624"/>
            <a:ext cx="10866120" cy="4735195"/>
          </a:xfrm>
        </p:spPr>
        <p:txBody>
          <a:bodyPr>
            <a:normAutofit fontScale="92500" lnSpcReduction="10000"/>
          </a:bodyPr>
          <a:lstStyle/>
          <a:p>
            <a:pPr marL="0" indent="0">
              <a:buNone/>
            </a:pPr>
            <a:r>
              <a:rPr lang="en-US" dirty="0" smtClean="0"/>
              <a:t>In allaying fears </a:t>
            </a:r>
            <a:r>
              <a:rPr lang="en-US" dirty="0" smtClean="0"/>
              <a:t>about ESA, aka </a:t>
            </a:r>
            <a:r>
              <a:rPr lang="en-US" b="1" dirty="0"/>
              <a:t>T</a:t>
            </a:r>
            <a:r>
              <a:rPr lang="en-US" b="1" dirty="0" smtClean="0"/>
              <a:t>he Nixon Shock</a:t>
            </a:r>
            <a:r>
              <a:rPr lang="en-US" dirty="0" smtClean="0"/>
              <a:t>, Nixon spoke to the public:</a:t>
            </a:r>
          </a:p>
          <a:p>
            <a:pPr marL="0" indent="0">
              <a:buNone/>
            </a:pPr>
            <a:r>
              <a:rPr lang="en-US" dirty="0" smtClean="0"/>
              <a:t>“Now</a:t>
            </a:r>
            <a:r>
              <a:rPr lang="en-US" dirty="0"/>
              <a:t>, what is this action—which is very technical—what does it mean for you?</a:t>
            </a:r>
          </a:p>
          <a:p>
            <a:pPr marL="0" indent="0">
              <a:buNone/>
            </a:pPr>
            <a:r>
              <a:rPr lang="en-US" dirty="0"/>
              <a:t>Let me lay to rest the </a:t>
            </a:r>
            <a:r>
              <a:rPr lang="en-US" dirty="0" smtClean="0"/>
              <a:t>bugaboo</a:t>
            </a:r>
            <a:r>
              <a:rPr lang="en-US" dirty="0"/>
              <a:t> </a:t>
            </a:r>
            <a:r>
              <a:rPr lang="en-US" dirty="0" smtClean="0"/>
              <a:t>of </a:t>
            </a:r>
            <a:r>
              <a:rPr lang="en-US" dirty="0"/>
              <a:t>what is called devaluation.</a:t>
            </a:r>
          </a:p>
          <a:p>
            <a:pPr marL="0" indent="0">
              <a:buNone/>
            </a:pPr>
            <a:r>
              <a:rPr lang="en-US" dirty="0"/>
              <a:t>If you want to buy a foreign car or take a trip abroad, market conditions may cause your dollar to buy slightly less. But if you are among the overwhelming majority of Americans who buy American-made products in America, your dollar will be worth just as much tomorrow as it is today.</a:t>
            </a:r>
          </a:p>
          <a:p>
            <a:pPr marL="0" indent="0">
              <a:buNone/>
            </a:pPr>
            <a:r>
              <a:rPr lang="en-US" dirty="0"/>
              <a:t>The effect of this action, in other words, will be to stabilize the dollar</a:t>
            </a:r>
            <a:r>
              <a:rPr lang="en-US" dirty="0" smtClean="0"/>
              <a:t>.”</a:t>
            </a:r>
          </a:p>
          <a:p>
            <a:pPr marL="0" indent="0">
              <a:buNone/>
            </a:pPr>
            <a:endParaRPr lang="en-US" dirty="0" smtClean="0"/>
          </a:p>
          <a:p>
            <a:pPr marL="0" indent="0">
              <a:buNone/>
            </a:pPr>
            <a:r>
              <a:rPr lang="en-US" dirty="0" smtClean="0"/>
              <a:t>…Despite </a:t>
            </a:r>
            <a:r>
              <a:rPr lang="en-US" dirty="0"/>
              <a:t>the </a:t>
            </a:r>
            <a:r>
              <a:rPr lang="en-US" dirty="0" smtClean="0"/>
              <a:t>ESA and the PR campaign, </a:t>
            </a:r>
            <a:r>
              <a:rPr lang="en-US" dirty="0"/>
              <a:t>markets reacted. Starting in February 1973 the S&amp;P 500 declined by over 50% and the Dow declined by 45% over 21 months.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622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a:t>
            </a:r>
            <a:r>
              <a:rPr lang="de-DE" dirty="0" smtClean="0"/>
              <a:t>- OPEC</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3200" dirty="0" smtClean="0"/>
              <a:t>In 1973, </a:t>
            </a:r>
            <a:r>
              <a:rPr lang="en-US" sz="3200" b="1" dirty="0" smtClean="0"/>
              <a:t>Oil </a:t>
            </a:r>
            <a:r>
              <a:rPr lang="en-US" sz="3200" b="1" dirty="0"/>
              <a:t>Producing Exporting </a:t>
            </a:r>
            <a:r>
              <a:rPr lang="en-US" sz="3200" b="1" dirty="0" smtClean="0"/>
              <a:t>Countries</a:t>
            </a:r>
            <a:r>
              <a:rPr lang="en-US" sz="3200" dirty="0" smtClean="0"/>
              <a:t> </a:t>
            </a:r>
            <a:r>
              <a:rPr lang="en-US" sz="3200" dirty="0"/>
              <a:t>placed an oil embargo </a:t>
            </a:r>
            <a:r>
              <a:rPr lang="en-US" sz="3200" dirty="0" smtClean="0"/>
              <a:t>on Israeli allies, creating </a:t>
            </a:r>
            <a:r>
              <a:rPr lang="en-US" sz="3200" dirty="0"/>
              <a:t>US </a:t>
            </a:r>
            <a:r>
              <a:rPr lang="en-US" sz="3200" dirty="0" smtClean="0"/>
              <a:t>oil shortage. </a:t>
            </a:r>
          </a:p>
          <a:p>
            <a:pPr lvl="1"/>
            <a:r>
              <a:rPr lang="en-US" sz="3200" dirty="0" smtClean="0"/>
              <a:t>Long lines </a:t>
            </a:r>
            <a:r>
              <a:rPr lang="en-US" sz="3200" dirty="0"/>
              <a:t>and short tempers at gas </a:t>
            </a:r>
            <a:r>
              <a:rPr lang="en-US" sz="3200" dirty="0" smtClean="0"/>
              <a:t>stations</a:t>
            </a:r>
            <a:endParaRPr lang="en-US" sz="3200" dirty="0"/>
          </a:p>
          <a:p>
            <a:pPr lvl="1"/>
            <a:r>
              <a:rPr lang="en-US" sz="3200" dirty="0" smtClean="0"/>
              <a:t>1974 - </a:t>
            </a:r>
            <a:r>
              <a:rPr lang="en-US" sz="3200" dirty="0"/>
              <a:t>embargo was lifted, having failed to alter US Middle East policy</a:t>
            </a:r>
          </a:p>
          <a:p>
            <a:pPr lvl="1"/>
            <a:r>
              <a:rPr lang="en-US" sz="3200" dirty="0"/>
              <a:t>1979 </a:t>
            </a:r>
            <a:r>
              <a:rPr lang="en-US" sz="3200" dirty="0" smtClean="0"/>
              <a:t>- oil </a:t>
            </a:r>
            <a:r>
              <a:rPr lang="en-US" sz="3200" dirty="0"/>
              <a:t>was at peak </a:t>
            </a:r>
            <a:r>
              <a:rPr lang="en-US" sz="3200" dirty="0" smtClean="0"/>
              <a:t>$80/barrel</a:t>
            </a:r>
            <a:endParaRPr lang="en-US" sz="3200" dirty="0"/>
          </a:p>
          <a:p>
            <a:r>
              <a:rPr lang="en-US" sz="3200" dirty="0" smtClean="0"/>
              <a:t>Nixon did little to seek </a:t>
            </a:r>
            <a:r>
              <a:rPr lang="en-US" sz="3200" dirty="0"/>
              <a:t>alternative fuel sources </a:t>
            </a:r>
          </a:p>
        </p:txBody>
      </p:sp>
    </p:spTree>
    <p:extLst>
      <p:ext uri="{BB962C8B-B14F-4D97-AF65-F5344CB8AC3E}">
        <p14:creationId xmlns:p14="http://schemas.microsoft.com/office/powerpoint/2010/main" val="340537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a:t>
            </a:r>
            <a:r>
              <a:rPr lang="de-DE" dirty="0" smtClean="0"/>
              <a:t>Policies - OPEC</a:t>
            </a:r>
            <a:endParaRPr lang="en-US" dirty="0"/>
          </a:p>
        </p:txBody>
      </p:sp>
      <p:pic>
        <p:nvPicPr>
          <p:cNvPr id="4" name="Content Placeholder 3"/>
          <p:cNvPicPr>
            <a:picLocks noGrp="1" noChangeAspect="1"/>
          </p:cNvPicPr>
          <p:nvPr>
            <p:ph idx="1"/>
          </p:nvPr>
        </p:nvPicPr>
        <p:blipFill>
          <a:blip r:embed="rId2"/>
          <a:stretch>
            <a:fillRect/>
          </a:stretch>
        </p:blipFill>
        <p:spPr>
          <a:xfrm>
            <a:off x="1577202" y="1690688"/>
            <a:ext cx="8509255" cy="4765183"/>
          </a:xfrm>
          <a:prstGeom prst="rect">
            <a:avLst/>
          </a:prstGeom>
        </p:spPr>
      </p:pic>
    </p:spTree>
    <p:extLst>
      <p:ext uri="{BB962C8B-B14F-4D97-AF65-F5344CB8AC3E}">
        <p14:creationId xmlns:p14="http://schemas.microsoft.com/office/powerpoint/2010/main" val="67376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 Welfare Reform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Nixon was born and raised poor. </a:t>
            </a:r>
          </a:p>
          <a:p>
            <a:r>
              <a:rPr lang="en-US" dirty="0" smtClean="0"/>
              <a:t>“</a:t>
            </a:r>
            <a:r>
              <a:rPr lang="en-US" dirty="0"/>
              <a:t>The present system often makes it possible to receive more money on welfare than on a low-paying job. This creates an incentive not to work, and it also is unfair to the working poor. It is morally wrong for a family that is working to try to make ends meet to receive less than a family across the street on welfare. This has been bitterly resented by the man who works, and rightly so–the rewards are just the opposite of what they should be. Its effect is to draw people off payrolls and onto welfare rolls–just the opposite of what government should be doing. To put it bluntly and simply–any system which makes it more profitable for a man not to work than to work, or which encourages a man to desert his family rather than to stay with his family, is wrong and indefensible</a:t>
            </a:r>
            <a:r>
              <a:rPr lang="en-US" dirty="0" smtClean="0"/>
              <a:t>.” (Nixon)</a:t>
            </a:r>
            <a:endParaRPr lang="en-US" dirty="0"/>
          </a:p>
          <a:p>
            <a:endParaRPr lang="en-US" dirty="0"/>
          </a:p>
        </p:txBody>
      </p:sp>
    </p:spTree>
    <p:extLst>
      <p:ext uri="{BB962C8B-B14F-4D97-AF65-F5344CB8AC3E}">
        <p14:creationId xmlns:p14="http://schemas.microsoft.com/office/powerpoint/2010/main" val="260853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Nixon‘s </a:t>
            </a:r>
            <a:r>
              <a:rPr lang="de-DE" dirty="0"/>
              <a:t>Economic Policies – Welfare Reform </a:t>
            </a:r>
            <a:endParaRPr lang="en-US" dirty="0"/>
          </a:p>
        </p:txBody>
      </p:sp>
      <p:sp>
        <p:nvSpPr>
          <p:cNvPr id="3" name="Content Placeholder 2"/>
          <p:cNvSpPr>
            <a:spLocks noGrp="1"/>
          </p:cNvSpPr>
          <p:nvPr>
            <p:ph idx="1"/>
          </p:nvPr>
        </p:nvSpPr>
        <p:spPr/>
        <p:txBody>
          <a:bodyPr>
            <a:normAutofit/>
          </a:bodyPr>
          <a:lstStyle/>
          <a:p>
            <a:r>
              <a:rPr lang="en-US" sz="3200" dirty="0"/>
              <a:t>Nixon shared many Americans' conviction that the welfare system had grown into an inefficient bureaucracy which fostered </a:t>
            </a:r>
            <a:r>
              <a:rPr lang="en-US" sz="3200" dirty="0" smtClean="0"/>
              <a:t>dependency. </a:t>
            </a:r>
          </a:p>
          <a:p>
            <a:r>
              <a:rPr lang="en-US" sz="3200" dirty="0" smtClean="0"/>
              <a:t>With </a:t>
            </a:r>
            <a:r>
              <a:rPr lang="en-US" sz="3200" dirty="0"/>
              <a:t>Urban Affairs Council secretary </a:t>
            </a:r>
            <a:r>
              <a:rPr lang="en-US" sz="3200" b="1" dirty="0"/>
              <a:t>Daniel Patrick Moynihan</a:t>
            </a:r>
            <a:r>
              <a:rPr lang="en-US" sz="3200" dirty="0"/>
              <a:t>, Nixon created the 1969 </a:t>
            </a:r>
            <a:r>
              <a:rPr lang="en-US" sz="3200" b="1" dirty="0"/>
              <a:t>Family Assistance Plan</a:t>
            </a:r>
            <a:r>
              <a:rPr lang="en-US" sz="3200" dirty="0"/>
              <a:t>. </a:t>
            </a:r>
          </a:p>
          <a:p>
            <a:pPr lvl="1"/>
            <a:r>
              <a:rPr lang="en-US" sz="3200" dirty="0" smtClean="0"/>
              <a:t>Sought to replace bureaucratically-administered </a:t>
            </a:r>
            <a:r>
              <a:rPr lang="en-US" sz="3200" dirty="0"/>
              <a:t>programs such as Aid to Families with Dependent Children, Food Stamps, and Medicaid, with direct cash payments to those in need. </a:t>
            </a:r>
          </a:p>
          <a:p>
            <a:endParaRPr lang="en-US" sz="3200" dirty="0"/>
          </a:p>
        </p:txBody>
      </p:sp>
    </p:spTree>
    <p:extLst>
      <p:ext uri="{BB962C8B-B14F-4D97-AF65-F5344CB8AC3E}">
        <p14:creationId xmlns:p14="http://schemas.microsoft.com/office/powerpoint/2010/main" val="422433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 Welfare Reform </a:t>
            </a:r>
            <a:endParaRPr lang="en-US" dirty="0"/>
          </a:p>
        </p:txBody>
      </p:sp>
      <p:sp>
        <p:nvSpPr>
          <p:cNvPr id="3" name="Content Placeholder 2"/>
          <p:cNvSpPr>
            <a:spLocks noGrp="1"/>
          </p:cNvSpPr>
          <p:nvPr>
            <p:ph idx="1"/>
          </p:nvPr>
        </p:nvSpPr>
        <p:spPr/>
        <p:txBody>
          <a:bodyPr>
            <a:noAutofit/>
          </a:bodyPr>
          <a:lstStyle/>
          <a:p>
            <a:r>
              <a:rPr lang="en-US" sz="3200" dirty="0" smtClean="0"/>
              <a:t>$1600 </a:t>
            </a:r>
            <a:r>
              <a:rPr lang="en-US" sz="3200" dirty="0" smtClean="0"/>
              <a:t>per year for a family of </a:t>
            </a:r>
            <a:r>
              <a:rPr lang="en-US" sz="3200" dirty="0" smtClean="0"/>
              <a:t>4 </a:t>
            </a:r>
            <a:r>
              <a:rPr lang="en-US" sz="3200" dirty="0" smtClean="0"/>
              <a:t>+ up to $4000 in benefits </a:t>
            </a:r>
          </a:p>
          <a:p>
            <a:pPr lvl="1"/>
            <a:r>
              <a:rPr lang="en-US" dirty="0" smtClean="0"/>
              <a:t>In 1970 the minimum wage was $1.60 per hour</a:t>
            </a:r>
          </a:p>
          <a:p>
            <a:r>
              <a:rPr lang="en-US" sz="3200" dirty="0" smtClean="0"/>
              <a:t>Able-bodied adults would have to register for work and be willing to accept “suitable work” (?) or the family would suffer a reduction in benefits.</a:t>
            </a:r>
          </a:p>
          <a:p>
            <a:pPr lvl="1"/>
            <a:r>
              <a:rPr lang="en-US" sz="3200" dirty="0" smtClean="0"/>
              <a:t>Mothers with children under school age exempt from this.</a:t>
            </a:r>
          </a:p>
          <a:p>
            <a:r>
              <a:rPr lang="en-US" sz="3200" dirty="0" smtClean="0"/>
              <a:t>Required the federal government to provide child care vouchers as a precondition for single mothers’ working</a:t>
            </a:r>
          </a:p>
          <a:p>
            <a:endParaRPr lang="en-US" sz="3200" dirty="0"/>
          </a:p>
        </p:txBody>
      </p:sp>
    </p:spTree>
    <p:extLst>
      <p:ext uri="{BB962C8B-B14F-4D97-AF65-F5344CB8AC3E}">
        <p14:creationId xmlns:p14="http://schemas.microsoft.com/office/powerpoint/2010/main" val="126293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 Welfare Reform </a:t>
            </a:r>
            <a:endParaRPr lang="en-US" dirty="0"/>
          </a:p>
        </p:txBody>
      </p:sp>
      <p:sp>
        <p:nvSpPr>
          <p:cNvPr id="3" name="Content Placeholder 2"/>
          <p:cNvSpPr>
            <a:spLocks noGrp="1"/>
          </p:cNvSpPr>
          <p:nvPr>
            <p:ph idx="1"/>
          </p:nvPr>
        </p:nvSpPr>
        <p:spPr/>
        <p:txBody>
          <a:bodyPr>
            <a:normAutofit lnSpcReduction="10000"/>
          </a:bodyPr>
          <a:lstStyle/>
          <a:p>
            <a:r>
              <a:rPr lang="en-US" dirty="0"/>
              <a:t>Conservatives disliked the idea of a guaranteed annual </a:t>
            </a:r>
            <a:r>
              <a:rPr lang="en-US" dirty="0" smtClean="0"/>
              <a:t>income. They were also </a:t>
            </a:r>
            <a:r>
              <a:rPr lang="en-US" dirty="0"/>
              <a:t>concerned about federal power: previously states paid 2/3 and the federal government 1/3 of welfare benefits. </a:t>
            </a:r>
            <a:endParaRPr lang="en-US" dirty="0" smtClean="0"/>
          </a:p>
          <a:p>
            <a:r>
              <a:rPr lang="en-US" dirty="0" smtClean="0"/>
              <a:t>Liberals </a:t>
            </a:r>
            <a:r>
              <a:rPr lang="en-US" dirty="0"/>
              <a:t>thought $1600 insufficient</a:t>
            </a:r>
          </a:p>
          <a:p>
            <a:r>
              <a:rPr lang="en-US" dirty="0"/>
              <a:t>Caseworkers opposed FAP fearing that many of their jobs would be eliminated. </a:t>
            </a:r>
          </a:p>
          <a:p>
            <a:r>
              <a:rPr lang="en-US" dirty="0"/>
              <a:t>Liberals killed it. Conservatives killed it.  Southerners killed it. </a:t>
            </a:r>
            <a:r>
              <a:rPr lang="en-US" dirty="0" smtClean="0"/>
              <a:t>The </a:t>
            </a:r>
            <a:r>
              <a:rPr lang="en-US" dirty="0"/>
              <a:t>distrust of Nixon engendered by SE Asia policies killed it.  </a:t>
            </a:r>
          </a:p>
          <a:p>
            <a:r>
              <a:rPr lang="en-US" dirty="0" smtClean="0"/>
              <a:t>FAP divided </a:t>
            </a:r>
            <a:r>
              <a:rPr lang="en-US" dirty="0"/>
              <a:t>Americans. Nixon knew a bad campaign issue when he saw one, and let FAP </a:t>
            </a:r>
            <a:r>
              <a:rPr lang="en-US" dirty="0" smtClean="0"/>
              <a:t>expire before the 1972 election. </a:t>
            </a:r>
            <a:endParaRPr lang="en-US" dirty="0"/>
          </a:p>
          <a:p>
            <a:endParaRPr lang="en-US" dirty="0"/>
          </a:p>
        </p:txBody>
      </p:sp>
    </p:spTree>
    <p:extLst>
      <p:ext uri="{BB962C8B-B14F-4D97-AF65-F5344CB8AC3E}">
        <p14:creationId xmlns:p14="http://schemas.microsoft.com/office/powerpoint/2010/main" val="87375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a:t>
            </a:r>
            <a:r>
              <a:rPr lang="de-DE" dirty="0" smtClean="0"/>
              <a:t>– Welfare Reform </a:t>
            </a:r>
            <a:endParaRPr lang="en-US" dirty="0"/>
          </a:p>
        </p:txBody>
      </p:sp>
      <p:sp>
        <p:nvSpPr>
          <p:cNvPr id="3" name="Content Placeholder 2"/>
          <p:cNvSpPr>
            <a:spLocks noGrp="1"/>
          </p:cNvSpPr>
          <p:nvPr>
            <p:ph idx="1"/>
          </p:nvPr>
        </p:nvSpPr>
        <p:spPr/>
        <p:txBody>
          <a:bodyPr>
            <a:normAutofit/>
          </a:bodyPr>
          <a:lstStyle/>
          <a:p>
            <a:r>
              <a:rPr lang="en-US" sz="3200" dirty="0"/>
              <a:t>Increased Social Security, Medicare, and Medicaid payments and made food stamps more accessible </a:t>
            </a:r>
          </a:p>
          <a:p>
            <a:r>
              <a:rPr lang="en-US" sz="3200" dirty="0" smtClean="0"/>
              <a:t>1971</a:t>
            </a:r>
            <a:r>
              <a:rPr lang="en-US" sz="3200" dirty="0"/>
              <a:t>, Nixon proposed </a:t>
            </a:r>
            <a:r>
              <a:rPr lang="en-US" sz="3200" b="1" dirty="0"/>
              <a:t>health insurance </a:t>
            </a:r>
            <a:r>
              <a:rPr lang="en-US" sz="3200" b="1" dirty="0" smtClean="0"/>
              <a:t>reform</a:t>
            </a:r>
            <a:r>
              <a:rPr lang="en-US" sz="3200" dirty="0" smtClean="0"/>
              <a:t>; a </a:t>
            </a:r>
            <a:r>
              <a:rPr lang="en-US" sz="3200" dirty="0"/>
              <a:t>private health insurance </a:t>
            </a:r>
            <a:r>
              <a:rPr lang="en-US" sz="3200" b="1" dirty="0"/>
              <a:t>employer </a:t>
            </a:r>
            <a:r>
              <a:rPr lang="en-US" sz="3200" b="1" dirty="0" smtClean="0"/>
              <a:t>mandate</a:t>
            </a:r>
            <a:endParaRPr lang="en-US" sz="3200" b="1" dirty="0"/>
          </a:p>
        </p:txBody>
      </p:sp>
    </p:spTree>
    <p:extLst>
      <p:ext uri="{BB962C8B-B14F-4D97-AF65-F5344CB8AC3E}">
        <p14:creationId xmlns:p14="http://schemas.microsoft.com/office/powerpoint/2010/main" val="83507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Lecture Outline	</a:t>
            </a:r>
            <a:endParaRPr lang="en-US" dirty="0"/>
          </a:p>
        </p:txBody>
      </p:sp>
      <p:sp>
        <p:nvSpPr>
          <p:cNvPr id="3" name="Content Placeholder 2"/>
          <p:cNvSpPr>
            <a:spLocks noGrp="1"/>
          </p:cNvSpPr>
          <p:nvPr>
            <p:ph idx="1"/>
          </p:nvPr>
        </p:nvSpPr>
        <p:spPr/>
        <p:txBody>
          <a:bodyPr/>
          <a:lstStyle/>
          <a:p>
            <a:r>
              <a:rPr lang="de-DE" dirty="0" smtClean="0"/>
              <a:t>Biographical Sketch</a:t>
            </a:r>
          </a:p>
          <a:p>
            <a:r>
              <a:rPr lang="de-DE" dirty="0" smtClean="0"/>
              <a:t>Elections of 1968 and 1972</a:t>
            </a:r>
          </a:p>
          <a:p>
            <a:r>
              <a:rPr lang="de-DE" dirty="0" smtClean="0"/>
              <a:t>Domestic Policies</a:t>
            </a:r>
          </a:p>
          <a:p>
            <a:r>
              <a:rPr lang="de-DE" dirty="0" smtClean="0"/>
              <a:t>Foreign Policies</a:t>
            </a:r>
          </a:p>
          <a:p>
            <a:r>
              <a:rPr lang="de-DE" dirty="0" smtClean="0"/>
              <a:t>Watergate</a:t>
            </a:r>
          </a:p>
        </p:txBody>
      </p:sp>
    </p:spTree>
    <p:extLst>
      <p:ext uri="{BB962C8B-B14F-4D97-AF65-F5344CB8AC3E}">
        <p14:creationId xmlns:p14="http://schemas.microsoft.com/office/powerpoint/2010/main" val="231736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a:t>
            </a:r>
            <a:r>
              <a:rPr lang="de-DE" dirty="0" smtClean="0"/>
              <a:t>– New Federalism</a:t>
            </a:r>
            <a:endParaRPr lang="en-US" dirty="0"/>
          </a:p>
        </p:txBody>
      </p:sp>
      <p:sp>
        <p:nvSpPr>
          <p:cNvPr id="3" name="Content Placeholder 2"/>
          <p:cNvSpPr>
            <a:spLocks noGrp="1"/>
          </p:cNvSpPr>
          <p:nvPr>
            <p:ph idx="1"/>
          </p:nvPr>
        </p:nvSpPr>
        <p:spPr/>
        <p:txBody>
          <a:bodyPr>
            <a:normAutofit/>
          </a:bodyPr>
          <a:lstStyle/>
          <a:p>
            <a:r>
              <a:rPr lang="en-US" sz="3200" b="1" dirty="0"/>
              <a:t>Revenue Sharing Act</a:t>
            </a:r>
            <a:r>
              <a:rPr lang="en-US" sz="3200" dirty="0"/>
              <a:t>: 5-year program to return to state and local governments $30 billion in federal tax revenues </a:t>
            </a:r>
          </a:p>
          <a:p>
            <a:pPr lvl="1"/>
            <a:r>
              <a:rPr lang="en-US" sz="3200" dirty="0" err="1"/>
              <a:t>Gov</a:t>
            </a:r>
            <a:r>
              <a:rPr lang="en-US" sz="3200" dirty="0"/>
              <a:t> gives block grants to states. Fed monitors outcomes but offers state and local </a:t>
            </a:r>
            <a:r>
              <a:rPr lang="en-US" sz="3200" dirty="0" smtClean="0"/>
              <a:t>discretion.</a:t>
            </a:r>
            <a:endParaRPr lang="en-US" sz="3200" dirty="0"/>
          </a:p>
          <a:p>
            <a:r>
              <a:rPr lang="en-US" sz="3200" dirty="0" smtClean="0"/>
              <a:t>Although </a:t>
            </a:r>
            <a:r>
              <a:rPr lang="en-US" sz="3200" dirty="0"/>
              <a:t>revenue sharing was anathema </a:t>
            </a:r>
            <a:r>
              <a:rPr lang="en-US" sz="3200" dirty="0" smtClean="0"/>
              <a:t>to </a:t>
            </a:r>
            <a:r>
              <a:rPr lang="en-US" sz="3200" dirty="0"/>
              <a:t>federal bureaucrats, whose jobs it threatened, and </a:t>
            </a:r>
            <a:r>
              <a:rPr lang="en-US" sz="3200" dirty="0" smtClean="0"/>
              <a:t>to </a:t>
            </a:r>
            <a:r>
              <a:rPr lang="en-US" sz="3200" dirty="0"/>
              <a:t>Congressmen who made </a:t>
            </a:r>
            <a:r>
              <a:rPr lang="en-US" sz="3200" dirty="0" smtClean="0"/>
              <a:t>careers of dispensing </a:t>
            </a:r>
            <a:r>
              <a:rPr lang="en-US" sz="3200" dirty="0"/>
              <a:t>federal </a:t>
            </a:r>
            <a:r>
              <a:rPr lang="en-US" sz="3200" dirty="0" smtClean="0"/>
              <a:t>“pork”</a:t>
            </a:r>
            <a:r>
              <a:rPr lang="en-US" sz="3200" dirty="0"/>
              <a:t> </a:t>
            </a:r>
            <a:r>
              <a:rPr lang="en-US" sz="3200" dirty="0" smtClean="0"/>
              <a:t>to </a:t>
            </a:r>
            <a:r>
              <a:rPr lang="en-US" sz="3200" dirty="0"/>
              <a:t>their districts, it </a:t>
            </a:r>
            <a:r>
              <a:rPr lang="en-US" sz="3200" dirty="0" smtClean="0"/>
              <a:t>appealed to states and locales. </a:t>
            </a:r>
            <a:endParaRPr lang="en-US" sz="3200" dirty="0"/>
          </a:p>
        </p:txBody>
      </p:sp>
    </p:spTree>
    <p:extLst>
      <p:ext uri="{BB962C8B-B14F-4D97-AF65-F5344CB8AC3E}">
        <p14:creationId xmlns:p14="http://schemas.microsoft.com/office/powerpoint/2010/main" val="223171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 </a:t>
            </a:r>
            <a:r>
              <a:rPr lang="de-DE" dirty="0"/>
              <a:t>&amp;</a:t>
            </a:r>
            <a:r>
              <a:rPr lang="de-DE" dirty="0" smtClean="0"/>
              <a:t> Race</a:t>
            </a:r>
            <a:endParaRPr lang="en-US" dirty="0"/>
          </a:p>
        </p:txBody>
      </p:sp>
      <p:sp>
        <p:nvSpPr>
          <p:cNvPr id="3" name="Content Placeholder 2"/>
          <p:cNvSpPr>
            <a:spLocks noGrp="1"/>
          </p:cNvSpPr>
          <p:nvPr>
            <p:ph idx="1"/>
          </p:nvPr>
        </p:nvSpPr>
        <p:spPr/>
        <p:txBody>
          <a:bodyPr>
            <a:normAutofit/>
          </a:bodyPr>
          <a:lstStyle/>
          <a:p>
            <a:r>
              <a:rPr lang="en-US" sz="3200" dirty="0" smtClean="0"/>
              <a:t>Context of Wallace, King, RFK…in 1968</a:t>
            </a:r>
          </a:p>
          <a:p>
            <a:r>
              <a:rPr lang="en-US" sz="3200" dirty="0" smtClean="0"/>
              <a:t>In 1968, 70</a:t>
            </a:r>
            <a:r>
              <a:rPr lang="en-US" sz="3200" dirty="0"/>
              <a:t>% of B</a:t>
            </a:r>
            <a:r>
              <a:rPr lang="en-US" sz="3200" dirty="0" smtClean="0"/>
              <a:t>lack </a:t>
            </a:r>
            <a:r>
              <a:rPr lang="en-US" sz="3200" dirty="0"/>
              <a:t>children in the South attended all-black schools. </a:t>
            </a:r>
            <a:endParaRPr lang="en-US" sz="3200" dirty="0" smtClean="0"/>
          </a:p>
          <a:p>
            <a:pPr lvl="1"/>
            <a:r>
              <a:rPr lang="en-US" sz="3200" dirty="0" smtClean="0"/>
              <a:t>As </a:t>
            </a:r>
            <a:r>
              <a:rPr lang="en-US" sz="3200" dirty="0"/>
              <a:t>part of New Federalism, set up biracial state committees to implement school desegregation. </a:t>
            </a:r>
            <a:endParaRPr lang="en-US" sz="3200" dirty="0" smtClean="0"/>
          </a:p>
          <a:p>
            <a:pPr lvl="1"/>
            <a:r>
              <a:rPr lang="en-US" sz="3200" dirty="0" smtClean="0"/>
              <a:t>By </a:t>
            </a:r>
            <a:r>
              <a:rPr lang="en-US" sz="3200" dirty="0"/>
              <a:t>1971, with little </a:t>
            </a:r>
            <a:r>
              <a:rPr lang="en-US" sz="3200" dirty="0" smtClean="0"/>
              <a:t>fanfare, </a:t>
            </a:r>
            <a:r>
              <a:rPr lang="en-US" sz="3200" dirty="0"/>
              <a:t>about </a:t>
            </a:r>
            <a:r>
              <a:rPr lang="en-US" sz="3200" dirty="0" smtClean="0"/>
              <a:t>15% of Black </a:t>
            </a:r>
            <a:r>
              <a:rPr lang="en-US" sz="3200" dirty="0"/>
              <a:t>children in the South attended all-black schools</a:t>
            </a:r>
            <a:r>
              <a:rPr lang="en-US" sz="3200" dirty="0" smtClean="0"/>
              <a:t>.</a:t>
            </a:r>
          </a:p>
          <a:p>
            <a:endParaRPr lang="en-US" sz="3200" dirty="0"/>
          </a:p>
        </p:txBody>
      </p:sp>
    </p:spTree>
    <p:extLst>
      <p:ext uri="{BB962C8B-B14F-4D97-AF65-F5344CB8AC3E}">
        <p14:creationId xmlns:p14="http://schemas.microsoft.com/office/powerpoint/2010/main" val="351496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Nixon &amp; Race</a:t>
            </a:r>
            <a:endParaRPr lang="en-US" dirty="0"/>
          </a:p>
        </p:txBody>
      </p:sp>
      <p:sp>
        <p:nvSpPr>
          <p:cNvPr id="3" name="Content Placeholder 2"/>
          <p:cNvSpPr>
            <a:spLocks noGrp="1"/>
          </p:cNvSpPr>
          <p:nvPr>
            <p:ph sz="half" idx="1"/>
          </p:nvPr>
        </p:nvSpPr>
        <p:spPr/>
        <p:txBody>
          <a:bodyPr>
            <a:normAutofit/>
          </a:bodyPr>
          <a:lstStyle/>
          <a:p>
            <a:r>
              <a:rPr lang="en-US" dirty="0" smtClean="0"/>
              <a:t>1971 - </a:t>
            </a:r>
            <a:r>
              <a:rPr lang="en-US" i="1" dirty="0" smtClean="0"/>
              <a:t>Swann </a:t>
            </a:r>
            <a:r>
              <a:rPr lang="en-US" i="1" dirty="0"/>
              <a:t>v. Charlotte-Mecklenburg Board of </a:t>
            </a:r>
            <a:r>
              <a:rPr lang="en-US" i="1" dirty="0" smtClean="0"/>
              <a:t>Education, </a:t>
            </a:r>
            <a:r>
              <a:rPr lang="en-US" dirty="0" smtClean="0"/>
              <a:t>SC upheld </a:t>
            </a:r>
            <a:r>
              <a:rPr lang="en-US" dirty="0"/>
              <a:t>constitutionality of busing to help integrate the schools. </a:t>
            </a:r>
            <a:endParaRPr lang="en-US" dirty="0" smtClean="0"/>
          </a:p>
          <a:p>
            <a:r>
              <a:rPr lang="en-US" dirty="0" smtClean="0"/>
              <a:t>Nixon </a:t>
            </a:r>
            <a:r>
              <a:rPr lang="en-US" dirty="0"/>
              <a:t>publicly expressed his disapproval of </a:t>
            </a:r>
            <a:r>
              <a:rPr lang="en-US" b="1" dirty="0" smtClean="0"/>
              <a:t>busing</a:t>
            </a:r>
            <a:r>
              <a:rPr lang="en-US" dirty="0" smtClean="0"/>
              <a:t>—as did 80% of polled voters—but he carried out the SC ruling. </a:t>
            </a:r>
            <a:endParaRPr lang="en-US" dirty="0"/>
          </a:p>
          <a:p>
            <a:endParaRPr lang="en-US" dirty="0"/>
          </a:p>
        </p:txBody>
      </p:sp>
      <p:pic>
        <p:nvPicPr>
          <p:cNvPr id="8" name="Content Placeholder 7"/>
          <p:cNvPicPr>
            <a:picLocks noGrp="1" noChangeAspect="1"/>
          </p:cNvPicPr>
          <p:nvPr>
            <p:ph sz="half" idx="2"/>
          </p:nvPr>
        </p:nvPicPr>
        <p:blipFill>
          <a:blip r:embed="rId2"/>
          <a:stretch>
            <a:fillRect/>
          </a:stretch>
        </p:blipFill>
        <p:spPr>
          <a:xfrm>
            <a:off x="7181983" y="372974"/>
            <a:ext cx="3744532" cy="3006859"/>
          </a:xfrm>
          <a:prstGeom prst="rect">
            <a:avLst/>
          </a:prstGeom>
        </p:spPr>
      </p:pic>
      <p:pic>
        <p:nvPicPr>
          <p:cNvPr id="9" name="Picture 8"/>
          <p:cNvPicPr>
            <a:picLocks noChangeAspect="1"/>
          </p:cNvPicPr>
          <p:nvPr/>
        </p:nvPicPr>
        <p:blipFill>
          <a:blip r:embed="rId3"/>
          <a:stretch>
            <a:fillRect/>
          </a:stretch>
        </p:blipFill>
        <p:spPr>
          <a:xfrm>
            <a:off x="6440241" y="3570667"/>
            <a:ext cx="5228017" cy="3035623"/>
          </a:xfrm>
          <a:prstGeom prst="rect">
            <a:avLst/>
          </a:prstGeom>
        </p:spPr>
      </p:pic>
    </p:spTree>
    <p:extLst>
      <p:ext uri="{BB962C8B-B14F-4D97-AF65-F5344CB8AC3E}">
        <p14:creationId xmlns:p14="http://schemas.microsoft.com/office/powerpoint/2010/main" val="153919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Nixon &amp; Women</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r>
              <a:rPr lang="en-US" sz="3200" dirty="0" smtClean="0"/>
              <a:t>Momentum </a:t>
            </a:r>
            <a:r>
              <a:rPr lang="en-US" sz="3200" dirty="0"/>
              <a:t>of Feminism (see previous lecture) </a:t>
            </a:r>
          </a:p>
          <a:p>
            <a:pPr lvl="1"/>
            <a:r>
              <a:rPr lang="en-US" sz="3200" b="1" dirty="0"/>
              <a:t>Equal Rights </a:t>
            </a:r>
            <a:r>
              <a:rPr lang="en-US" sz="3200" b="1" dirty="0" smtClean="0"/>
              <a:t>Amendment, </a:t>
            </a:r>
            <a:r>
              <a:rPr lang="en-US" sz="3200" dirty="0" smtClean="0"/>
              <a:t>proposed 1972. Nixon quietly supported it;  </a:t>
            </a:r>
            <a:r>
              <a:rPr lang="en-US" sz="3200" b="1" dirty="0" smtClean="0"/>
              <a:t>Phyllis Schafly </a:t>
            </a:r>
            <a:r>
              <a:rPr lang="en-US" sz="3200" dirty="0" smtClean="0"/>
              <a:t>headed a movement kill it. </a:t>
            </a:r>
          </a:p>
          <a:p>
            <a:pPr lvl="1"/>
            <a:r>
              <a:rPr lang="en-US" sz="3200" b="1" i="1" dirty="0" smtClean="0"/>
              <a:t>Roe </a:t>
            </a:r>
            <a:r>
              <a:rPr lang="en-US" sz="3200" b="1" i="1" dirty="0"/>
              <a:t>v. Wade</a:t>
            </a:r>
            <a:r>
              <a:rPr lang="en-US" sz="3200" dirty="0"/>
              <a:t> 1973</a:t>
            </a:r>
          </a:p>
          <a:p>
            <a:r>
              <a:rPr lang="en-US" sz="3200" dirty="0"/>
              <a:t>Nixon increased the number of female appointments </a:t>
            </a:r>
            <a:endParaRPr lang="en-US" sz="3200" dirty="0" smtClean="0"/>
          </a:p>
          <a:p>
            <a:r>
              <a:rPr lang="en-US" sz="3200" dirty="0" smtClean="0"/>
              <a:t>Created Presidential </a:t>
            </a:r>
            <a:r>
              <a:rPr lang="en-US" sz="3200" dirty="0"/>
              <a:t>Task Force on Women's Rights</a:t>
            </a:r>
          </a:p>
          <a:p>
            <a:r>
              <a:rPr lang="en-US" sz="3200" dirty="0"/>
              <a:t>Asked the Justice Department to bring sex discrimination suits under Title VII of the Civil Rights </a:t>
            </a:r>
            <a:r>
              <a:rPr lang="en-US" sz="3200" dirty="0" smtClean="0"/>
              <a:t>Act</a:t>
            </a:r>
            <a:endParaRPr lang="en-US" sz="3200" dirty="0"/>
          </a:p>
        </p:txBody>
      </p:sp>
    </p:spTree>
    <p:extLst>
      <p:ext uri="{BB962C8B-B14F-4D97-AF65-F5344CB8AC3E}">
        <p14:creationId xmlns:p14="http://schemas.microsoft.com/office/powerpoint/2010/main" val="268047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Nixon &amp; The Environment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1970</a:t>
            </a:r>
            <a:r>
              <a:rPr lang="en-US" sz="3200" dirty="0"/>
              <a:t> </a:t>
            </a:r>
            <a:r>
              <a:rPr lang="en-US" sz="3200" dirty="0" smtClean="0"/>
              <a:t>-  </a:t>
            </a:r>
            <a:r>
              <a:rPr lang="en-US" sz="3200" dirty="0"/>
              <a:t>Federal programs were consolidated into the </a:t>
            </a:r>
            <a:r>
              <a:rPr lang="en-US" sz="3200" b="1" dirty="0"/>
              <a:t>Environmental Protection Agency </a:t>
            </a:r>
            <a:r>
              <a:rPr lang="en-US" sz="3200" dirty="0"/>
              <a:t>(</a:t>
            </a:r>
            <a:r>
              <a:rPr lang="en-US" sz="3200" b="1" dirty="0"/>
              <a:t>EPA</a:t>
            </a:r>
            <a:r>
              <a:rPr lang="en-US" sz="3200" dirty="0"/>
              <a:t>)</a:t>
            </a:r>
          </a:p>
          <a:p>
            <a:r>
              <a:rPr lang="en-US" sz="3200" dirty="0"/>
              <a:t>1970 </a:t>
            </a:r>
            <a:r>
              <a:rPr lang="en-US" sz="3200" dirty="0" smtClean="0"/>
              <a:t>- </a:t>
            </a:r>
            <a:r>
              <a:rPr lang="en-US" sz="3200" b="1" dirty="0" smtClean="0"/>
              <a:t>Water </a:t>
            </a:r>
            <a:r>
              <a:rPr lang="en-US" sz="3200" b="1" dirty="0"/>
              <a:t>Quality Improvement </a:t>
            </a:r>
            <a:r>
              <a:rPr lang="en-US" sz="3200" b="1" dirty="0" smtClean="0"/>
              <a:t>Act </a:t>
            </a:r>
            <a:r>
              <a:rPr lang="en-US" sz="3200" dirty="0" smtClean="0"/>
              <a:t>- authorized </a:t>
            </a:r>
            <a:r>
              <a:rPr lang="en-US" sz="3200" dirty="0"/>
              <a:t>the federal government to clean up oil spills and prosecute those responsible for negligence</a:t>
            </a:r>
          </a:p>
          <a:p>
            <a:r>
              <a:rPr lang="en-US" sz="3200" dirty="0"/>
              <a:t>1970 </a:t>
            </a:r>
            <a:r>
              <a:rPr lang="en-US" sz="3200" dirty="0" smtClean="0"/>
              <a:t>- </a:t>
            </a:r>
            <a:r>
              <a:rPr lang="en-US" sz="3200" b="1" dirty="0" smtClean="0"/>
              <a:t>Clean </a:t>
            </a:r>
            <a:r>
              <a:rPr lang="en-US" sz="3200" b="1" dirty="0"/>
              <a:t>Air </a:t>
            </a:r>
            <a:r>
              <a:rPr lang="en-US" sz="3200" b="1" dirty="0" smtClean="0"/>
              <a:t>Act</a:t>
            </a:r>
            <a:r>
              <a:rPr lang="en-US" sz="3200" dirty="0"/>
              <a:t> </a:t>
            </a:r>
            <a:r>
              <a:rPr lang="en-US" sz="3200" dirty="0" smtClean="0"/>
              <a:t>-  </a:t>
            </a:r>
            <a:r>
              <a:rPr lang="en-US" sz="3200" dirty="0"/>
              <a:t>comprehensive air pollution control program which included </a:t>
            </a:r>
            <a:r>
              <a:rPr lang="en-US" sz="3200" dirty="0" smtClean="0"/>
              <a:t>more </a:t>
            </a:r>
            <a:r>
              <a:rPr lang="en-US" sz="3200" dirty="0"/>
              <a:t>car emission controls for model years 1975 and beyond. </a:t>
            </a:r>
          </a:p>
        </p:txBody>
      </p:sp>
    </p:spTree>
    <p:extLst>
      <p:ext uri="{BB962C8B-B14F-4D97-AF65-F5344CB8AC3E}">
        <p14:creationId xmlns:p14="http://schemas.microsoft.com/office/powerpoint/2010/main" val="4059081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Nixon and the Supreme Court</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3200" dirty="0"/>
              <a:t>Chief Justice Earl Warren retired. </a:t>
            </a:r>
            <a:r>
              <a:rPr lang="en-US" sz="3200" dirty="0" smtClean="0"/>
              <a:t>Nixon </a:t>
            </a:r>
            <a:r>
              <a:rPr lang="en-US" sz="3200" dirty="0"/>
              <a:t>appointed </a:t>
            </a:r>
            <a:r>
              <a:rPr lang="en-US" sz="3200" b="1" dirty="0"/>
              <a:t>Warren E. Burger</a:t>
            </a:r>
            <a:r>
              <a:rPr lang="en-US" sz="3200" dirty="0"/>
              <a:t> to </a:t>
            </a:r>
            <a:r>
              <a:rPr lang="en-US" sz="3200" dirty="0" smtClean="0"/>
              <a:t>replace </a:t>
            </a:r>
            <a:r>
              <a:rPr lang="en-US" sz="3200" dirty="0"/>
              <a:t>Warren. Burger was a vocal critic of Warren and an advocate of </a:t>
            </a:r>
            <a:r>
              <a:rPr lang="en-US" sz="3200" dirty="0" smtClean="0"/>
              <a:t>strict-constructionism. </a:t>
            </a:r>
            <a:endParaRPr lang="en-US" sz="3200" dirty="0"/>
          </a:p>
          <a:p>
            <a:r>
              <a:rPr lang="en-US" sz="3200" dirty="0"/>
              <a:t>Appointed 3 Associate Justices: Harry Blackmun, Lewis F. Powell, and William Rehnquist. </a:t>
            </a:r>
          </a:p>
          <a:p>
            <a:pPr lvl="1"/>
            <a:r>
              <a:rPr lang="en-US" sz="3200" dirty="0" smtClean="0"/>
              <a:t>Nixon twice failed to get Senatorial approval. First time since Hoover.</a:t>
            </a:r>
          </a:p>
          <a:p>
            <a:r>
              <a:rPr lang="en-US" sz="3200" dirty="0"/>
              <a:t>Nixon appointed a total of 231 federal judges, surpassing the previous record of 193 set by </a:t>
            </a:r>
            <a:r>
              <a:rPr lang="en-US" sz="3200" dirty="0" smtClean="0"/>
              <a:t>FDR.</a:t>
            </a:r>
            <a:endParaRPr lang="en-US" sz="3200" dirty="0"/>
          </a:p>
        </p:txBody>
      </p:sp>
    </p:spTree>
    <p:extLst>
      <p:ext uri="{BB962C8B-B14F-4D97-AF65-F5344CB8AC3E}">
        <p14:creationId xmlns:p14="http://schemas.microsoft.com/office/powerpoint/2010/main" val="278827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Significant Events in Nixon Years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a:t>1969 - </a:t>
            </a:r>
            <a:r>
              <a:rPr lang="en-US" sz="3200" b="1" dirty="0"/>
              <a:t>Apollo 10 Moon </a:t>
            </a:r>
            <a:r>
              <a:rPr lang="en-US" sz="3200" b="1" dirty="0" smtClean="0"/>
              <a:t>Landing</a:t>
            </a:r>
            <a:r>
              <a:rPr lang="en-US" sz="3200" dirty="0"/>
              <a:t> </a:t>
            </a:r>
            <a:r>
              <a:rPr lang="en-US" sz="3200" dirty="0" smtClean="0"/>
              <a:t>- </a:t>
            </a:r>
            <a:r>
              <a:rPr lang="en-US" sz="3200" b="1" dirty="0"/>
              <a:t>Neil Armstrong</a:t>
            </a:r>
            <a:r>
              <a:rPr lang="en-US" sz="3200" dirty="0"/>
              <a:t> first man to walk on the moon, followed by </a:t>
            </a:r>
            <a:r>
              <a:rPr lang="en-US" sz="3200" b="1" dirty="0"/>
              <a:t>Buzz Aldrin</a:t>
            </a:r>
            <a:r>
              <a:rPr lang="en-US" sz="3200" dirty="0"/>
              <a:t>  </a:t>
            </a:r>
          </a:p>
          <a:p>
            <a:r>
              <a:rPr lang="en-US" sz="3200" dirty="0" smtClean="0"/>
              <a:t>1969- </a:t>
            </a:r>
            <a:r>
              <a:rPr lang="en-US" sz="3200" dirty="0"/>
              <a:t>Nixon </a:t>
            </a:r>
            <a:r>
              <a:rPr lang="en-US" sz="3200" dirty="0" smtClean="0"/>
              <a:t>launched </a:t>
            </a:r>
            <a:r>
              <a:rPr lang="en-US" sz="3200" b="1" dirty="0"/>
              <a:t>War on Drugs</a:t>
            </a:r>
            <a:endParaRPr lang="en-US" sz="3200" dirty="0"/>
          </a:p>
          <a:p>
            <a:r>
              <a:rPr lang="en-US" sz="3200" dirty="0"/>
              <a:t>1970 - </a:t>
            </a:r>
            <a:r>
              <a:rPr lang="en-US" sz="3200" b="1" dirty="0"/>
              <a:t>Occupational Safety and Health </a:t>
            </a:r>
            <a:r>
              <a:rPr lang="en-US" sz="3200" b="1" dirty="0" smtClean="0"/>
              <a:t>Act</a:t>
            </a:r>
            <a:r>
              <a:rPr lang="en-US" sz="3200" dirty="0"/>
              <a:t> </a:t>
            </a:r>
            <a:r>
              <a:rPr lang="en-US" sz="3200" dirty="0" smtClean="0"/>
              <a:t>-  </a:t>
            </a:r>
            <a:r>
              <a:rPr lang="en-US" sz="3200" dirty="0"/>
              <a:t>work environments "free from recognized hazards to employees" </a:t>
            </a:r>
          </a:p>
          <a:p>
            <a:r>
              <a:rPr lang="en-US" sz="3200" dirty="0"/>
              <a:t>1971 - </a:t>
            </a:r>
            <a:r>
              <a:rPr lang="en-US" sz="3200" b="1" dirty="0"/>
              <a:t>26th </a:t>
            </a:r>
            <a:r>
              <a:rPr lang="en-US" sz="3200" b="1" dirty="0" smtClean="0"/>
              <a:t>Amendment</a:t>
            </a:r>
            <a:r>
              <a:rPr lang="en-US" sz="3200" dirty="0"/>
              <a:t> </a:t>
            </a:r>
            <a:r>
              <a:rPr lang="en-US" sz="3200" dirty="0" smtClean="0"/>
              <a:t>- </a:t>
            </a:r>
            <a:r>
              <a:rPr lang="en-US" sz="3200" dirty="0"/>
              <a:t>lowered the voting age to </a:t>
            </a:r>
            <a:r>
              <a:rPr lang="en-US" sz="3200" dirty="0" smtClean="0"/>
              <a:t>18</a:t>
            </a:r>
            <a:endParaRPr lang="en-US" sz="3200" dirty="0"/>
          </a:p>
        </p:txBody>
      </p:sp>
    </p:spTree>
    <p:extLst>
      <p:ext uri="{BB962C8B-B14F-4D97-AF65-F5344CB8AC3E}">
        <p14:creationId xmlns:p14="http://schemas.microsoft.com/office/powerpoint/2010/main" val="370271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Nixon’s Foreign Policies</a:t>
            </a:r>
            <a:endParaRPr lang="en-US" dirty="0"/>
          </a:p>
        </p:txBody>
      </p:sp>
      <p:sp>
        <p:nvSpPr>
          <p:cNvPr id="3" name="Content Placeholder 2"/>
          <p:cNvSpPr>
            <a:spLocks noGrp="1"/>
          </p:cNvSpPr>
          <p:nvPr>
            <p:ph sz="half" idx="1"/>
          </p:nvPr>
        </p:nvSpPr>
        <p:spPr/>
        <p:txBody>
          <a:bodyPr>
            <a:normAutofit/>
          </a:bodyPr>
          <a:lstStyle/>
          <a:p>
            <a:r>
              <a:rPr lang="en-US" sz="3600" dirty="0" smtClean="0"/>
              <a:t>Southeast Asia</a:t>
            </a:r>
          </a:p>
          <a:p>
            <a:r>
              <a:rPr lang="en-US" sz="3600" dirty="0" smtClean="0"/>
              <a:t>China</a:t>
            </a:r>
          </a:p>
          <a:p>
            <a:r>
              <a:rPr lang="en-US" sz="3600" dirty="0" smtClean="0"/>
              <a:t>USSR</a:t>
            </a:r>
          </a:p>
          <a:p>
            <a:r>
              <a:rPr lang="en-US" sz="3600" dirty="0" smtClean="0"/>
              <a:t>Chile</a:t>
            </a:r>
          </a:p>
          <a:p>
            <a:r>
              <a:rPr lang="en-US" sz="3600" dirty="0" smtClean="0"/>
              <a:t>Middle East</a:t>
            </a:r>
            <a:endParaRPr lang="en-US" sz="3600" dirty="0"/>
          </a:p>
        </p:txBody>
      </p:sp>
      <p:pic>
        <p:nvPicPr>
          <p:cNvPr id="5" name="Content Placeholder 5"/>
          <p:cNvPicPr>
            <a:picLocks noGrp="1" noChangeAspect="1"/>
          </p:cNvPicPr>
          <p:nvPr>
            <p:ph sz="half" idx="2"/>
          </p:nvPr>
        </p:nvPicPr>
        <p:blipFill>
          <a:blip r:embed="rId2"/>
          <a:stretch>
            <a:fillRect/>
          </a:stretch>
        </p:blipFill>
        <p:spPr>
          <a:xfrm>
            <a:off x="5220452" y="1420232"/>
            <a:ext cx="6004560" cy="4479208"/>
          </a:xfrm>
          <a:prstGeom prst="rect">
            <a:avLst/>
          </a:prstGeom>
        </p:spPr>
      </p:pic>
      <p:sp>
        <p:nvSpPr>
          <p:cNvPr id="6" name="TextBox 5"/>
          <p:cNvSpPr txBox="1"/>
          <p:nvPr/>
        </p:nvSpPr>
        <p:spPr>
          <a:xfrm>
            <a:off x="5395819" y="6034377"/>
            <a:ext cx="5653825" cy="523220"/>
          </a:xfrm>
          <a:prstGeom prst="rect">
            <a:avLst/>
          </a:prstGeom>
          <a:noFill/>
        </p:spPr>
        <p:txBody>
          <a:bodyPr wrap="square" rtlCol="0">
            <a:spAutoFit/>
          </a:bodyPr>
          <a:lstStyle/>
          <a:p>
            <a:pPr algn="ctr"/>
            <a:r>
              <a:rPr lang="en-US" sz="2800" dirty="0" smtClean="0"/>
              <a:t>Reality vs. Legacy?</a:t>
            </a:r>
            <a:endParaRPr lang="en-US" sz="2800" dirty="0"/>
          </a:p>
        </p:txBody>
      </p:sp>
    </p:spTree>
    <p:extLst>
      <p:ext uri="{BB962C8B-B14F-4D97-AF65-F5344CB8AC3E}">
        <p14:creationId xmlns:p14="http://schemas.microsoft.com/office/powerpoint/2010/main" val="276191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Nixon Doctrine</a:t>
            </a:r>
            <a:r>
              <a:rPr lang="en-US" dirty="0"/>
              <a:t> 1970</a:t>
            </a:r>
            <a:br>
              <a:rPr lang="en-US" dirty="0"/>
            </a:br>
            <a:endParaRPr lang="en-US" dirty="0"/>
          </a:p>
        </p:txBody>
      </p:sp>
      <p:sp>
        <p:nvSpPr>
          <p:cNvPr id="3" name="Content Placeholder 2"/>
          <p:cNvSpPr>
            <a:spLocks noGrp="1"/>
          </p:cNvSpPr>
          <p:nvPr>
            <p:ph sz="half" idx="1"/>
          </p:nvPr>
        </p:nvSpPr>
        <p:spPr/>
        <p:txBody>
          <a:bodyPr>
            <a:noAutofit/>
          </a:bodyPr>
          <a:lstStyle/>
          <a:p>
            <a:pPr lvl="0"/>
            <a:r>
              <a:rPr lang="en-US" sz="3200" dirty="0"/>
              <a:t>Secretary of State, </a:t>
            </a:r>
            <a:r>
              <a:rPr lang="en-US" sz="3200" b="1" dirty="0"/>
              <a:t>Henry Kissinger</a:t>
            </a:r>
            <a:r>
              <a:rPr lang="en-US" sz="3200" dirty="0"/>
              <a:t>, chief architect of the </a:t>
            </a:r>
            <a:r>
              <a:rPr lang="en-US" sz="3200" b="1" dirty="0"/>
              <a:t>Grand Design</a:t>
            </a:r>
            <a:r>
              <a:rPr lang="en-US" sz="3200" dirty="0"/>
              <a:t> </a:t>
            </a:r>
          </a:p>
          <a:p>
            <a:r>
              <a:rPr lang="en-US" sz="3200" dirty="0"/>
              <a:t>Acknowledged limits of US power</a:t>
            </a:r>
          </a:p>
          <a:p>
            <a:r>
              <a:rPr lang="en-US" sz="3200" dirty="0" smtClean="0"/>
              <a:t>US </a:t>
            </a:r>
            <a:r>
              <a:rPr lang="en-US" sz="3200" dirty="0"/>
              <a:t>allies must rely more on their own resources for their own </a:t>
            </a:r>
            <a:r>
              <a:rPr lang="en-US" sz="3200" dirty="0" smtClean="0"/>
              <a:t>defense</a:t>
            </a:r>
          </a:p>
          <a:p>
            <a:r>
              <a:rPr lang="en-US" sz="3200" dirty="0"/>
              <a:t>Repudiated Truman</a:t>
            </a:r>
          </a:p>
          <a:p>
            <a:endParaRPr lang="en-US" sz="3200" dirty="0"/>
          </a:p>
        </p:txBody>
      </p:sp>
      <p:pic>
        <p:nvPicPr>
          <p:cNvPr id="5" name="Content Placeholder 4"/>
          <p:cNvPicPr>
            <a:picLocks noGrp="1" noChangeAspect="1"/>
          </p:cNvPicPr>
          <p:nvPr>
            <p:ph sz="half" idx="2"/>
          </p:nvPr>
        </p:nvPicPr>
        <p:blipFill>
          <a:blip r:embed="rId2"/>
          <a:stretch>
            <a:fillRect/>
          </a:stretch>
        </p:blipFill>
        <p:spPr>
          <a:xfrm>
            <a:off x="6419486" y="1825624"/>
            <a:ext cx="5315206" cy="3569335"/>
          </a:xfrm>
          <a:prstGeom prst="rect">
            <a:avLst/>
          </a:prstGeom>
        </p:spPr>
      </p:pic>
    </p:spTree>
    <p:extLst>
      <p:ext uri="{BB962C8B-B14F-4D97-AF65-F5344CB8AC3E}">
        <p14:creationId xmlns:p14="http://schemas.microsoft.com/office/powerpoint/2010/main" val="700669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 and Southeast Asia</a:t>
            </a:r>
            <a:endParaRPr lang="en-US" dirty="0"/>
          </a:p>
        </p:txBody>
      </p:sp>
      <p:sp>
        <p:nvSpPr>
          <p:cNvPr id="3" name="Content Placeholder 2"/>
          <p:cNvSpPr>
            <a:spLocks noGrp="1"/>
          </p:cNvSpPr>
          <p:nvPr>
            <p:ph idx="1"/>
          </p:nvPr>
        </p:nvSpPr>
        <p:spPr/>
        <p:txBody>
          <a:bodyPr>
            <a:normAutofit/>
          </a:bodyPr>
          <a:lstStyle/>
          <a:p>
            <a:r>
              <a:rPr lang="en-US" dirty="0" smtClean="0"/>
              <a:t>Nixon campaign interfered in LBJ’s negotiations with South Vietnam</a:t>
            </a:r>
          </a:p>
          <a:p>
            <a:r>
              <a:rPr lang="en-US" b="1" dirty="0" smtClean="0"/>
              <a:t>Vietnamization</a:t>
            </a:r>
            <a:r>
              <a:rPr lang="en-US" b="1" dirty="0"/>
              <a:t>: </a:t>
            </a:r>
            <a:r>
              <a:rPr lang="en-US" dirty="0"/>
              <a:t>Nixon Doctrine applied to Vietnam </a:t>
            </a:r>
            <a:endParaRPr lang="en-US" dirty="0" smtClean="0"/>
          </a:p>
          <a:p>
            <a:r>
              <a:rPr lang="en-US" dirty="0" smtClean="0"/>
              <a:t>1970 invasion of </a:t>
            </a:r>
            <a:r>
              <a:rPr lang="en-US" b="1" dirty="0" smtClean="0"/>
              <a:t>Cambodia</a:t>
            </a:r>
            <a:endParaRPr lang="en-US" b="1" dirty="0"/>
          </a:p>
          <a:p>
            <a:r>
              <a:rPr lang="en-US" b="1" dirty="0"/>
              <a:t>Mad Man Theory:</a:t>
            </a:r>
            <a:r>
              <a:rPr lang="en-US" dirty="0"/>
              <a:t> “I call it the Madman Theory, Bob [Haldeman]. I want the North Vietnamese to believe I've reached the point where I might do anything to stop the war. We'll just slip the word to them that, ‘for God's sake, you know Nixon is obsessed about communism. We can't restrain him when he's angry—and he has his hand on the nuclear button’ and Ho Chi Minh himself will be in Paris in two days begging for peace.”</a:t>
            </a:r>
          </a:p>
          <a:p>
            <a:endParaRPr lang="en-US" dirty="0"/>
          </a:p>
        </p:txBody>
      </p:sp>
    </p:spTree>
    <p:extLst>
      <p:ext uri="{BB962C8B-B14F-4D97-AF65-F5344CB8AC3E}">
        <p14:creationId xmlns:p14="http://schemas.microsoft.com/office/powerpoint/2010/main" val="271981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Nixon‘s Background</a:t>
            </a:r>
            <a:endParaRPr lang="en-US" dirty="0"/>
          </a:p>
        </p:txBody>
      </p:sp>
      <p:sp>
        <p:nvSpPr>
          <p:cNvPr id="3" name="Content Placeholder 2"/>
          <p:cNvSpPr>
            <a:spLocks noGrp="1"/>
          </p:cNvSpPr>
          <p:nvPr>
            <p:ph sz="half" idx="1"/>
          </p:nvPr>
        </p:nvSpPr>
        <p:spPr/>
        <p:txBody>
          <a:bodyPr>
            <a:normAutofit fontScale="85000" lnSpcReduction="20000"/>
          </a:bodyPr>
          <a:lstStyle/>
          <a:p>
            <a:r>
              <a:rPr lang="de-DE" dirty="0" smtClean="0"/>
              <a:t>1913-1994</a:t>
            </a:r>
          </a:p>
          <a:p>
            <a:r>
              <a:rPr lang="de-DE" dirty="0" smtClean="0"/>
              <a:t>Humble Quaker upbringing in CA</a:t>
            </a:r>
          </a:p>
          <a:p>
            <a:r>
              <a:rPr lang="de-DE" dirty="0" smtClean="0"/>
              <a:t>BA Whittier, JD Duke</a:t>
            </a:r>
          </a:p>
          <a:p>
            <a:r>
              <a:rPr lang="de-DE" dirty="0" smtClean="0"/>
              <a:t>1942 Navy in WWII</a:t>
            </a:r>
          </a:p>
          <a:p>
            <a:r>
              <a:rPr lang="de-DE" dirty="0" smtClean="0"/>
              <a:t>1946 House</a:t>
            </a:r>
            <a:endParaRPr lang="en-US" dirty="0"/>
          </a:p>
          <a:p>
            <a:r>
              <a:rPr lang="en-US" dirty="0" smtClean="0"/>
              <a:t>1950 Senate – Hiss case</a:t>
            </a:r>
          </a:p>
          <a:p>
            <a:r>
              <a:rPr lang="de-DE" dirty="0" smtClean="0"/>
              <a:t>1953 – VP</a:t>
            </a:r>
          </a:p>
          <a:p>
            <a:r>
              <a:rPr lang="de-DE" dirty="0" smtClean="0"/>
              <a:t>1960 – Lost to JFK</a:t>
            </a:r>
          </a:p>
          <a:p>
            <a:r>
              <a:rPr lang="de-DE" dirty="0" smtClean="0"/>
              <a:t>1962 – Lost to Pat Brown in CA</a:t>
            </a:r>
          </a:p>
          <a:p>
            <a:r>
              <a:rPr lang="de-DE" dirty="0" smtClean="0"/>
              <a:t>1964 - Supported Goldwater</a:t>
            </a:r>
          </a:p>
          <a:p>
            <a:endParaRPr lang="de-DE" dirty="0" smtClean="0"/>
          </a:p>
          <a:p>
            <a:endParaRPr lang="de-DE" dirty="0" smtClean="0"/>
          </a:p>
        </p:txBody>
      </p:sp>
      <p:sp>
        <p:nvSpPr>
          <p:cNvPr id="4" name="Content Placeholder 3"/>
          <p:cNvSpPr>
            <a:spLocks noGrp="1"/>
          </p:cNvSpPr>
          <p:nvPr>
            <p:ph sz="half" idx="2"/>
          </p:nvPr>
        </p:nvSpPr>
        <p:spPr>
          <a:xfrm>
            <a:off x="7163873" y="6250553"/>
            <a:ext cx="5181600" cy="355712"/>
          </a:xfrm>
        </p:spPr>
        <p:txBody>
          <a:bodyPr>
            <a:normAutofit fontScale="85000" lnSpcReduction="20000"/>
          </a:bodyPr>
          <a:lstStyle/>
          <a:p>
            <a:pPr marL="0" indent="0">
              <a:buNone/>
            </a:pPr>
            <a:r>
              <a:rPr lang="en-US" dirty="0"/>
              <a:t>Nixon in the </a:t>
            </a:r>
            <a:r>
              <a:rPr lang="en-US" dirty="0" smtClean="0"/>
              <a:t>Navy</a:t>
            </a:r>
            <a:r>
              <a:rPr lang="en-US" dirty="0"/>
              <a:t>, 1942</a:t>
            </a:r>
          </a:p>
          <a:p>
            <a:pPr marL="0" indent="0">
              <a:buNone/>
            </a:pPr>
            <a:endParaRPr lang="en-US" dirty="0"/>
          </a:p>
        </p:txBody>
      </p:sp>
      <p:pic>
        <p:nvPicPr>
          <p:cNvPr id="5" name="Picture 4"/>
          <p:cNvPicPr>
            <a:picLocks noChangeAspect="1"/>
          </p:cNvPicPr>
          <p:nvPr/>
        </p:nvPicPr>
        <p:blipFill>
          <a:blip r:embed="rId2"/>
          <a:stretch>
            <a:fillRect/>
          </a:stretch>
        </p:blipFill>
        <p:spPr>
          <a:xfrm>
            <a:off x="6890197" y="492954"/>
            <a:ext cx="3799268" cy="5529716"/>
          </a:xfrm>
          <a:prstGeom prst="rect">
            <a:avLst/>
          </a:prstGeom>
        </p:spPr>
      </p:pic>
    </p:spTree>
    <p:extLst>
      <p:ext uri="{BB962C8B-B14F-4D97-AF65-F5344CB8AC3E}">
        <p14:creationId xmlns:p14="http://schemas.microsoft.com/office/powerpoint/2010/main" val="250921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 and Southeast Asia</a:t>
            </a:r>
            <a:endParaRPr lang="en-US" dirty="0"/>
          </a:p>
        </p:txBody>
      </p:sp>
      <p:sp>
        <p:nvSpPr>
          <p:cNvPr id="3" name="Content Placeholder 2"/>
          <p:cNvSpPr>
            <a:spLocks noGrp="1"/>
          </p:cNvSpPr>
          <p:nvPr>
            <p:ph idx="1"/>
          </p:nvPr>
        </p:nvSpPr>
        <p:spPr/>
        <p:txBody>
          <a:bodyPr>
            <a:normAutofit/>
          </a:bodyPr>
          <a:lstStyle/>
          <a:p>
            <a:r>
              <a:rPr lang="en-US" dirty="0" smtClean="0"/>
              <a:t>1970-1973 - </a:t>
            </a:r>
            <a:r>
              <a:rPr lang="en-US" b="1" dirty="0" smtClean="0"/>
              <a:t>Operation Freedom Deal </a:t>
            </a:r>
          </a:p>
          <a:p>
            <a:pPr lvl="1"/>
            <a:r>
              <a:rPr lang="en-US" dirty="0" smtClean="0"/>
              <a:t>In 1973 alone, US dropped 250,000 tons of bombs on SE Asia, more than on the US </a:t>
            </a:r>
            <a:r>
              <a:rPr lang="en-US" dirty="0" smtClean="0"/>
              <a:t>campaign </a:t>
            </a:r>
            <a:r>
              <a:rPr lang="en-US" dirty="0" smtClean="0"/>
              <a:t>in Japan</a:t>
            </a:r>
          </a:p>
          <a:p>
            <a:pPr lvl="1"/>
            <a:r>
              <a:rPr lang="de-DE" dirty="0" smtClean="0"/>
              <a:t>Kent State protests in response. “Massacre“? “Riots?“</a:t>
            </a:r>
            <a:endParaRPr lang="en-US" dirty="0" smtClean="0"/>
          </a:p>
          <a:p>
            <a:r>
              <a:rPr lang="en-US" dirty="0" smtClean="0"/>
              <a:t>1971 – Military incursions into Laos</a:t>
            </a:r>
          </a:p>
          <a:p>
            <a:r>
              <a:rPr lang="en-US" dirty="0" smtClean="0"/>
              <a:t>1971 – </a:t>
            </a:r>
            <a:r>
              <a:rPr lang="en-US" b="1" dirty="0" smtClean="0"/>
              <a:t>Pentagon Papers </a:t>
            </a:r>
            <a:r>
              <a:rPr lang="en-US" dirty="0" smtClean="0"/>
              <a:t>leaked to </a:t>
            </a:r>
            <a:r>
              <a:rPr lang="en-US" i="1" dirty="0" smtClean="0"/>
              <a:t>NYT</a:t>
            </a:r>
            <a:r>
              <a:rPr lang="en-US" dirty="0" smtClean="0"/>
              <a:t> by </a:t>
            </a:r>
            <a:r>
              <a:rPr lang="en-US" b="1" dirty="0" smtClean="0"/>
              <a:t>Daniel Ellsberg</a:t>
            </a:r>
            <a:r>
              <a:rPr lang="en-US" dirty="0" smtClean="0"/>
              <a:t>. The Johnson Admin "systematically lied, not only to the public but also to Congress."</a:t>
            </a:r>
          </a:p>
          <a:p>
            <a:r>
              <a:rPr lang="en-US" dirty="0" smtClean="0"/>
              <a:t>1971 – 156,000 troops in Vietnam; 71% of Americans against the Vietnam War. Nixon loathed protestors! </a:t>
            </a:r>
          </a:p>
          <a:p>
            <a:endParaRPr lang="en-US" dirty="0"/>
          </a:p>
        </p:txBody>
      </p:sp>
    </p:spTree>
    <p:extLst>
      <p:ext uri="{BB962C8B-B14F-4D97-AF65-F5344CB8AC3E}">
        <p14:creationId xmlns:p14="http://schemas.microsoft.com/office/powerpoint/2010/main" val="1416756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 and Southeast Asia</a:t>
            </a:r>
            <a:endParaRPr lang="en-US" dirty="0"/>
          </a:p>
        </p:txBody>
      </p:sp>
      <p:sp>
        <p:nvSpPr>
          <p:cNvPr id="3" name="Content Placeholder 2"/>
          <p:cNvSpPr>
            <a:spLocks noGrp="1"/>
          </p:cNvSpPr>
          <p:nvPr>
            <p:ph idx="1"/>
          </p:nvPr>
        </p:nvSpPr>
        <p:spPr/>
        <p:txBody>
          <a:bodyPr>
            <a:normAutofit/>
          </a:bodyPr>
          <a:lstStyle/>
          <a:p>
            <a:r>
              <a:rPr lang="en-US" sz="3600" dirty="0" smtClean="0"/>
              <a:t>Jan 1973 – </a:t>
            </a:r>
            <a:r>
              <a:rPr lang="en-US" sz="3600" b="1" dirty="0" smtClean="0"/>
              <a:t>Paris Peace Accords</a:t>
            </a:r>
            <a:r>
              <a:rPr lang="en-US" sz="3600" dirty="0" smtClean="0"/>
              <a:t>. NVN’s Le Duc Tho and Kissinger win Nobel Peace Prize. </a:t>
            </a:r>
            <a:r>
              <a:rPr lang="en-US" sz="3600" dirty="0" err="1" smtClean="0"/>
              <a:t>Tho</a:t>
            </a:r>
            <a:r>
              <a:rPr lang="en-US" sz="3600" dirty="0" smtClean="0"/>
              <a:t> refused to accept prize. </a:t>
            </a:r>
          </a:p>
          <a:p>
            <a:r>
              <a:rPr lang="de-DE" sz="3600" dirty="0" smtClean="0"/>
              <a:t>1973 – War Powers Resolution passed over Nixon‘s veto.</a:t>
            </a:r>
            <a:endParaRPr lang="en-US" sz="3600" dirty="0" smtClean="0"/>
          </a:p>
          <a:p>
            <a:endParaRPr lang="en-US" sz="3600" dirty="0"/>
          </a:p>
        </p:txBody>
      </p:sp>
    </p:spTree>
    <p:extLst>
      <p:ext uri="{BB962C8B-B14F-4D97-AF65-F5344CB8AC3E}">
        <p14:creationId xmlns:p14="http://schemas.microsoft.com/office/powerpoint/2010/main" val="167932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 and China</a:t>
            </a:r>
            <a:endParaRPr lang="en-US" dirty="0"/>
          </a:p>
        </p:txBody>
      </p:sp>
      <p:sp>
        <p:nvSpPr>
          <p:cNvPr id="3" name="Content Placeholder 2"/>
          <p:cNvSpPr>
            <a:spLocks noGrp="1"/>
          </p:cNvSpPr>
          <p:nvPr>
            <p:ph idx="1"/>
          </p:nvPr>
        </p:nvSpPr>
        <p:spPr/>
        <p:txBody>
          <a:bodyPr>
            <a:normAutofit/>
          </a:bodyPr>
          <a:lstStyle/>
          <a:p>
            <a:pPr lvl="0"/>
            <a:r>
              <a:rPr lang="en-US" sz="3600" b="1" dirty="0"/>
              <a:t>Normalization </a:t>
            </a:r>
            <a:r>
              <a:rPr lang="en-US" sz="3600" dirty="0"/>
              <a:t>of the US-PRC Relationship </a:t>
            </a:r>
          </a:p>
          <a:p>
            <a:r>
              <a:rPr lang="en-US" sz="3600" dirty="0"/>
              <a:t>1960 Sino-Soviet </a:t>
            </a:r>
            <a:r>
              <a:rPr lang="en-US" sz="3600" dirty="0" smtClean="0"/>
              <a:t>Split; 1969 </a:t>
            </a:r>
            <a:r>
              <a:rPr lang="en-US" sz="3600" dirty="0"/>
              <a:t>Sino-Soviet Border Clashes.</a:t>
            </a:r>
          </a:p>
          <a:p>
            <a:r>
              <a:rPr lang="en-US" sz="3600" dirty="0"/>
              <a:t>Ping Pong Diplomacy – Mao </a:t>
            </a:r>
            <a:r>
              <a:rPr lang="en-US" sz="3600" dirty="0" smtClean="0"/>
              <a:t>invited </a:t>
            </a:r>
            <a:r>
              <a:rPr lang="en-US" sz="3600" dirty="0"/>
              <a:t>US table tennis players</a:t>
            </a:r>
          </a:p>
          <a:p>
            <a:r>
              <a:rPr lang="en-US" sz="3600" dirty="0"/>
              <a:t>Kissinger’s </a:t>
            </a:r>
            <a:r>
              <a:rPr lang="en-US" sz="3600" b="1" i="1" dirty="0"/>
              <a:t>Realpolitik</a:t>
            </a:r>
            <a:r>
              <a:rPr lang="en-US" sz="3600" dirty="0"/>
              <a:t> provided a balance of power via</a:t>
            </a:r>
            <a:r>
              <a:rPr lang="en-US" sz="3600" b="1" dirty="0"/>
              <a:t> triangulation</a:t>
            </a:r>
            <a:r>
              <a:rPr lang="en-US" sz="3600" dirty="0"/>
              <a:t> and offered an incentive to </a:t>
            </a:r>
            <a:r>
              <a:rPr lang="en-US" sz="3600" dirty="0" smtClean="0"/>
              <a:t>Soviets</a:t>
            </a:r>
            <a:endParaRPr lang="en-US" sz="3600" dirty="0"/>
          </a:p>
          <a:p>
            <a:endParaRPr lang="en-US" sz="3600" dirty="0"/>
          </a:p>
        </p:txBody>
      </p:sp>
    </p:spTree>
    <p:extLst>
      <p:ext uri="{BB962C8B-B14F-4D97-AF65-F5344CB8AC3E}">
        <p14:creationId xmlns:p14="http://schemas.microsoft.com/office/powerpoint/2010/main" val="69303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Nixon and China </a:t>
            </a:r>
            <a:endParaRPr lang="en-US" dirty="0"/>
          </a:p>
        </p:txBody>
      </p:sp>
      <p:sp>
        <p:nvSpPr>
          <p:cNvPr id="5" name="Content Placeholder 4"/>
          <p:cNvSpPr>
            <a:spLocks noGrp="1"/>
          </p:cNvSpPr>
          <p:nvPr>
            <p:ph sz="half" idx="1"/>
          </p:nvPr>
        </p:nvSpPr>
        <p:spPr/>
        <p:txBody>
          <a:bodyPr/>
          <a:lstStyle/>
          <a:p>
            <a:r>
              <a:rPr lang="en-US" dirty="0"/>
              <a:t>After Kissinger made a secret trip to PRC in 1971, Nixon visited China in 1972. </a:t>
            </a:r>
            <a:endParaRPr lang="en-US" dirty="0" smtClean="0"/>
          </a:p>
          <a:p>
            <a:r>
              <a:rPr lang="en-US" dirty="0" smtClean="0"/>
              <a:t>Diplomatic </a:t>
            </a:r>
            <a:r>
              <a:rPr lang="en-US" dirty="0"/>
              <a:t>relations were established between China and the US, while not </a:t>
            </a:r>
            <a:r>
              <a:rPr lang="en-US" dirty="0" smtClean="0"/>
              <a:t>severely weakening </a:t>
            </a:r>
            <a:r>
              <a:rPr lang="en-US" dirty="0"/>
              <a:t>US commitment to Taiwan. </a:t>
            </a:r>
          </a:p>
          <a:p>
            <a:endParaRPr lang="en-US" dirty="0"/>
          </a:p>
        </p:txBody>
      </p:sp>
      <p:pic>
        <p:nvPicPr>
          <p:cNvPr id="9" name="Picture 8"/>
          <p:cNvPicPr>
            <a:picLocks noChangeAspect="1"/>
          </p:cNvPicPr>
          <p:nvPr/>
        </p:nvPicPr>
        <p:blipFill>
          <a:blip r:embed="rId2"/>
          <a:stretch>
            <a:fillRect/>
          </a:stretch>
        </p:blipFill>
        <p:spPr>
          <a:xfrm>
            <a:off x="6753686" y="787790"/>
            <a:ext cx="4600114" cy="5896121"/>
          </a:xfrm>
          <a:prstGeom prst="rect">
            <a:avLst/>
          </a:prstGeom>
        </p:spPr>
      </p:pic>
      <p:sp>
        <p:nvSpPr>
          <p:cNvPr id="2" name="Content Placeholder 1"/>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281731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 and the USSR</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New era of Peaceful Coexistence </a:t>
            </a:r>
            <a:r>
              <a:rPr lang="en-US" dirty="0"/>
              <a:t>a relaxation of tensions between the East and </a:t>
            </a:r>
            <a:r>
              <a:rPr lang="en-US" dirty="0" smtClean="0"/>
              <a:t>West</a:t>
            </a:r>
          </a:p>
          <a:p>
            <a:r>
              <a:rPr lang="en-US" dirty="0" smtClean="0"/>
              <a:t>US </a:t>
            </a:r>
            <a:r>
              <a:rPr lang="en-US" dirty="0"/>
              <a:t>and USSR could come to mutually beneficial </a:t>
            </a:r>
            <a:r>
              <a:rPr lang="en-US" dirty="0" smtClean="0"/>
              <a:t>terms</a:t>
            </a:r>
          </a:p>
          <a:p>
            <a:r>
              <a:rPr lang="en-US" dirty="0" smtClean="0"/>
              <a:t>1972 and 1974 - Nixon </a:t>
            </a:r>
            <a:r>
              <a:rPr lang="en-US" dirty="0"/>
              <a:t>visited Moscow. </a:t>
            </a:r>
            <a:endParaRPr lang="en-US" dirty="0" smtClean="0"/>
          </a:p>
          <a:p>
            <a:r>
              <a:rPr lang="en-US" sz="2800" dirty="0" smtClean="0"/>
              <a:t>1972 </a:t>
            </a:r>
            <a:r>
              <a:rPr lang="en-US" sz="2800" b="1" dirty="0" smtClean="0"/>
              <a:t>Anti-Ballistic Missile Treaty</a:t>
            </a:r>
            <a:r>
              <a:rPr lang="en-US" sz="2800" dirty="0" smtClean="0"/>
              <a:t> (ABM)</a:t>
            </a:r>
          </a:p>
          <a:p>
            <a:r>
              <a:rPr lang="en-US" sz="2800" dirty="0" smtClean="0"/>
              <a:t>1972 </a:t>
            </a:r>
            <a:r>
              <a:rPr lang="en-US" sz="2800" dirty="0"/>
              <a:t>- </a:t>
            </a:r>
            <a:r>
              <a:rPr lang="en-US" sz="2800" b="1" dirty="0"/>
              <a:t>S</a:t>
            </a:r>
            <a:r>
              <a:rPr lang="en-US" sz="2800" dirty="0"/>
              <a:t> (trategic) </a:t>
            </a:r>
            <a:r>
              <a:rPr lang="en-US" sz="2800" b="1" dirty="0"/>
              <a:t>A</a:t>
            </a:r>
            <a:r>
              <a:rPr lang="en-US" sz="2800" dirty="0"/>
              <a:t> (rms) </a:t>
            </a:r>
            <a:r>
              <a:rPr lang="en-US" sz="2800" b="1" dirty="0"/>
              <a:t>L</a:t>
            </a:r>
            <a:r>
              <a:rPr lang="en-US" sz="2800" dirty="0"/>
              <a:t> (imitation) </a:t>
            </a:r>
            <a:r>
              <a:rPr lang="en-US" sz="2800" b="1" dirty="0"/>
              <a:t>T</a:t>
            </a:r>
            <a:r>
              <a:rPr lang="en-US" sz="2800" dirty="0"/>
              <a:t> (reaty)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405035" y="2365858"/>
            <a:ext cx="5450190" cy="3415964"/>
          </a:xfrm>
          <a:prstGeom prst="rect">
            <a:avLst/>
          </a:prstGeom>
        </p:spPr>
      </p:pic>
    </p:spTree>
    <p:extLst>
      <p:ext uri="{BB962C8B-B14F-4D97-AF65-F5344CB8AC3E}">
        <p14:creationId xmlns:p14="http://schemas.microsoft.com/office/powerpoint/2010/main" val="220152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 and Chile</a:t>
            </a:r>
            <a:endParaRPr lang="en-US" dirty="0"/>
          </a:p>
        </p:txBody>
      </p:sp>
      <p:sp>
        <p:nvSpPr>
          <p:cNvPr id="3" name="Content Placeholder 2"/>
          <p:cNvSpPr>
            <a:spLocks noGrp="1"/>
          </p:cNvSpPr>
          <p:nvPr>
            <p:ph sz="half" idx="1"/>
          </p:nvPr>
        </p:nvSpPr>
        <p:spPr>
          <a:xfrm>
            <a:off x="838200" y="1440180"/>
            <a:ext cx="5181600" cy="5417820"/>
          </a:xfrm>
        </p:spPr>
        <p:txBody>
          <a:bodyPr>
            <a:normAutofit fontScale="85000" lnSpcReduction="10000"/>
          </a:bodyPr>
          <a:lstStyle/>
          <a:p>
            <a:r>
              <a:rPr lang="en-US" dirty="0"/>
              <a:t>Chile was among the more democratic nations in Latin America</a:t>
            </a:r>
          </a:p>
          <a:p>
            <a:r>
              <a:rPr lang="en-US" dirty="0"/>
              <a:t>1970 - Nixon </a:t>
            </a:r>
            <a:r>
              <a:rPr lang="en-US" dirty="0" smtClean="0"/>
              <a:t>Administration, despite the efforts in “</a:t>
            </a:r>
            <a:r>
              <a:rPr lang="en-US" b="1" dirty="0" smtClean="0"/>
              <a:t>Phase 1</a:t>
            </a:r>
            <a:r>
              <a:rPr lang="en-US" dirty="0" smtClean="0"/>
              <a:t>”, failed </a:t>
            </a:r>
            <a:r>
              <a:rPr lang="en-US" dirty="0"/>
              <a:t>to prevent </a:t>
            </a:r>
            <a:r>
              <a:rPr lang="en-US" dirty="0" smtClean="0"/>
              <a:t>democratic election of Socialist, </a:t>
            </a:r>
            <a:r>
              <a:rPr lang="en-US" b="1" dirty="0" smtClean="0"/>
              <a:t>Salvador </a:t>
            </a:r>
            <a:r>
              <a:rPr lang="en-US" b="1" dirty="0"/>
              <a:t>Allende</a:t>
            </a:r>
            <a:endParaRPr lang="en-US" dirty="0"/>
          </a:p>
          <a:p>
            <a:r>
              <a:rPr lang="en-US" dirty="0" smtClean="0"/>
              <a:t>3 years of meddling…</a:t>
            </a:r>
          </a:p>
          <a:p>
            <a:r>
              <a:rPr lang="en-US" dirty="0" smtClean="0"/>
              <a:t>1973 Parliamentary elections - US gave $8 million in aid to the Right to, </a:t>
            </a:r>
            <a:r>
              <a:rPr lang="en-US" dirty="0"/>
              <a:t>"create pressures, exploit weaknesses, magnify obstacles, and hasten Allende's ouster." (Letter of Deputy CIA Director to Kissinger, from NSA </a:t>
            </a:r>
            <a:r>
              <a:rPr lang="en-US" dirty="0" smtClean="0"/>
              <a:t>Archives)</a:t>
            </a:r>
          </a:p>
          <a:p>
            <a:pPr lvl="1"/>
            <a:r>
              <a:rPr lang="en-US" dirty="0" smtClean="0"/>
              <a:t>Allende’s Popular Unity coalition gained more support in Congress. </a:t>
            </a:r>
            <a:endParaRPr lang="en-US" dirty="0"/>
          </a:p>
        </p:txBody>
      </p:sp>
      <p:pic>
        <p:nvPicPr>
          <p:cNvPr id="5" name="Content Placeholder 4"/>
          <p:cNvPicPr>
            <a:picLocks noGrp="1" noChangeAspect="1"/>
          </p:cNvPicPr>
          <p:nvPr>
            <p:ph sz="half" idx="2"/>
          </p:nvPr>
        </p:nvPicPr>
        <p:blipFill>
          <a:blip r:embed="rId2"/>
          <a:stretch>
            <a:fillRect/>
          </a:stretch>
        </p:blipFill>
        <p:spPr>
          <a:xfrm>
            <a:off x="6096000" y="1825625"/>
            <a:ext cx="5879704" cy="3292634"/>
          </a:xfrm>
          <a:prstGeom prst="rect">
            <a:avLst/>
          </a:prstGeom>
        </p:spPr>
      </p:pic>
      <p:sp>
        <p:nvSpPr>
          <p:cNvPr id="6" name="TextBox 5"/>
          <p:cNvSpPr txBox="1"/>
          <p:nvPr/>
        </p:nvSpPr>
        <p:spPr>
          <a:xfrm>
            <a:off x="6096000" y="5357611"/>
            <a:ext cx="5879704" cy="400110"/>
          </a:xfrm>
          <a:prstGeom prst="rect">
            <a:avLst/>
          </a:prstGeom>
          <a:noFill/>
        </p:spPr>
        <p:txBody>
          <a:bodyPr wrap="square" rtlCol="0">
            <a:spAutoFit/>
          </a:bodyPr>
          <a:lstStyle/>
          <a:p>
            <a:pPr algn="ctr"/>
            <a:r>
              <a:rPr lang="en-US" sz="2000" dirty="0" smtClean="0"/>
              <a:t>Castro’s 1971 visit with Allende</a:t>
            </a:r>
            <a:endParaRPr lang="en-US" sz="2000" dirty="0"/>
          </a:p>
        </p:txBody>
      </p:sp>
    </p:spTree>
    <p:extLst>
      <p:ext uri="{BB962C8B-B14F-4D97-AF65-F5344CB8AC3E}">
        <p14:creationId xmlns:p14="http://schemas.microsoft.com/office/powerpoint/2010/main" val="356621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 and Chile</a:t>
            </a:r>
            <a:endParaRPr lang="en-US" dirty="0"/>
          </a:p>
        </p:txBody>
      </p:sp>
      <p:sp>
        <p:nvSpPr>
          <p:cNvPr id="3" name="Content Placeholder 2"/>
          <p:cNvSpPr>
            <a:spLocks noGrp="1"/>
          </p:cNvSpPr>
          <p:nvPr>
            <p:ph idx="1"/>
          </p:nvPr>
        </p:nvSpPr>
        <p:spPr/>
        <p:txBody>
          <a:bodyPr>
            <a:normAutofit fontScale="92500"/>
          </a:bodyPr>
          <a:lstStyle/>
          <a:p>
            <a:r>
              <a:rPr lang="en-US" dirty="0"/>
              <a:t>1973 </a:t>
            </a:r>
            <a:r>
              <a:rPr lang="en-US" b="1" dirty="0"/>
              <a:t>CIA coup of Allende</a:t>
            </a:r>
            <a:endParaRPr lang="en-US" dirty="0"/>
          </a:p>
          <a:p>
            <a:pPr lvl="1"/>
            <a:r>
              <a:rPr lang="en-US" dirty="0" smtClean="0"/>
              <a:t>Kissinger's told </a:t>
            </a:r>
            <a:r>
              <a:rPr lang="en-US" dirty="0"/>
              <a:t>CIA station chief in Santiago, Henry </a:t>
            </a:r>
            <a:r>
              <a:rPr lang="en-US" dirty="0" err="1" smtClean="0"/>
              <a:t>Hecksher</a:t>
            </a:r>
            <a:r>
              <a:rPr lang="en-US" dirty="0" smtClean="0"/>
              <a:t>, “it </a:t>
            </a:r>
            <a:r>
              <a:rPr lang="en-US" dirty="0"/>
              <a:t>is firm and continuing policy that Allende be overthrown by a coup." </a:t>
            </a:r>
            <a:endParaRPr lang="en-US" dirty="0" smtClean="0"/>
          </a:p>
          <a:p>
            <a:pPr lvl="1"/>
            <a:r>
              <a:rPr lang="en-US" dirty="0" smtClean="0"/>
              <a:t>The </a:t>
            </a:r>
            <a:r>
              <a:rPr lang="en-US" dirty="0"/>
              <a:t>"American hand" </a:t>
            </a:r>
            <a:r>
              <a:rPr lang="en-US" dirty="0" smtClean="0"/>
              <a:t>was </a:t>
            </a:r>
            <a:r>
              <a:rPr lang="en-US" dirty="0"/>
              <a:t>hidden </a:t>
            </a:r>
            <a:r>
              <a:rPr lang="en-US" dirty="0" smtClean="0"/>
              <a:t>from </a:t>
            </a:r>
            <a:r>
              <a:rPr lang="en-US" dirty="0"/>
              <a:t>US Ambassador to Chile, Edward M. Korry</a:t>
            </a:r>
            <a:r>
              <a:rPr lang="en-US" dirty="0" smtClean="0"/>
              <a:t>.</a:t>
            </a:r>
          </a:p>
          <a:p>
            <a:pPr lvl="1"/>
            <a:r>
              <a:rPr lang="en-US" dirty="0" smtClean="0"/>
              <a:t>Allende killed himself with an AK 47 as the Presidential Palace was being stormed.  </a:t>
            </a:r>
            <a:endParaRPr lang="en-US" dirty="0"/>
          </a:p>
          <a:p>
            <a:r>
              <a:rPr lang="en-US" dirty="0"/>
              <a:t>1975 - In response to Watergate, </a:t>
            </a:r>
            <a:r>
              <a:rPr lang="en-US" b="1" dirty="0" smtClean="0"/>
              <a:t>Church Committee</a:t>
            </a:r>
            <a:r>
              <a:rPr lang="en-US" dirty="0" smtClean="0"/>
              <a:t> convened </a:t>
            </a:r>
            <a:r>
              <a:rPr lang="en-US" dirty="0"/>
              <a:t>to review roles of CIA, NSA, and FBI</a:t>
            </a:r>
            <a:r>
              <a:rPr lang="en-US" dirty="0" smtClean="0"/>
              <a:t>. </a:t>
            </a:r>
          </a:p>
          <a:p>
            <a:pPr lvl="1"/>
            <a:r>
              <a:rPr lang="en-US" dirty="0" smtClean="0"/>
              <a:t>Est. </a:t>
            </a:r>
            <a:r>
              <a:rPr lang="en-US" dirty="0"/>
              <a:t>U.S. Senate Select Committee on </a:t>
            </a:r>
            <a:r>
              <a:rPr lang="en-US" dirty="0" smtClean="0"/>
              <a:t>Intelligence</a:t>
            </a:r>
          </a:p>
          <a:p>
            <a:r>
              <a:rPr lang="en-US" dirty="0" smtClean="0"/>
              <a:t>US supported a military junta in Chile under </a:t>
            </a:r>
            <a:r>
              <a:rPr lang="en-US" b="1" dirty="0" smtClean="0"/>
              <a:t>Augusto Pinochet</a:t>
            </a:r>
            <a:r>
              <a:rPr lang="en-US" dirty="0" smtClean="0"/>
              <a:t>, whose dictatorship reigned until 1990. </a:t>
            </a:r>
            <a:endParaRPr lang="en-US" dirty="0"/>
          </a:p>
          <a:p>
            <a:endParaRPr lang="en-US" dirty="0"/>
          </a:p>
        </p:txBody>
      </p:sp>
    </p:spTree>
    <p:extLst>
      <p:ext uri="{BB962C8B-B14F-4D97-AF65-F5344CB8AC3E}">
        <p14:creationId xmlns:p14="http://schemas.microsoft.com/office/powerpoint/2010/main" val="175173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Nixon and the Middle East</a:t>
            </a:r>
            <a:endParaRPr lang="en-US" dirty="0"/>
          </a:p>
        </p:txBody>
      </p:sp>
      <p:sp>
        <p:nvSpPr>
          <p:cNvPr id="3" name="Content Placeholder 2"/>
          <p:cNvSpPr>
            <a:spLocks noGrp="1"/>
          </p:cNvSpPr>
          <p:nvPr>
            <p:ph idx="1"/>
          </p:nvPr>
        </p:nvSpPr>
        <p:spPr/>
        <p:txBody>
          <a:bodyPr>
            <a:normAutofit/>
          </a:bodyPr>
          <a:lstStyle/>
          <a:p>
            <a:r>
              <a:rPr lang="en-US" dirty="0"/>
              <a:t>Nixon substantially increased U.S. aid to Iran, Israel, and Saudi Arabia</a:t>
            </a:r>
          </a:p>
          <a:p>
            <a:r>
              <a:rPr lang="en-US" dirty="0"/>
              <a:t>1973 </a:t>
            </a:r>
            <a:r>
              <a:rPr lang="en-US" b="1" dirty="0"/>
              <a:t>Yom Kippur War</a:t>
            </a:r>
            <a:r>
              <a:rPr lang="en-US" dirty="0"/>
              <a:t> - Arab coalition led by Syria and Egypt attacked Israel, supported by USSR. </a:t>
            </a:r>
            <a:endParaRPr lang="en-US" dirty="0" smtClean="0"/>
          </a:p>
          <a:p>
            <a:pPr lvl="1"/>
            <a:r>
              <a:rPr lang="en-US" dirty="0" smtClean="0"/>
              <a:t>Israel </a:t>
            </a:r>
            <a:r>
              <a:rPr lang="en-US" dirty="0"/>
              <a:t>lost lots of ground. </a:t>
            </a:r>
            <a:endParaRPr lang="en-US" dirty="0" smtClean="0"/>
          </a:p>
          <a:p>
            <a:pPr lvl="1"/>
            <a:r>
              <a:rPr lang="en-US" dirty="0" smtClean="0"/>
              <a:t>Nixon </a:t>
            </a:r>
            <a:r>
              <a:rPr lang="en-US" dirty="0"/>
              <a:t>sent airlifts which put Israel </a:t>
            </a:r>
            <a:r>
              <a:rPr lang="en-US" dirty="0" smtClean="0"/>
              <a:t>on </a:t>
            </a:r>
            <a:r>
              <a:rPr lang="en-US" dirty="0"/>
              <a:t>the offensive</a:t>
            </a:r>
            <a:r>
              <a:rPr lang="en-US" dirty="0" smtClean="0"/>
              <a:t>.</a:t>
            </a:r>
          </a:p>
          <a:p>
            <a:pPr lvl="1"/>
            <a:r>
              <a:rPr lang="en-US" dirty="0" smtClean="0"/>
              <a:t>Brezhnev </a:t>
            </a:r>
            <a:r>
              <a:rPr lang="en-US" dirty="0"/>
              <a:t>threatened to unilaterally enforce a peacekeeping mission. </a:t>
            </a:r>
            <a:endParaRPr lang="en-US" dirty="0" smtClean="0"/>
          </a:p>
          <a:p>
            <a:pPr lvl="1"/>
            <a:r>
              <a:rPr lang="en-US" dirty="0" smtClean="0"/>
              <a:t>Nixon </a:t>
            </a:r>
            <a:r>
              <a:rPr lang="en-US" dirty="0"/>
              <a:t>ordered the U.S. military to DEFCON3! Brezhnev backed down</a:t>
            </a:r>
            <a:r>
              <a:rPr lang="en-US" dirty="0" smtClean="0"/>
              <a:t>.</a:t>
            </a:r>
            <a:endParaRPr lang="en-US" dirty="0"/>
          </a:p>
          <a:p>
            <a:r>
              <a:rPr lang="en-US" dirty="0" smtClean="0"/>
              <a:t>After the war the USSR practically ended it’s Middle Eastern ambitions</a:t>
            </a:r>
          </a:p>
          <a:p>
            <a:r>
              <a:rPr lang="en-US" dirty="0" smtClean="0"/>
              <a:t>OPEC then </a:t>
            </a:r>
            <a:r>
              <a:rPr lang="en-US" dirty="0"/>
              <a:t>refused to sell crude oil to US, resulting in an oil crisis</a:t>
            </a:r>
          </a:p>
        </p:txBody>
      </p:sp>
    </p:spTree>
    <p:extLst>
      <p:ext uri="{BB962C8B-B14F-4D97-AF65-F5344CB8AC3E}">
        <p14:creationId xmlns:p14="http://schemas.microsoft.com/office/powerpoint/2010/main" val="399255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6BD476D3-2128-4029-830C-67657A803586}" type="slidenum">
              <a:rPr lang="en-US" altLang="en-US"/>
              <a:pPr/>
              <a:t>38</a:t>
            </a:fld>
            <a:endParaRPr lang="en-US" altLang="en-US" dirty="0"/>
          </a:p>
        </p:txBody>
      </p:sp>
      <p:sp>
        <p:nvSpPr>
          <p:cNvPr id="178178" name="Rectangle 2"/>
          <p:cNvSpPr>
            <a:spLocks noGrp="1" noChangeArrowheads="1"/>
          </p:cNvSpPr>
          <p:nvPr>
            <p:ph type="title"/>
          </p:nvPr>
        </p:nvSpPr>
        <p:spPr>
          <a:xfrm>
            <a:off x="304800" y="166076"/>
            <a:ext cx="8229600" cy="990600"/>
          </a:xfrm>
        </p:spPr>
        <p:txBody>
          <a:bodyPr/>
          <a:lstStyle/>
          <a:p>
            <a:pPr>
              <a:defRPr/>
            </a:pPr>
            <a:r>
              <a:rPr lang="en-US" dirty="0"/>
              <a:t>Watergate </a:t>
            </a:r>
            <a:r>
              <a:rPr lang="en-US" dirty="0" smtClean="0"/>
              <a:t>and </a:t>
            </a:r>
            <a:r>
              <a:rPr lang="en-US" dirty="0"/>
              <a:t>Resignation</a:t>
            </a:r>
            <a:endParaRPr lang="en-US" dirty="0" smtClean="0"/>
          </a:p>
        </p:txBody>
      </p:sp>
      <p:sp>
        <p:nvSpPr>
          <p:cNvPr id="178179" name="Rectangle 3"/>
          <p:cNvSpPr>
            <a:spLocks noGrp="1" noChangeArrowheads="1"/>
          </p:cNvSpPr>
          <p:nvPr>
            <p:ph type="body" sz="half" idx="1"/>
          </p:nvPr>
        </p:nvSpPr>
        <p:spPr>
          <a:xfrm>
            <a:off x="495300" y="1249682"/>
            <a:ext cx="4305300" cy="4953000"/>
          </a:xfrm>
        </p:spPr>
        <p:txBody>
          <a:bodyPr>
            <a:normAutofit/>
          </a:bodyPr>
          <a:lstStyle/>
          <a:p>
            <a:pPr eaLnBrk="1" hangingPunct="1">
              <a:defRPr/>
            </a:pPr>
            <a:endParaRPr lang="en-US" dirty="0"/>
          </a:p>
        </p:txBody>
      </p:sp>
      <p:pic>
        <p:nvPicPr>
          <p:cNvPr id="21509" name="Picture 5" descr="richardnixonfarewell-leavesoffi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1249682"/>
            <a:ext cx="4495800" cy="4367213"/>
          </a:xfrm>
          <a:noFill/>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400050" y="5802908"/>
            <a:ext cx="4495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dirty="0">
                <a:latin typeface="+mn-lt"/>
              </a:rPr>
              <a:t>Nixon </a:t>
            </a:r>
            <a:r>
              <a:rPr lang="en-US" altLang="en-US" dirty="0" smtClean="0">
                <a:latin typeface="+mn-lt"/>
              </a:rPr>
              <a:t>bid </a:t>
            </a:r>
            <a:r>
              <a:rPr lang="en-US" altLang="en-US" dirty="0">
                <a:latin typeface="+mn-lt"/>
              </a:rPr>
              <a:t>the nation farewell as he </a:t>
            </a:r>
            <a:r>
              <a:rPr lang="en-US" altLang="en-US" dirty="0" smtClean="0">
                <a:latin typeface="+mn-lt"/>
              </a:rPr>
              <a:t>boarded </a:t>
            </a:r>
            <a:r>
              <a:rPr lang="en-US" altLang="en-US" dirty="0">
                <a:latin typeface="+mn-lt"/>
              </a:rPr>
              <a:t>a Presidential helicopter after resigning from office on August 9, 1974.</a:t>
            </a:r>
          </a:p>
        </p:txBody>
      </p:sp>
      <p:pic>
        <p:nvPicPr>
          <p:cNvPr id="7" name="Content Placeholder 3"/>
          <p:cNvPicPr>
            <a:picLocks noGrp="1" noChangeAspect="1"/>
          </p:cNvPicPr>
          <p:nvPr>
            <p:ph idx="1"/>
          </p:nvPr>
        </p:nvPicPr>
        <p:blipFill>
          <a:blip r:embed="rId3"/>
          <a:stretch>
            <a:fillRect/>
          </a:stretch>
        </p:blipFill>
        <p:spPr>
          <a:xfrm>
            <a:off x="6162127" y="1517203"/>
            <a:ext cx="5615724" cy="4099692"/>
          </a:xfrm>
          <a:prstGeom prst="rect">
            <a:avLst/>
          </a:prstGeom>
        </p:spPr>
      </p:pic>
    </p:spTree>
    <p:extLst>
      <p:ext uri="{BB962C8B-B14F-4D97-AF65-F5344CB8AC3E}">
        <p14:creationId xmlns:p14="http://schemas.microsoft.com/office/powerpoint/2010/main" val="3114547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Watergate and Resignation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June 1972 - Nixon’s campaign used FBI and CIA to break into DNC offices at the Watergate complex. Stole documents. Tapped phones. Bugged offices. </a:t>
            </a:r>
          </a:p>
          <a:p>
            <a:r>
              <a:rPr lang="en-US" dirty="0" smtClean="0"/>
              <a:t>Burglars were caught. Nixon covered up. Destroyed evidence. Defied the Supreme Court. </a:t>
            </a:r>
          </a:p>
          <a:p>
            <a:r>
              <a:rPr lang="en-US" dirty="0"/>
              <a:t>Exposed by </a:t>
            </a:r>
            <a:r>
              <a:rPr lang="en-US" i="1" dirty="0"/>
              <a:t>Washington </a:t>
            </a:r>
            <a:r>
              <a:rPr lang="en-US" i="1" dirty="0" smtClean="0"/>
              <a:t>Post.</a:t>
            </a:r>
            <a:endParaRPr lang="en-US" i="1" dirty="0"/>
          </a:p>
          <a:p>
            <a:r>
              <a:rPr lang="en-US" dirty="0" smtClean="0"/>
              <a:t>69 indicted. 48 found guilty. </a:t>
            </a:r>
          </a:p>
          <a:p>
            <a:r>
              <a:rPr lang="en-US" dirty="0" smtClean="0"/>
              <a:t>April 1973 – Nixon removed </a:t>
            </a:r>
            <a:r>
              <a:rPr lang="en-US" dirty="0"/>
              <a:t>Haldeman, Ehrlichman</a:t>
            </a:r>
            <a:r>
              <a:rPr lang="en-US" dirty="0" smtClean="0"/>
              <a:t>, Dean…the Slow Burn</a:t>
            </a:r>
          </a:p>
          <a:p>
            <a:r>
              <a:rPr lang="en-US" dirty="0" smtClean="0"/>
              <a:t>Oct 1973 – Nixon fired the Special Prosecutor. </a:t>
            </a:r>
            <a:r>
              <a:rPr lang="en-US" dirty="0"/>
              <a:t>“I’m not a crook.”</a:t>
            </a:r>
            <a:endParaRPr lang="en-US" dirty="0" smtClean="0"/>
          </a:p>
          <a:p>
            <a:r>
              <a:rPr lang="en-US" dirty="0" smtClean="0"/>
              <a:t>Feb 1974 – Impeachment proceedings begin.</a:t>
            </a:r>
          </a:p>
          <a:p>
            <a:r>
              <a:rPr lang="en-US" dirty="0" smtClean="0"/>
              <a:t>August 1974 - Nixon resigned because he did not want to be impeached. </a:t>
            </a:r>
          </a:p>
          <a:p>
            <a:r>
              <a:rPr lang="en-US" dirty="0" smtClean="0"/>
              <a:t>September 1974 - Ford pardoned him.</a:t>
            </a:r>
          </a:p>
          <a:p>
            <a:endParaRPr lang="en-US" dirty="0" smtClean="0"/>
          </a:p>
          <a:p>
            <a:endParaRPr lang="en-US" dirty="0"/>
          </a:p>
        </p:txBody>
      </p:sp>
    </p:spTree>
    <p:extLst>
      <p:ext uri="{BB962C8B-B14F-4D97-AF65-F5344CB8AC3E}">
        <p14:creationId xmlns:p14="http://schemas.microsoft.com/office/powerpoint/2010/main" val="165679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1968 Election </a:t>
            </a:r>
            <a:endParaRPr lang="en-US" dirty="0"/>
          </a:p>
        </p:txBody>
      </p:sp>
      <p:sp>
        <p:nvSpPr>
          <p:cNvPr id="3" name="Content Placeholder 2"/>
          <p:cNvSpPr>
            <a:spLocks noGrp="1"/>
          </p:cNvSpPr>
          <p:nvPr>
            <p:ph idx="1"/>
          </p:nvPr>
        </p:nvSpPr>
        <p:spPr/>
        <p:txBody>
          <a:bodyPr>
            <a:normAutofit/>
          </a:bodyPr>
          <a:lstStyle/>
          <a:p>
            <a:r>
              <a:rPr lang="de-DE" dirty="0" smtClean="0"/>
              <a:t>Context of tumult of 1960‘s</a:t>
            </a:r>
          </a:p>
          <a:p>
            <a:r>
              <a:rPr lang="en-US" dirty="0" smtClean="0"/>
              <a:t>FBI, CIA, and IRS took on the New Left: wiretapping, infiltration and subversion, tax audits, fear and intimidation</a:t>
            </a:r>
          </a:p>
          <a:p>
            <a:r>
              <a:rPr lang="de-DE" dirty="0" smtClean="0"/>
              <a:t>Nixon appealed to the </a:t>
            </a:r>
            <a:r>
              <a:rPr lang="de-DE" b="1" dirty="0" smtClean="0"/>
              <a:t>Silent Majority </a:t>
            </a:r>
            <a:r>
              <a:rPr lang="de-DE" dirty="0" smtClean="0"/>
              <a:t>on a </a:t>
            </a:r>
            <a:r>
              <a:rPr lang="de-DE" b="1" dirty="0" smtClean="0"/>
              <a:t>Law and Order </a:t>
            </a:r>
            <a:r>
              <a:rPr lang="de-DE" dirty="0" smtClean="0"/>
              <a:t>platform, capitalizing on his </a:t>
            </a:r>
            <a:r>
              <a:rPr lang="de-DE" b="1" dirty="0" smtClean="0"/>
              <a:t>Southern Strategy</a:t>
            </a:r>
          </a:p>
          <a:p>
            <a:r>
              <a:rPr lang="de-DE" dirty="0" smtClean="0"/>
              <a:t>Realigning election. Disrupted the New Deal Coalition. </a:t>
            </a:r>
          </a:p>
        </p:txBody>
      </p:sp>
      <p:pic>
        <p:nvPicPr>
          <p:cNvPr id="4" name="Picture 3"/>
          <p:cNvPicPr>
            <a:picLocks noChangeAspect="1"/>
          </p:cNvPicPr>
          <p:nvPr/>
        </p:nvPicPr>
        <p:blipFill>
          <a:blip r:embed="rId2"/>
          <a:stretch>
            <a:fillRect/>
          </a:stretch>
        </p:blipFill>
        <p:spPr>
          <a:xfrm>
            <a:off x="9210675" y="4001294"/>
            <a:ext cx="2573494" cy="2562056"/>
          </a:xfrm>
          <a:prstGeom prst="rect">
            <a:avLst/>
          </a:prstGeom>
        </p:spPr>
      </p:pic>
    </p:spTree>
    <p:extLst>
      <p:ext uri="{BB962C8B-B14F-4D97-AF65-F5344CB8AC3E}">
        <p14:creationId xmlns:p14="http://schemas.microsoft.com/office/powerpoint/2010/main" val="415401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1968 Election </a:t>
            </a:r>
            <a:endParaRPr lang="en-US" dirty="0"/>
          </a:p>
        </p:txBody>
      </p:sp>
      <p:sp>
        <p:nvSpPr>
          <p:cNvPr id="3" name="Content Placeholder 2"/>
          <p:cNvSpPr>
            <a:spLocks noGrp="1"/>
          </p:cNvSpPr>
          <p:nvPr>
            <p:ph idx="1"/>
          </p:nvPr>
        </p:nvSpPr>
        <p:spPr/>
        <p:txBody>
          <a:bodyPr>
            <a:normAutofit/>
          </a:bodyPr>
          <a:lstStyle/>
          <a:p>
            <a:r>
              <a:rPr lang="de-DE" dirty="0" smtClean="0"/>
              <a:t>In March, LBJ chose not to run. </a:t>
            </a:r>
          </a:p>
          <a:p>
            <a:pPr lvl="1"/>
            <a:r>
              <a:rPr lang="de-DE" sz="2800" dirty="0" smtClean="0"/>
              <a:t>Under </a:t>
            </a:r>
            <a:r>
              <a:rPr lang="de-DE" sz="2800" dirty="0"/>
              <a:t>35% </a:t>
            </a:r>
            <a:r>
              <a:rPr lang="de-DE" sz="2800" dirty="0" smtClean="0"/>
              <a:t>approval.</a:t>
            </a:r>
          </a:p>
          <a:p>
            <a:pPr lvl="1"/>
            <a:r>
              <a:rPr lang="de-DE" sz="2800" dirty="0"/>
              <a:t>I</a:t>
            </a:r>
            <a:r>
              <a:rPr lang="de-DE" sz="2800" dirty="0" smtClean="0"/>
              <a:t>n poor health. Died in 1973.</a:t>
            </a:r>
          </a:p>
          <a:p>
            <a:pPr lvl="1"/>
            <a:r>
              <a:rPr lang="de-DE" sz="2800" dirty="0" smtClean="0"/>
              <a:t>Wide Dem field – RFK, </a:t>
            </a:r>
            <a:r>
              <a:rPr lang="en-US" sz="2800" dirty="0" smtClean="0"/>
              <a:t>Humphrey</a:t>
            </a:r>
            <a:r>
              <a:rPr lang="en-US" sz="2800" dirty="0" smtClean="0"/>
              <a:t>,</a:t>
            </a:r>
            <a:r>
              <a:rPr lang="de-DE" sz="2800" dirty="0" smtClean="0"/>
              <a:t> </a:t>
            </a:r>
            <a:r>
              <a:rPr lang="de-DE" sz="2800" dirty="0" smtClean="0"/>
              <a:t>Eugene McCarthy were top 3.  </a:t>
            </a:r>
          </a:p>
          <a:p>
            <a:pPr lvl="2"/>
            <a:r>
              <a:rPr lang="de-DE" sz="2800" dirty="0" smtClean="0"/>
              <a:t>RFK assasinated in June 1968.</a:t>
            </a:r>
          </a:p>
          <a:p>
            <a:pPr lvl="1"/>
            <a:r>
              <a:rPr lang="de-DE" sz="2800" dirty="0" smtClean="0"/>
              <a:t>1968 Dem Convention was a bloodbath. Humphrey nominated. </a:t>
            </a:r>
          </a:p>
          <a:p>
            <a:r>
              <a:rPr lang="de-DE" dirty="0" smtClean="0"/>
              <a:t>Defeating Reagan, Romney, and Rockefeller, Nixon nominated. </a:t>
            </a:r>
          </a:p>
          <a:p>
            <a:r>
              <a:rPr lang="de-DE" dirty="0" smtClean="0"/>
              <a:t>George Wallace ran on </a:t>
            </a:r>
            <a:r>
              <a:rPr lang="en-US" i="1" dirty="0" smtClean="0"/>
              <a:t>"</a:t>
            </a:r>
            <a:r>
              <a:rPr lang="de-DE" dirty="0" smtClean="0"/>
              <a:t>segregation now, segregation </a:t>
            </a:r>
            <a:r>
              <a:rPr lang="de-DE" dirty="0" smtClean="0"/>
              <a:t>forever.</a:t>
            </a:r>
            <a:r>
              <a:rPr lang="en-US" i="1" dirty="0" smtClean="0"/>
              <a:t>"</a:t>
            </a:r>
            <a:endParaRPr lang="en-US" dirty="0"/>
          </a:p>
        </p:txBody>
      </p:sp>
    </p:spTree>
    <p:extLst>
      <p:ext uri="{BB962C8B-B14F-4D97-AF65-F5344CB8AC3E}">
        <p14:creationId xmlns:p14="http://schemas.microsoft.com/office/powerpoint/2010/main" val="303698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1968 Election </a:t>
            </a:r>
            <a:endParaRPr lang="en-US" dirty="0"/>
          </a:p>
        </p:txBody>
      </p:sp>
      <p:pic>
        <p:nvPicPr>
          <p:cNvPr id="6" name="Content Placeholder 5"/>
          <p:cNvPicPr>
            <a:picLocks noGrp="1" noChangeAspect="1"/>
          </p:cNvPicPr>
          <p:nvPr>
            <p:ph sz="half" idx="1"/>
          </p:nvPr>
        </p:nvPicPr>
        <p:blipFill>
          <a:blip r:embed="rId2"/>
          <a:stretch>
            <a:fillRect/>
          </a:stretch>
        </p:blipFill>
        <p:spPr>
          <a:xfrm>
            <a:off x="402101" y="1564574"/>
            <a:ext cx="7105311" cy="4357924"/>
          </a:xfrm>
          <a:prstGeom prst="rect">
            <a:avLst/>
          </a:prstGeom>
        </p:spPr>
      </p:pic>
      <p:sp>
        <p:nvSpPr>
          <p:cNvPr id="7" name="Content Placeholder 6"/>
          <p:cNvSpPr>
            <a:spLocks noGrp="1"/>
          </p:cNvSpPr>
          <p:nvPr>
            <p:ph sz="half" idx="2"/>
          </p:nvPr>
        </p:nvSpPr>
        <p:spPr>
          <a:xfrm>
            <a:off x="7924800" y="1690688"/>
            <a:ext cx="3924300" cy="4351338"/>
          </a:xfrm>
        </p:spPr>
        <p:txBody>
          <a:bodyPr/>
          <a:lstStyle/>
          <a:p>
            <a:r>
              <a:rPr lang="de-DE" dirty="0" smtClean="0"/>
              <a:t>Nixon 43.4% (301)</a:t>
            </a:r>
          </a:p>
          <a:p>
            <a:r>
              <a:rPr lang="de-DE" dirty="0" smtClean="0"/>
              <a:t>Humphrey 42.7% (191)</a:t>
            </a:r>
          </a:p>
          <a:p>
            <a:r>
              <a:rPr lang="de-DE" dirty="0" smtClean="0"/>
              <a:t>Wallace 13.5% (46)</a:t>
            </a:r>
          </a:p>
          <a:p>
            <a:r>
              <a:rPr lang="de-DE" dirty="0" smtClean="0"/>
              <a:t>House – D 243, R 192 </a:t>
            </a:r>
          </a:p>
          <a:p>
            <a:r>
              <a:rPr lang="de-DE" dirty="0" smtClean="0"/>
              <a:t>Senate – D 63, R 37</a:t>
            </a:r>
          </a:p>
          <a:p>
            <a:r>
              <a:rPr lang="de-DE" dirty="0" smtClean="0"/>
              <a:t>Dems had both Houses through Nixon Years</a:t>
            </a:r>
            <a:endParaRPr lang="en-US" dirty="0"/>
          </a:p>
        </p:txBody>
      </p:sp>
    </p:spTree>
    <p:extLst>
      <p:ext uri="{BB962C8B-B14F-4D97-AF65-F5344CB8AC3E}">
        <p14:creationId xmlns:p14="http://schemas.microsoft.com/office/powerpoint/2010/main" val="239485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1972 Election</a:t>
            </a:r>
            <a:endParaRPr lang="en-US" dirty="0"/>
          </a:p>
        </p:txBody>
      </p:sp>
      <p:sp>
        <p:nvSpPr>
          <p:cNvPr id="6" name="Content Placeholder 5"/>
          <p:cNvSpPr>
            <a:spLocks noGrp="1"/>
          </p:cNvSpPr>
          <p:nvPr>
            <p:ph sz="half" idx="2"/>
          </p:nvPr>
        </p:nvSpPr>
        <p:spPr/>
        <p:txBody>
          <a:bodyPr>
            <a:normAutofit lnSpcReduction="10000"/>
          </a:bodyPr>
          <a:lstStyle/>
          <a:p>
            <a:r>
              <a:rPr lang="de-DE" dirty="0" smtClean="0"/>
              <a:t>520-17 vs. McGovern</a:t>
            </a:r>
          </a:p>
          <a:p>
            <a:pPr lvl="1"/>
            <a:r>
              <a:rPr lang="de-DE" dirty="0" smtClean="0"/>
              <a:t>His VP, Tom Eagleton, was fired for his mental health record, which showed he‘d been hospitalized for depression and bipolarity</a:t>
            </a:r>
          </a:p>
          <a:p>
            <a:pPr lvl="1"/>
            <a:r>
              <a:rPr lang="de-DE" dirty="0" smtClean="0"/>
              <a:t>McGovern charged as</a:t>
            </a:r>
            <a:r>
              <a:rPr lang="en-US" dirty="0"/>
              <a:t> the candidate of "amnesty, abortion, and acid</a:t>
            </a:r>
            <a:r>
              <a:rPr lang="en-US" dirty="0" smtClean="0"/>
              <a:t>.“</a:t>
            </a:r>
            <a:endParaRPr lang="en-US" u="sng" baseline="30000" dirty="0"/>
          </a:p>
          <a:p>
            <a:pPr marL="457200" lvl="1" indent="0">
              <a:buNone/>
            </a:pPr>
            <a:endParaRPr lang="de-DE" dirty="0" smtClean="0"/>
          </a:p>
          <a:p>
            <a:r>
              <a:rPr lang="de-DE" dirty="0" smtClean="0"/>
              <a:t>47 to 29 million in popular vote</a:t>
            </a:r>
          </a:p>
          <a:p>
            <a:pPr lvl="1"/>
            <a:r>
              <a:rPr lang="en-US" dirty="0"/>
              <a:t>F</a:t>
            </a:r>
            <a:r>
              <a:rPr lang="en-US" dirty="0" smtClean="0"/>
              <a:t>ourth </a:t>
            </a:r>
            <a:r>
              <a:rPr lang="en-US" dirty="0"/>
              <a:t>largest margin in presidential election history</a:t>
            </a:r>
          </a:p>
        </p:txBody>
      </p:sp>
      <p:pic>
        <p:nvPicPr>
          <p:cNvPr id="8" name="Content Placeholder 7"/>
          <p:cNvPicPr>
            <a:picLocks noGrp="1" noChangeAspect="1"/>
          </p:cNvPicPr>
          <p:nvPr>
            <p:ph sz="half" idx="1"/>
          </p:nvPr>
        </p:nvPicPr>
        <p:blipFill>
          <a:blip r:embed="rId2"/>
          <a:stretch>
            <a:fillRect/>
          </a:stretch>
        </p:blipFill>
        <p:spPr>
          <a:xfrm>
            <a:off x="323431" y="2096086"/>
            <a:ext cx="5696369" cy="3494615"/>
          </a:xfrm>
          <a:prstGeom prst="rect">
            <a:avLst/>
          </a:prstGeom>
        </p:spPr>
      </p:pic>
    </p:spTree>
    <p:extLst>
      <p:ext uri="{BB962C8B-B14F-4D97-AF65-F5344CB8AC3E}">
        <p14:creationId xmlns:p14="http://schemas.microsoft.com/office/powerpoint/2010/main" val="22969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Nixon’s Domestic Policies</a:t>
            </a:r>
            <a:endParaRPr lang="en-US" dirty="0"/>
          </a:p>
        </p:txBody>
      </p:sp>
      <p:sp>
        <p:nvSpPr>
          <p:cNvPr id="3" name="Content Placeholder 2"/>
          <p:cNvSpPr>
            <a:spLocks noGrp="1"/>
          </p:cNvSpPr>
          <p:nvPr>
            <p:ph sz="half" idx="1"/>
          </p:nvPr>
        </p:nvSpPr>
        <p:spPr/>
        <p:txBody>
          <a:bodyPr>
            <a:noAutofit/>
          </a:bodyPr>
          <a:lstStyle/>
          <a:p>
            <a:r>
              <a:rPr lang="en-US" sz="3200" dirty="0" smtClean="0"/>
              <a:t>Economic policy</a:t>
            </a:r>
          </a:p>
          <a:p>
            <a:pPr lvl="1"/>
            <a:r>
              <a:rPr lang="en-US" dirty="0" smtClean="0"/>
              <a:t>Stagflation</a:t>
            </a:r>
          </a:p>
          <a:p>
            <a:pPr lvl="1"/>
            <a:r>
              <a:rPr lang="en-US" dirty="0" smtClean="0"/>
              <a:t>OPEC</a:t>
            </a:r>
          </a:p>
          <a:p>
            <a:pPr lvl="1"/>
            <a:r>
              <a:rPr lang="en-US" dirty="0" smtClean="0"/>
              <a:t>Welfare</a:t>
            </a:r>
          </a:p>
          <a:p>
            <a:pPr lvl="1"/>
            <a:r>
              <a:rPr lang="en-US" dirty="0" smtClean="0"/>
              <a:t>New Federalism</a:t>
            </a:r>
          </a:p>
          <a:p>
            <a:r>
              <a:rPr lang="en-US" sz="3200" dirty="0" smtClean="0"/>
              <a:t>Race</a:t>
            </a:r>
          </a:p>
          <a:p>
            <a:r>
              <a:rPr lang="en-US" sz="3200" dirty="0" smtClean="0"/>
              <a:t>Gender</a:t>
            </a:r>
          </a:p>
          <a:p>
            <a:r>
              <a:rPr lang="en-US" sz="3200" dirty="0" smtClean="0"/>
              <a:t>Environment</a:t>
            </a:r>
          </a:p>
          <a:p>
            <a:r>
              <a:rPr lang="en-US" sz="3200" dirty="0" smtClean="0"/>
              <a:t>Supreme Court </a:t>
            </a:r>
          </a:p>
          <a:p>
            <a:endParaRPr lang="en-US" sz="3200"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a:t>
            </a:r>
            <a:r>
              <a:rPr lang="en-US" dirty="0"/>
              <a:t>We face an urban crisis, a social crisis-and at the same time, a crisis of confidence in the capacity of government to do its job.</a:t>
            </a:r>
          </a:p>
          <a:p>
            <a:pPr marL="0" indent="0">
              <a:buNone/>
            </a:pPr>
            <a:r>
              <a:rPr lang="en-US" dirty="0"/>
              <a:t>A third of a century of centralizing power and responsibility in Washington has produced a bureaucratic monstrosity, cumbersome, unresponsive, ineffective.</a:t>
            </a:r>
          </a:p>
          <a:p>
            <a:pPr marL="0" indent="0">
              <a:buNone/>
            </a:pPr>
            <a:r>
              <a:rPr lang="en-US" dirty="0"/>
              <a:t>A third of a century of social experiment has left us a legacy of entrenched programs that have outlived their time or outgrown their purposes.</a:t>
            </a:r>
          </a:p>
          <a:p>
            <a:pPr marL="0" indent="0">
              <a:buNone/>
            </a:pPr>
            <a:r>
              <a:rPr lang="en-US" dirty="0"/>
              <a:t>A third of a century of unprecedented growth and change has strained our institutions, and raised serious questions about whether they are still adequate to the times</a:t>
            </a:r>
            <a:r>
              <a:rPr lang="en-US" dirty="0" smtClean="0"/>
              <a:t>.” – Nixon in August 1969</a:t>
            </a:r>
            <a:endParaRPr lang="en-US" dirty="0"/>
          </a:p>
        </p:txBody>
      </p:sp>
    </p:spTree>
    <p:extLst>
      <p:ext uri="{BB962C8B-B14F-4D97-AF65-F5344CB8AC3E}">
        <p14:creationId xmlns:p14="http://schemas.microsoft.com/office/powerpoint/2010/main" val="112971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Nixon‘s Economic Policies – Stagflation &amp; ESA</a:t>
            </a:r>
            <a:endParaRPr lang="en-US" dirty="0"/>
          </a:p>
        </p:txBody>
      </p:sp>
      <p:sp>
        <p:nvSpPr>
          <p:cNvPr id="3" name="Content Placeholder 2"/>
          <p:cNvSpPr>
            <a:spLocks noGrp="1"/>
          </p:cNvSpPr>
          <p:nvPr>
            <p:ph idx="1"/>
          </p:nvPr>
        </p:nvSpPr>
        <p:spPr/>
        <p:txBody>
          <a:bodyPr/>
          <a:lstStyle/>
          <a:p>
            <a:pPr marL="0" indent="0">
              <a:buNone/>
            </a:pPr>
            <a:r>
              <a:rPr lang="en-US" b="1" dirty="0" smtClean="0"/>
              <a:t>Stagflation</a:t>
            </a:r>
            <a:r>
              <a:rPr lang="en-US" dirty="0" smtClean="0"/>
              <a:t> is a portmanteau of stagnation and inflation. In this </a:t>
            </a:r>
            <a:r>
              <a:rPr lang="en-US" dirty="0" smtClean="0"/>
              <a:t>case </a:t>
            </a:r>
            <a:r>
              <a:rPr lang="en-US" dirty="0" smtClean="0"/>
              <a:t>caused by: </a:t>
            </a:r>
          </a:p>
          <a:p>
            <a:r>
              <a:rPr lang="en-US" dirty="0"/>
              <a:t>Baby Boomers </a:t>
            </a:r>
            <a:r>
              <a:rPr lang="en-US" dirty="0" smtClean="0"/>
              <a:t>entered </a:t>
            </a:r>
            <a:r>
              <a:rPr lang="en-US" dirty="0"/>
              <a:t>job market</a:t>
            </a:r>
          </a:p>
          <a:p>
            <a:r>
              <a:rPr lang="en-US" dirty="0" smtClean="0"/>
              <a:t>Rise of West Germany, Japan, etc.</a:t>
            </a:r>
          </a:p>
          <a:p>
            <a:r>
              <a:rPr lang="en-US" dirty="0" smtClean="0"/>
              <a:t>Dependence on foreign oil</a:t>
            </a:r>
          </a:p>
          <a:p>
            <a:r>
              <a:rPr lang="en-US" dirty="0"/>
              <a:t>Deficit Spending from Great Society + Vietnam </a:t>
            </a:r>
          </a:p>
          <a:p>
            <a:pPr marL="0" indent="0">
              <a:buNone/>
            </a:pPr>
            <a:endParaRPr lang="en-US" dirty="0" smtClean="0"/>
          </a:p>
          <a:p>
            <a:endParaRPr lang="en-US" dirty="0"/>
          </a:p>
        </p:txBody>
      </p:sp>
    </p:spTree>
    <p:extLst>
      <p:ext uri="{BB962C8B-B14F-4D97-AF65-F5344CB8AC3E}">
        <p14:creationId xmlns:p14="http://schemas.microsoft.com/office/powerpoint/2010/main" val="1025975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2467</Words>
  <Application>Microsoft Office PowerPoint</Application>
  <PresentationFormat>Widescreen</PresentationFormat>
  <Paragraphs>224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Garamond</vt:lpstr>
      <vt:lpstr>Office Theme</vt:lpstr>
      <vt:lpstr>The Nixon Years, 1969-1973</vt:lpstr>
      <vt:lpstr>Lecture Outline </vt:lpstr>
      <vt:lpstr>Nixon‘s Background</vt:lpstr>
      <vt:lpstr>1968 Election </vt:lpstr>
      <vt:lpstr>1968 Election </vt:lpstr>
      <vt:lpstr>1968 Election </vt:lpstr>
      <vt:lpstr>1972 Election</vt:lpstr>
      <vt:lpstr>Nixon’s Domestic Policies</vt:lpstr>
      <vt:lpstr>Nixon‘s Economic Policies – Stagflation &amp; ESA</vt:lpstr>
      <vt:lpstr>PowerPoint Presentation</vt:lpstr>
      <vt:lpstr>Nixon‘s Economic Policies – Stagflation &amp; ESA</vt:lpstr>
      <vt:lpstr>Nixon‘s Economic Policies – Stagflation &amp; ESA</vt:lpstr>
      <vt:lpstr>Nixon‘s Economic Policies - OPEC </vt:lpstr>
      <vt:lpstr>Nixon‘s Economic Policies - OPEC</vt:lpstr>
      <vt:lpstr>Nixon‘s Economic Policies – Welfare Reform </vt:lpstr>
      <vt:lpstr>Nixon‘s Economic Policies – Welfare Reform </vt:lpstr>
      <vt:lpstr>Nixon‘s Economic Policies – Welfare Reform </vt:lpstr>
      <vt:lpstr>Nixon‘s Economic Policies – Welfare Reform </vt:lpstr>
      <vt:lpstr>Nixon‘s Economic Policies – Welfare Reform </vt:lpstr>
      <vt:lpstr>Nixon‘s Economic Policies – New Federalism</vt:lpstr>
      <vt:lpstr>Nixon &amp; Race</vt:lpstr>
      <vt:lpstr>Nixon &amp; Race</vt:lpstr>
      <vt:lpstr>Nixon &amp; Women </vt:lpstr>
      <vt:lpstr>Nixon &amp; The Environment </vt:lpstr>
      <vt:lpstr>Nixon and the Supreme Court </vt:lpstr>
      <vt:lpstr>Other Significant Events in Nixon Years </vt:lpstr>
      <vt:lpstr>Nixon’s Foreign Policies</vt:lpstr>
      <vt:lpstr>Nixon Doctrine 1970 </vt:lpstr>
      <vt:lpstr>Nixon and Southeast Asia</vt:lpstr>
      <vt:lpstr>Nixon and Southeast Asia</vt:lpstr>
      <vt:lpstr>Nixon and Southeast Asia</vt:lpstr>
      <vt:lpstr>Nixon and China</vt:lpstr>
      <vt:lpstr>Nixon and China </vt:lpstr>
      <vt:lpstr>Nixon and the USSR</vt:lpstr>
      <vt:lpstr>Nixon and Chile</vt:lpstr>
      <vt:lpstr>Nixon and Chile</vt:lpstr>
      <vt:lpstr>Nixon and the Middle East</vt:lpstr>
      <vt:lpstr>Watergate and Resignation</vt:lpstr>
      <vt:lpstr>Watergate and Resignation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Nixon Years, 1969-1973</dc:title>
  <dc:creator>Daniel Lazar</dc:creator>
  <cp:lastModifiedBy>Daniel Lazar</cp:lastModifiedBy>
  <cp:revision>42</cp:revision>
  <dcterms:created xsi:type="dcterms:W3CDTF">2018-04-14T09:35:58Z</dcterms:created>
  <dcterms:modified xsi:type="dcterms:W3CDTF">2018-04-23T11:41:12Z</dcterms:modified>
</cp:coreProperties>
</file>