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07"/>
  </p:notesMasterIdLst>
  <p:sldIdLst>
    <p:sldId id="256" r:id="rId2"/>
    <p:sldId id="276" r:id="rId3"/>
    <p:sldId id="428" r:id="rId4"/>
    <p:sldId id="382" r:id="rId5"/>
    <p:sldId id="270" r:id="rId6"/>
    <p:sldId id="271" r:id="rId7"/>
    <p:sldId id="277" r:id="rId8"/>
    <p:sldId id="289" r:id="rId9"/>
    <p:sldId id="352" r:id="rId10"/>
    <p:sldId id="384" r:id="rId11"/>
    <p:sldId id="388" r:id="rId12"/>
    <p:sldId id="401" r:id="rId13"/>
    <p:sldId id="385" r:id="rId14"/>
    <p:sldId id="347" r:id="rId15"/>
    <p:sldId id="348" r:id="rId16"/>
    <p:sldId id="305" r:id="rId17"/>
    <p:sldId id="389" r:id="rId18"/>
    <p:sldId id="353" r:id="rId19"/>
    <p:sldId id="356" r:id="rId20"/>
    <p:sldId id="357" r:id="rId21"/>
    <p:sldId id="358" r:id="rId22"/>
    <p:sldId id="359" r:id="rId23"/>
    <p:sldId id="390" r:id="rId24"/>
    <p:sldId id="391" r:id="rId25"/>
    <p:sldId id="360" r:id="rId26"/>
    <p:sldId id="309" r:id="rId27"/>
    <p:sldId id="392" r:id="rId28"/>
    <p:sldId id="362" r:id="rId29"/>
    <p:sldId id="364" r:id="rId30"/>
    <p:sldId id="383" r:id="rId31"/>
    <p:sldId id="363" r:id="rId32"/>
    <p:sldId id="361" r:id="rId33"/>
    <p:sldId id="403" r:id="rId34"/>
    <p:sldId id="432" r:id="rId35"/>
    <p:sldId id="290" r:id="rId36"/>
    <p:sldId id="365" r:id="rId37"/>
    <p:sldId id="406" r:id="rId38"/>
    <p:sldId id="404" r:id="rId39"/>
    <p:sldId id="408" r:id="rId40"/>
    <p:sldId id="308" r:id="rId41"/>
    <p:sldId id="366" r:id="rId42"/>
    <p:sldId id="433" r:id="rId43"/>
    <p:sldId id="393" r:id="rId44"/>
    <p:sldId id="369" r:id="rId45"/>
    <p:sldId id="398" r:id="rId46"/>
    <p:sldId id="444" r:id="rId47"/>
    <p:sldId id="443" r:id="rId48"/>
    <p:sldId id="396" r:id="rId49"/>
    <p:sldId id="394" r:id="rId50"/>
    <p:sldId id="395" r:id="rId51"/>
    <p:sldId id="413" r:id="rId52"/>
    <p:sldId id="370" r:id="rId53"/>
    <p:sldId id="371" r:id="rId54"/>
    <p:sldId id="372" r:id="rId55"/>
    <p:sldId id="337" r:id="rId56"/>
    <p:sldId id="374" r:id="rId57"/>
    <p:sldId id="373" r:id="rId58"/>
    <p:sldId id="399" r:id="rId59"/>
    <p:sldId id="439" r:id="rId60"/>
    <p:sldId id="446" r:id="rId61"/>
    <p:sldId id="437" r:id="rId62"/>
    <p:sldId id="440" r:id="rId63"/>
    <p:sldId id="438" r:id="rId64"/>
    <p:sldId id="342" r:id="rId65"/>
    <p:sldId id="341" r:id="rId66"/>
    <p:sldId id="431" r:id="rId67"/>
    <p:sldId id="375" r:id="rId68"/>
    <p:sldId id="434" r:id="rId69"/>
    <p:sldId id="330" r:id="rId70"/>
    <p:sldId id="332" r:id="rId71"/>
    <p:sldId id="333" r:id="rId72"/>
    <p:sldId id="334" r:id="rId73"/>
    <p:sldId id="435" r:id="rId74"/>
    <p:sldId id="445" r:id="rId75"/>
    <p:sldId id="327" r:id="rId76"/>
    <p:sldId id="257" r:id="rId77"/>
    <p:sldId id="376" r:id="rId78"/>
    <p:sldId id="284" r:id="rId79"/>
    <p:sldId id="377" r:id="rId80"/>
    <p:sldId id="258" r:id="rId81"/>
    <p:sldId id="259" r:id="rId82"/>
    <p:sldId id="294" r:id="rId83"/>
    <p:sldId id="425" r:id="rId84"/>
    <p:sldId id="415" r:id="rId85"/>
    <p:sldId id="296" r:id="rId86"/>
    <p:sldId id="414" r:id="rId87"/>
    <p:sldId id="263" r:id="rId88"/>
    <p:sldId id="424" r:id="rId89"/>
    <p:sldId id="420" r:id="rId90"/>
    <p:sldId id="314" r:id="rId91"/>
    <p:sldId id="411" r:id="rId92"/>
    <p:sldId id="410" r:id="rId93"/>
    <p:sldId id="412" r:id="rId94"/>
    <p:sldId id="421" r:id="rId95"/>
    <p:sldId id="316" r:id="rId96"/>
    <p:sldId id="317" r:id="rId97"/>
    <p:sldId id="318" r:id="rId98"/>
    <p:sldId id="417" r:id="rId99"/>
    <p:sldId id="418" r:id="rId100"/>
    <p:sldId id="422" r:id="rId101"/>
    <p:sldId id="426" r:id="rId102"/>
    <p:sldId id="447" r:id="rId103"/>
    <p:sldId id="442" r:id="rId104"/>
    <p:sldId id="441" r:id="rId105"/>
    <p:sldId id="436" r:id="rId10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 varScale="1">
        <p:scale>
          <a:sx n="60" d="100"/>
          <a:sy n="60" d="100"/>
        </p:scale>
        <p:origin x="819" y="3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6D06C5-BB5B-8247-89DA-54A1E844E27F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C73741-0C62-8749-BA57-2FE8F0D36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211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333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159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108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715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445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9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907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858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755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005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366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20000">
              <a:schemeClr val="accent1">
                <a:lumMod val="45000"/>
                <a:lumOff val="55000"/>
              </a:schemeClr>
            </a:gs>
            <a:gs pos="52000">
              <a:schemeClr val="accent1">
                <a:lumMod val="20000"/>
                <a:lumOff val="80000"/>
              </a:schemeClr>
            </a:gs>
            <a:gs pos="84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E1EF4-31ED-45C2-AC47-F2718A41336B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39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64614" y="1783959"/>
            <a:ext cx="4087306" cy="2889114"/>
          </a:xfrm>
        </p:spPr>
        <p:txBody>
          <a:bodyPr anchor="b">
            <a:normAutofit/>
          </a:bodyPr>
          <a:lstStyle/>
          <a:p>
            <a:pPr algn="l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Immigration, Urbanization, Social Reform, and Political Machines</a:t>
            </a:r>
            <a:b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in Gilded Age America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64612" y="4750893"/>
            <a:ext cx="4087305" cy="1147863"/>
          </a:xfrm>
        </p:spPr>
        <p:txBody>
          <a:bodyPr anchor="t">
            <a:normAutofit fontScale="92500" lnSpcReduction="10000"/>
          </a:bodyPr>
          <a:lstStyle/>
          <a:p>
            <a:pPr algn="l"/>
            <a:endParaRPr lang="en-US" sz="1900" dirty="0"/>
          </a:p>
          <a:p>
            <a:pPr algn="l"/>
            <a:endParaRPr lang="en-US" sz="1900" dirty="0"/>
          </a:p>
          <a:p>
            <a:pPr algn="l"/>
            <a:r>
              <a:rPr lang="en-US" sz="3000" dirty="0"/>
              <a:t>Mr. Daniel Lazar 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20FFDC-8C42-41BD-8749-2C15285926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67" r="20687" b="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150060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7330" r="-17330"/>
          <a:stretch>
            <a:fillRect/>
          </a:stretch>
        </p:blipFill>
        <p:spPr>
          <a:xfrm>
            <a:off x="1524000" y="1251521"/>
            <a:ext cx="9035287" cy="5370623"/>
          </a:xfrm>
        </p:spPr>
      </p:pic>
      <p:sp>
        <p:nvSpPr>
          <p:cNvPr id="5" name="TextBox 4"/>
          <p:cNvSpPr txBox="1"/>
          <p:nvPr/>
        </p:nvSpPr>
        <p:spPr>
          <a:xfrm>
            <a:off x="2250142" y="235857"/>
            <a:ext cx="7691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 1815, mathematician </a:t>
            </a:r>
            <a:r>
              <a:rPr lang="en-US" sz="2000" dirty="0" err="1"/>
              <a:t>Elkanah</a:t>
            </a:r>
            <a:r>
              <a:rPr lang="en-US" sz="2000" dirty="0"/>
              <a:t> Watson predicted census numbers for the 19</a:t>
            </a:r>
            <a:r>
              <a:rPr lang="en-US" sz="2000" baseline="30000" dirty="0"/>
              <a:t>th</a:t>
            </a:r>
            <a:r>
              <a:rPr lang="en-US" sz="2000" dirty="0"/>
              <a:t> century</a:t>
            </a:r>
          </a:p>
        </p:txBody>
      </p:sp>
    </p:spTree>
    <p:extLst>
      <p:ext uri="{BB962C8B-B14F-4D97-AF65-F5344CB8AC3E}">
        <p14:creationId xmlns:p14="http://schemas.microsoft.com/office/powerpoint/2010/main" val="278937569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0" y="365126"/>
            <a:ext cx="4114800" cy="5486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38350" y="5791200"/>
            <a:ext cx="8001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dirty="0"/>
              <a:t>Mystic chords of memory: 1908 hit song. </a:t>
            </a:r>
          </a:p>
          <a:p>
            <a:pPr algn="ctr"/>
            <a:r>
              <a:rPr lang="en-US" dirty="0"/>
              <a:t>Tammany Tiger (and ex-NY governor) Teddy Roosevelt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9529378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Terry </a:t>
            </a:r>
            <a:r>
              <a:rPr lang="en-US" sz="2800" dirty="0" err="1"/>
              <a:t>Golway</a:t>
            </a:r>
            <a:r>
              <a:rPr lang="en-US" sz="2800" dirty="0"/>
              <a:t>. </a:t>
            </a:r>
            <a:r>
              <a:rPr lang="en-US" sz="2800" i="1" dirty="0"/>
              <a:t>Machine Made: Tammany Hall and the Creation of Modern American Politics</a:t>
            </a:r>
            <a:r>
              <a:rPr lang="en-US" sz="2800" dirty="0"/>
              <a:t>. 2014.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000" dirty="0"/>
              <a:t>Tammany courted immigrants because “they knew how to count”</a:t>
            </a:r>
          </a:p>
          <a:p>
            <a:pPr lvl="0"/>
            <a:r>
              <a:rPr lang="en-US" sz="2000" dirty="0"/>
              <a:t>Tammany provided relief for Irish immigrants/refugees</a:t>
            </a:r>
          </a:p>
          <a:p>
            <a:pPr lvl="0"/>
            <a:r>
              <a:rPr lang="en-US" sz="2000" dirty="0"/>
              <a:t>Though sympathetic to the plight of Black and Chinese Americans, German-born Nast loathed Catholics. His criticism of Tammany was informed by his bigotry</a:t>
            </a:r>
          </a:p>
          <a:p>
            <a:pPr lvl="1"/>
            <a:r>
              <a:rPr lang="en-US" sz="2000" dirty="0"/>
              <a:t>In 1871, </a:t>
            </a:r>
            <a:r>
              <a:rPr lang="en-US" sz="2000" i="1" dirty="0"/>
              <a:t>The American River Ganges </a:t>
            </a:r>
            <a:r>
              <a:rPr lang="en-US" sz="2000" dirty="0"/>
              <a:t>portrayed Catholic bishops as crocodiles waiting to attack American school children.</a:t>
            </a:r>
          </a:p>
          <a:p>
            <a:pPr lvl="1"/>
            <a:r>
              <a:rPr lang="en-US" sz="2000" dirty="0"/>
              <a:t>In 2011 Nast denied entrance into the NJ Hall of Fame for his bigotry 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3668326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791AE03-1517-44D1-9D53-0757DB357A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5097"/>
          <a:stretch/>
        </p:blipFill>
        <p:spPr>
          <a:xfrm>
            <a:off x="1600200" y="152400"/>
            <a:ext cx="9284846" cy="636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5673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From the Record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1"/>
            <a:ext cx="11049000" cy="4881563"/>
          </a:xfrm>
        </p:spPr>
        <p:txBody>
          <a:bodyPr>
            <a:noAutofit/>
          </a:bodyPr>
          <a:lstStyle/>
          <a:p>
            <a:r>
              <a:rPr lang="en-US" sz="2400" b="1" dirty="0"/>
              <a:t>The politician who steals is worse than a thief. He is a fool. With all the grand opportunities around for the man with a political pull, there's no excuse for </a:t>
            </a:r>
            <a:r>
              <a:rPr lang="en-US" sz="2400" b="1" dirty="0" err="1"/>
              <a:t>stealin</a:t>
            </a:r>
            <a:r>
              <a:rPr lang="en-US" sz="2400" b="1" dirty="0"/>
              <a:t>' a cent. </a:t>
            </a:r>
          </a:p>
          <a:p>
            <a:pPr marL="0" indent="0">
              <a:buNone/>
            </a:pPr>
            <a:r>
              <a:rPr lang="en-US" sz="2400" b="1" dirty="0"/>
              <a:t>				-Boss </a:t>
            </a:r>
            <a:r>
              <a:rPr lang="en-US" sz="2400" b="1" dirty="0" err="1"/>
              <a:t>Pendergast</a:t>
            </a:r>
            <a:r>
              <a:rPr lang="en-US" sz="2400" b="1" dirty="0"/>
              <a:t> of Kansas City, MO</a:t>
            </a:r>
          </a:p>
          <a:p>
            <a:pPr marL="0" indent="0">
              <a:buNone/>
            </a:pPr>
            <a:endParaRPr lang="en-US" sz="2400" b="1" dirty="0"/>
          </a:p>
          <a:p>
            <a:r>
              <a:rPr lang="en-US" sz="2400" b="1" dirty="0"/>
              <a:t>Politics is a business just like anything else. </a:t>
            </a:r>
          </a:p>
          <a:p>
            <a:pPr marL="0" indent="0">
              <a:buNone/>
            </a:pPr>
            <a:r>
              <a:rPr lang="en-US" sz="2400" b="1" dirty="0"/>
              <a:t>				-George Washington Plunkett (Tammany Democrat)</a:t>
            </a:r>
          </a:p>
          <a:p>
            <a:pPr marL="0" indent="0">
              <a:buNone/>
            </a:pPr>
            <a:endParaRPr lang="en-US" sz="2400" b="1" dirty="0"/>
          </a:p>
          <a:p>
            <a:r>
              <a:rPr lang="en-US" sz="2400" b="1" dirty="0"/>
              <a:t>Don't worry if they're Democrats or Republicans. Give them service and they'll become Democrats </a:t>
            </a:r>
          </a:p>
          <a:p>
            <a:pPr marL="342900" lvl="1" indent="0">
              <a:buNone/>
            </a:pPr>
            <a:r>
              <a:rPr lang="en-US" b="1" dirty="0"/>
              <a:t>				-Richard J. Daley</a:t>
            </a:r>
          </a:p>
          <a:p>
            <a:pPr marL="0" indent="0">
              <a:buNone/>
            </a:pPr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1727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From the Record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A political machine is a united minority working against a divided majority 							                 -Will Durant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Mothers all want their sons to grow up to be president, but they don't want them to become politicians in the process  		     -JFK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Politics is supposed to be the second-oldest profession. I have come to realize that it bears a very close resemblance to the first.        -Reagan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Politicians are like diapers. They should both be changed frequently and for the same reason. 	                                                                    -Twain </a:t>
            </a:r>
          </a:p>
        </p:txBody>
      </p:sp>
    </p:spTree>
    <p:extLst>
      <p:ext uri="{BB962C8B-B14F-4D97-AF65-F5344CB8AC3E}">
        <p14:creationId xmlns:p14="http://schemas.microsoft.com/office/powerpoint/2010/main" val="305918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088572"/>
            <a:ext cx="9567584" cy="3429000"/>
          </a:xfrm>
        </p:spPr>
        <p:txBody>
          <a:bodyPr>
            <a:normAutofit/>
          </a:bodyPr>
          <a:lstStyle/>
          <a:p>
            <a:br>
              <a:rPr lang="en-US" sz="3600" dirty="0"/>
            </a:br>
            <a:r>
              <a:rPr lang="en-US" sz="3600" dirty="0"/>
              <a:t>Coming Soon….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Cleaning Up in the Progressive Era</a:t>
            </a:r>
          </a:p>
        </p:txBody>
      </p:sp>
    </p:spTree>
    <p:extLst>
      <p:ext uri="{BB962C8B-B14F-4D97-AF65-F5344CB8AC3E}">
        <p14:creationId xmlns:p14="http://schemas.microsoft.com/office/powerpoint/2010/main" val="87016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145622"/>
            <a:ext cx="8077200" cy="634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892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724" y="5338294"/>
            <a:ext cx="7886700" cy="1325563"/>
          </a:xfrm>
        </p:spPr>
        <p:txBody>
          <a:bodyPr>
            <a:normAutofit/>
          </a:bodyPr>
          <a:lstStyle/>
          <a:p>
            <a:pPr algn="ctr"/>
            <a:br>
              <a:rPr lang="en-US" dirty="0"/>
            </a:br>
            <a:r>
              <a:rPr lang="en-US" sz="2200" dirty="0"/>
              <a:t>Immigration until Civil War primarily from NW Europe</a:t>
            </a:r>
            <a:endParaRPr lang="de-DE" sz="2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228600"/>
            <a:ext cx="8458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55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533" r="-30963"/>
          <a:stretch/>
        </p:blipFill>
        <p:spPr>
          <a:xfrm>
            <a:off x="2057400" y="38208"/>
            <a:ext cx="9982200" cy="6703145"/>
          </a:xfrm>
        </p:spPr>
      </p:pic>
    </p:spTree>
    <p:extLst>
      <p:ext uri="{BB962C8B-B14F-4D97-AF65-F5344CB8AC3E}">
        <p14:creationId xmlns:p14="http://schemas.microsoft.com/office/powerpoint/2010/main" val="1466227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ja-JP" dirty="0">
                <a:latin typeface="Arial"/>
              </a:rPr>
              <a:t>Push Factors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Europeans:</a:t>
            </a:r>
          </a:p>
          <a:p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969965" y="2158191"/>
            <a:ext cx="3868340" cy="4053045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1845-50: Irish Potato Famine </a:t>
            </a:r>
          </a:p>
          <a:p>
            <a:r>
              <a:rPr lang="en-US" sz="2000" dirty="0"/>
              <a:t>1848 Revolutions create turmoil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Escape religious persecution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Jewish driven out of Russia by programs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Catholics escape Bismarck’s Germany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1800-1900: Population of Europe doubles to 400 million </a:t>
            </a:r>
          </a:p>
          <a:p>
            <a:endParaRPr lang="en-US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Chinese:</a:t>
            </a:r>
          </a:p>
          <a:p>
            <a:endParaRPr lang="de-DE" sz="24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3151" y="2136619"/>
            <a:ext cx="3887391" cy="2444435"/>
          </a:xfrm>
        </p:spPr>
        <p:txBody>
          <a:bodyPr>
            <a:normAutofit/>
          </a:bodyPr>
          <a:lstStyle/>
          <a:p>
            <a:r>
              <a:rPr lang="en-US" sz="2000" dirty="0"/>
              <a:t>1839-42: Opium War with Britain</a:t>
            </a:r>
          </a:p>
          <a:p>
            <a:r>
              <a:rPr lang="en-US" sz="2000" dirty="0"/>
              <a:t>1850-64: Taiping Rebellion </a:t>
            </a:r>
          </a:p>
          <a:p>
            <a:r>
              <a:rPr lang="en-US" sz="2000" dirty="0"/>
              <a:t>Agricultural crisis, rice shortage</a:t>
            </a:r>
          </a:p>
          <a:p>
            <a:endParaRPr lang="de-DE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6153151" y="3962400"/>
            <a:ext cx="406274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Mexicans: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Mexican Revolution 1910 → Political turmoil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Relatively open borders until 1920</a:t>
            </a:r>
          </a:p>
          <a:p>
            <a:endParaRPr lang="en-US" sz="2000" dirty="0"/>
          </a:p>
          <a:p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451000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ja-JP" dirty="0">
                <a:latin typeface="Arial"/>
              </a:rPr>
              <a:t>Pull Factors: De Jure Encouragement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86753"/>
            <a:ext cx="11277600" cy="4999104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u="sng" dirty="0"/>
              <a:t>Immigrants satisfy US economic needs</a:t>
            </a:r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1864 Immigration Act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(to encourage immigration)</a:t>
            </a:r>
          </a:p>
          <a:p>
            <a:pPr lvl="1"/>
            <a:r>
              <a:rPr lang="en-US" dirty="0"/>
              <a:t>exempted immigrants from compulsory military service</a:t>
            </a:r>
          </a:p>
          <a:p>
            <a:r>
              <a:rPr lang="en-US" dirty="0"/>
              <a:t>1868: </a:t>
            </a:r>
            <a:r>
              <a:rPr lang="en-US" b="1" dirty="0">
                <a:solidFill>
                  <a:srgbClr val="FF0000"/>
                </a:solidFill>
              </a:rPr>
              <a:t>Burlingame Treaty </a:t>
            </a:r>
            <a:r>
              <a:rPr lang="en-US" dirty="0"/>
              <a:t>between U.S. and China allowed unrestricted  immigration to work on the transcontinental railroad </a:t>
            </a:r>
          </a:p>
          <a:p>
            <a:pPr lvl="1"/>
            <a:r>
              <a:rPr lang="en-US" dirty="0"/>
              <a:t>Sec. of State Seward hoped to open Chinese markets to U.S. goods. </a:t>
            </a:r>
          </a:p>
          <a:p>
            <a:pPr lvl="1"/>
            <a:r>
              <a:rPr lang="en-US" dirty="0"/>
              <a:t>By 1870, Chinese were 10% of CA pop</a:t>
            </a:r>
          </a:p>
          <a:p>
            <a:pPr lvl="1"/>
            <a:r>
              <a:rPr lang="en-US" dirty="0"/>
              <a:t>1870s: Companies recruited in Mexico in part to replace Chinese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1901 </a:t>
            </a:r>
            <a:r>
              <a:rPr lang="en-US" b="1" dirty="0">
                <a:solidFill>
                  <a:srgbClr val="FF0000"/>
                </a:solidFill>
              </a:rPr>
              <a:t>National Reclamation Act </a:t>
            </a:r>
            <a:r>
              <a:rPr lang="en-US" dirty="0"/>
              <a:t>irrigated new farmland in Western States (west of Iowa) 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Japanese recruited by Hawaiian Planters. Once Hawaii was annexed in 1898, Japanese immigrated to the West Coast.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5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altLang="ja-JP" sz="3200" dirty="0">
                <a:latin typeface="+mn-lt"/>
              </a:rPr>
              <a:t>Pull Factors: </a:t>
            </a:r>
            <a:r>
              <a:rPr lang="en-US" sz="3200" dirty="0">
                <a:latin typeface="+mn-lt"/>
              </a:rPr>
              <a:t>Business Supported Immigration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86754"/>
            <a:ext cx="10896600" cy="4980961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“It is an easy and patriotic matter for </a:t>
            </a:r>
            <a:r>
              <a:rPr lang="en-US" sz="2400" b="1" dirty="0"/>
              <a:t>the lawyer, minister, professor, employer, or investor</a:t>
            </a:r>
            <a:r>
              <a:rPr lang="en-US" sz="2400" dirty="0"/>
              <a:t>, </a:t>
            </a:r>
            <a:r>
              <a:rPr lang="en-US" sz="2400" b="1" dirty="0"/>
              <a:t>placed above the arena of competition</a:t>
            </a:r>
            <a:r>
              <a:rPr lang="en-US" sz="2400" dirty="0"/>
              <a:t>, to proclaim the equal right of all races to American opportunities; to avow his own willingness to give way should even a better Chinaman, Hindu, or Turk come in to take his place; and to rebuke the racial hatred of those who resist this displacement. </a:t>
            </a:r>
            <a:r>
              <a:rPr lang="en-US" sz="2400" b="1" dirty="0"/>
              <a:t>His patriotism and world-wide brotherhood cost him and his family nothing,</a:t>
            </a:r>
            <a:r>
              <a:rPr lang="en-US" sz="2400" dirty="0"/>
              <a:t> </a:t>
            </a:r>
            <a:r>
              <a:rPr lang="en-US" sz="2400" b="1" dirty="0"/>
              <a:t>and indeed they add to his profits and leisure</a:t>
            </a:r>
            <a:r>
              <a:rPr lang="en-US" sz="2400" dirty="0"/>
              <a:t>.”</a:t>
            </a:r>
          </a:p>
          <a:p>
            <a:pPr lvl="2"/>
            <a:endParaRPr lang="en-US" sz="2400" dirty="0"/>
          </a:p>
          <a:p>
            <a:pPr marL="342900" lvl="1" indent="0" algn="r">
              <a:buNone/>
            </a:pPr>
            <a:r>
              <a:rPr lang="en-US" sz="2400" dirty="0"/>
              <a:t>-JOHN R. COMMONS, PROFESSOR OF POLITICAL ECONOMY, UNIVERSITY OF WISCONSIN, 1907</a:t>
            </a:r>
          </a:p>
          <a:p>
            <a:pPr marL="685800" lvl="2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247551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ja-JP" sz="3600" dirty="0"/>
              <a:t>Pull Factors: Opportunity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Large tracts of open land, abundant natural resources, excellent soil, Homestead Act of 1862</a:t>
            </a:r>
          </a:p>
          <a:p>
            <a:r>
              <a:rPr lang="en-US" sz="3200" dirty="0"/>
              <a:t>“Can Do” Spirit</a:t>
            </a:r>
          </a:p>
          <a:p>
            <a:r>
              <a:rPr lang="en-US" sz="3200" dirty="0"/>
              <a:t>Government encouraged “rugged individualism” and free enterprise</a:t>
            </a:r>
          </a:p>
          <a:p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1511598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Ellis Island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0" y="5829563"/>
            <a:ext cx="7691719" cy="9368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1892 – 1924: thousands entered daily, 20% rejected          </a:t>
            </a:r>
          </a:p>
          <a:p>
            <a:endParaRPr lang="en-US" sz="2000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1349137"/>
            <a:ext cx="5892482" cy="441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2678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Ellis Island </a:t>
            </a:r>
          </a:p>
        </p:txBody>
      </p:sp>
      <p:pic>
        <p:nvPicPr>
          <p:cNvPr id="5" name="Content Placeholder 4" descr="Photo-01-TypiskeIndvandrereUdenforEmigrantstationen-EllisIsland-NY-50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86001"/>
            <a:ext cx="5658414" cy="3428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6564" y="2097022"/>
            <a:ext cx="3742258" cy="369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154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Context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1820-1860:  Antebellum / Manifest Destiny Era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1861-1865:  American Civil War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1865-1877:  Reconstruction Era 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1870-1900:  The Gilded Age 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Growth of industry, mass immigration, urbanization, political corruption</a:t>
            </a:r>
          </a:p>
          <a:p>
            <a:r>
              <a:rPr lang="en-US" dirty="0"/>
              <a:t>1900-1920: Progressive Era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5857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Angel Island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F89B624D-D7FB-499C-BF7A-B5770A72F4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9499" y="2057400"/>
            <a:ext cx="5532343" cy="3203575"/>
          </a:xfrm>
          <a:prstGeom prst="rect">
            <a:avLst/>
          </a:prstGeom>
        </p:spPr>
      </p:pic>
      <p:pic>
        <p:nvPicPr>
          <p:cNvPr id="1026" name="Picture 2" descr="http://nhdmeredithandkendra.weebly.com/uploads/1/3/0/4/13049919/2506808_orig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803759"/>
            <a:ext cx="4130703" cy="362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152650" y="6176963"/>
            <a:ext cx="7886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Immigrants at Angel Island faced harsh questioning and long detention in filthy buildings before finding out if they could immigrate. 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5644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to the Melting Pot Theory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790053"/>
            <a:ext cx="5069702" cy="5067947"/>
          </a:xfrm>
        </p:spPr>
        <p:txBody>
          <a:bodyPr>
            <a:normAutofit/>
          </a:bodyPr>
          <a:lstStyle/>
          <a:p>
            <a:r>
              <a:rPr lang="en-US" dirty="0"/>
              <a:t>To what extent would immigrants relinquish their cultural identities and assimilate to “American” culture?</a:t>
            </a:r>
          </a:p>
          <a:p>
            <a:r>
              <a:rPr lang="en-US" dirty="0"/>
              <a:t>Cooperation for survival meant many groups remained in communities of origin</a:t>
            </a:r>
          </a:p>
          <a:p>
            <a:r>
              <a:rPr lang="en-US" dirty="0"/>
              <a:t>25-30% of those who came between 1870-1900 returned to country of origin.</a:t>
            </a:r>
          </a:p>
        </p:txBody>
      </p:sp>
      <p:pic>
        <p:nvPicPr>
          <p:cNvPr id="4" name="Picture 3" descr="Lady+Liberty+ste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1393432"/>
            <a:ext cx="3564256" cy="511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476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Reactions to Mass Immigration: Nativism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Nativists</a:t>
            </a:r>
            <a:r>
              <a:rPr lang="en-US" dirty="0"/>
              <a:t> viewed Eastern and Southern Europeans as culturally and religiously exotic/inferior and often treated them inhumanely. </a:t>
            </a:r>
          </a:p>
          <a:p>
            <a:r>
              <a:rPr lang="en-US" dirty="0"/>
              <a:t>Concerned about “foreign doctrines” e.g. Catholicism, Socialism,  Anarchism</a:t>
            </a:r>
          </a:p>
          <a:p>
            <a:r>
              <a:rPr lang="en-US" dirty="0"/>
              <a:t>Perceived threat to Anglo-Saxon America</a:t>
            </a:r>
          </a:p>
          <a:p>
            <a:r>
              <a:rPr lang="en-US" dirty="0"/>
              <a:t>Alarmed at high birthrates of the poor and the Catholic</a:t>
            </a:r>
          </a:p>
          <a:p>
            <a:r>
              <a:rPr lang="en-US" dirty="0"/>
              <a:t>Blamed immigrants for degrading cities </a:t>
            </a:r>
          </a:p>
          <a:p>
            <a:r>
              <a:rPr lang="en-US" dirty="0"/>
              <a:t>Angry at immigrant willingness to work for "starvation" wages </a:t>
            </a:r>
          </a:p>
          <a:p>
            <a:r>
              <a:rPr lang="en-US" dirty="0"/>
              <a:t>Alarmed at prospect of “mongrelized” America with a mixture of "inferior" South European blood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3603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Reactions to Mass Immigration: APA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American Protective Association</a:t>
            </a:r>
            <a:r>
              <a:rPr lang="en-US" sz="2800" dirty="0"/>
              <a:t>, est. 1887 </a:t>
            </a:r>
          </a:p>
          <a:p>
            <a:pPr lvl="1"/>
            <a:r>
              <a:rPr lang="en-US" sz="2800" dirty="0"/>
              <a:t>Urged voting against Roman Catholic candidates</a:t>
            </a:r>
          </a:p>
          <a:p>
            <a:pPr lvl="1"/>
            <a:r>
              <a:rPr lang="en-US" sz="2800" dirty="0"/>
              <a:t>1 million members</a:t>
            </a:r>
          </a:p>
          <a:p>
            <a:pPr lvl="1"/>
            <a:r>
              <a:rPr lang="en-US" sz="2800" dirty="0"/>
              <a:t>Strongest in the Midwest</a:t>
            </a:r>
          </a:p>
          <a:p>
            <a:pPr lvl="1"/>
            <a:r>
              <a:rPr lang="en-US" sz="2800" dirty="0"/>
              <a:t>Came under heavy attack from Democrats until its collapse in the mid-1890s.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994529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Reactions to Mass Immigration: Labor </a:t>
            </a:r>
            <a:endParaRPr lang="de-DE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Organized Labor infuriated at use of immigrants as strike breakers. </a:t>
            </a:r>
          </a:p>
          <a:p>
            <a:r>
              <a:rPr lang="en-US" sz="3200" dirty="0"/>
              <a:t>Argued if American industry was entitled to protection from foreign goods, American labor was entitled to protection from foreign laborers. </a:t>
            </a:r>
            <a:endParaRPr lang="de-DE" sz="3200" dirty="0"/>
          </a:p>
          <a:p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24954620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0142" y="141028"/>
            <a:ext cx="7691719" cy="1143000"/>
          </a:xfrm>
        </p:spPr>
        <p:txBody>
          <a:bodyPr>
            <a:normAutofit/>
          </a:bodyPr>
          <a:lstStyle/>
          <a:p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6893" y="1696376"/>
            <a:ext cx="3501192" cy="51616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457201"/>
            <a:ext cx="5562600" cy="606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6586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022" y="685801"/>
            <a:ext cx="7901698" cy="5262563"/>
          </a:xfrm>
        </p:spPr>
      </p:pic>
      <p:sp>
        <p:nvSpPr>
          <p:cNvPr id="7" name="TextBox 6"/>
          <p:cNvSpPr txBox="1"/>
          <p:nvPr/>
        </p:nvSpPr>
        <p:spPr>
          <a:xfrm>
            <a:off x="2971800" y="6172200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Thomas Nast, 1867 </a:t>
            </a:r>
          </a:p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064758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Reactions to Mass Immigration: Social Gospel 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744200" cy="435133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Rev. Josiah Strong: </a:t>
            </a:r>
            <a:r>
              <a:rPr lang="en-US" i="1" dirty="0">
                <a:solidFill>
                  <a:srgbClr val="FF0000"/>
                </a:solidFill>
              </a:rPr>
              <a:t>Our Country: Its Possible Future and Its Present Crisis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(1885) </a:t>
            </a:r>
          </a:p>
          <a:p>
            <a:pPr lvl="1"/>
            <a:r>
              <a:rPr lang="en-US" sz="2800" dirty="0"/>
              <a:t>Loathed immigrant impact on cities </a:t>
            </a:r>
          </a:p>
          <a:p>
            <a:pPr lvl="2"/>
            <a:r>
              <a:rPr lang="en-US" sz="2800" dirty="0"/>
              <a:t>Condemned cities as wicked places </a:t>
            </a:r>
          </a:p>
          <a:p>
            <a:pPr lvl="2"/>
            <a:r>
              <a:rPr lang="en-US" sz="2800" dirty="0"/>
              <a:t>Condemned low wages, gambling, robbery, and corruption </a:t>
            </a:r>
          </a:p>
          <a:p>
            <a:pPr lvl="1"/>
            <a:r>
              <a:rPr lang="en-US" sz="2800" dirty="0"/>
              <a:t>Seven "perils" facing the nation: Catholicism, Mormonism, Socialism, Intemperance, Wealth, Urbanization, and Immigration.</a:t>
            </a:r>
          </a:p>
          <a:p>
            <a:pPr lvl="1"/>
            <a:r>
              <a:rPr lang="en-US" sz="2800" dirty="0"/>
              <a:t>More on SGM later in lecture…</a:t>
            </a:r>
          </a:p>
          <a:p>
            <a:pPr lvl="1"/>
            <a:endParaRPr lang="en-US" sz="28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054790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/>
              <a:t>Reactions to Mass Immigration: Anti-Chinese Sentiment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894264"/>
            <a:ext cx="5221061" cy="4960796"/>
          </a:xfrm>
        </p:spPr>
        <p:txBody>
          <a:bodyPr>
            <a:normAutofit/>
          </a:bodyPr>
          <a:lstStyle/>
          <a:p>
            <a:r>
              <a:rPr lang="en-US" sz="2400" dirty="0"/>
              <a:t>Anti-Chinese sentiment intensified after Panic of 1873 </a:t>
            </a:r>
          </a:p>
          <a:p>
            <a:r>
              <a:rPr lang="en-US" sz="2400" dirty="0"/>
              <a:t>1882 </a:t>
            </a:r>
            <a:r>
              <a:rPr lang="en-US" sz="2400" dirty="0">
                <a:solidFill>
                  <a:srgbClr val="FF0000"/>
                </a:solidFill>
              </a:rPr>
              <a:t>Chinese Exclusion Act </a:t>
            </a:r>
            <a:r>
              <a:rPr lang="en-US" sz="2400" dirty="0"/>
              <a:t>ended Chinese immigration for 10 years (with exceptions for some students, teachers, government officials, and merchants)</a:t>
            </a:r>
          </a:p>
          <a:p>
            <a:pPr lvl="1"/>
            <a:r>
              <a:rPr lang="en-US" sz="2400" dirty="0"/>
              <a:t>1892 extended for 10 years</a:t>
            </a:r>
          </a:p>
          <a:p>
            <a:pPr lvl="1"/>
            <a:r>
              <a:rPr lang="en-US" sz="2400" dirty="0"/>
              <a:t>1902 extended indefinitely </a:t>
            </a:r>
          </a:p>
          <a:p>
            <a:pPr lvl="1"/>
            <a:r>
              <a:rPr lang="en-US" sz="2400" dirty="0"/>
              <a:t>Repealed in 1943 (WWII)</a:t>
            </a: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400" y="1786447"/>
            <a:ext cx="3829683" cy="430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6890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68199" r="-68199"/>
          <a:stretch>
            <a:fillRect/>
          </a:stretch>
        </p:blipFill>
        <p:spPr>
          <a:xfrm>
            <a:off x="503175" y="162963"/>
            <a:ext cx="10944971" cy="6505749"/>
          </a:xfrm>
        </p:spPr>
      </p:pic>
      <p:sp>
        <p:nvSpPr>
          <p:cNvPr id="2" name="TextBox 1"/>
          <p:cNvSpPr txBox="1"/>
          <p:nvPr/>
        </p:nvSpPr>
        <p:spPr>
          <a:xfrm>
            <a:off x="8458200" y="5867400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Thomas Nast </a:t>
            </a:r>
          </a:p>
        </p:txBody>
      </p:sp>
    </p:spTree>
    <p:extLst>
      <p:ext uri="{BB962C8B-B14F-4D97-AF65-F5344CB8AC3E}">
        <p14:creationId xmlns:p14="http://schemas.microsoft.com/office/powerpoint/2010/main" val="1724925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dirty="0"/>
              <a:t>Immigration</a:t>
            </a:r>
          </a:p>
          <a:p>
            <a:pPr lvl="1"/>
            <a:r>
              <a:rPr lang="en-US" dirty="0"/>
              <a:t>Push and Pull Factors</a:t>
            </a:r>
          </a:p>
          <a:p>
            <a:pPr lvl="1"/>
            <a:r>
              <a:rPr lang="en-US" dirty="0"/>
              <a:t>Responses to Immigration</a:t>
            </a:r>
          </a:p>
          <a:p>
            <a:pPr lvl="2"/>
            <a:r>
              <a:rPr lang="en-US" dirty="0"/>
              <a:t>Nativism &amp; APA</a:t>
            </a:r>
          </a:p>
          <a:p>
            <a:pPr lvl="2"/>
            <a:r>
              <a:rPr lang="en-US" dirty="0"/>
              <a:t>Organized Labor</a:t>
            </a:r>
          </a:p>
          <a:p>
            <a:pPr lvl="2"/>
            <a:r>
              <a:rPr lang="en-US" dirty="0"/>
              <a:t>Anti-Immigrant Legislation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/>
              <a:t>The Reformist Reaction </a:t>
            </a:r>
          </a:p>
          <a:p>
            <a:pPr lvl="1"/>
            <a:r>
              <a:rPr lang="en-US" dirty="0"/>
              <a:t>Americanization</a:t>
            </a:r>
          </a:p>
          <a:p>
            <a:pPr lvl="1"/>
            <a:r>
              <a:rPr lang="en-US" dirty="0"/>
              <a:t>Social Gospel Movement</a:t>
            </a:r>
          </a:p>
          <a:p>
            <a:pPr lvl="1"/>
            <a:r>
              <a:rPr lang="en-US" dirty="0"/>
              <a:t>Settlement House Movement</a:t>
            </a:r>
          </a:p>
          <a:p>
            <a:pPr lvl="1"/>
            <a:r>
              <a:rPr lang="en-US" dirty="0"/>
              <a:t>Socialism?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8AA82C-3D2C-4F84-AE18-D70055252E1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III. Urbanization &amp; The Shame of Cities </a:t>
            </a:r>
          </a:p>
          <a:p>
            <a:pPr marL="0" indent="0">
              <a:buNone/>
            </a:pPr>
            <a:r>
              <a:rPr lang="en-US" dirty="0"/>
              <a:t>IV. Political Machines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4411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8124" y="365126"/>
            <a:ext cx="6669429" cy="615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9308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/>
              <a:t>Reactions to Mass Immigration: Anti-Japanese Sentiment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52050"/>
            <a:ext cx="10363200" cy="4571999"/>
          </a:xfrm>
        </p:spPr>
        <p:txBody>
          <a:bodyPr>
            <a:normAutofit/>
          </a:bodyPr>
          <a:lstStyle/>
          <a:p>
            <a:r>
              <a:rPr lang="en-US" dirty="0"/>
              <a:t>1906 local boards of education (</a:t>
            </a:r>
            <a:r>
              <a:rPr lang="en-US" dirty="0" err="1"/>
              <a:t>esp</a:t>
            </a:r>
            <a:r>
              <a:rPr lang="en-US" dirty="0"/>
              <a:t> San Francisco) segregated Japanese children. Japan protested.</a:t>
            </a:r>
          </a:p>
          <a:p>
            <a:r>
              <a:rPr lang="en-US" dirty="0"/>
              <a:t>TR’s 1907 </a:t>
            </a:r>
            <a:r>
              <a:rPr lang="en-US" b="1" dirty="0">
                <a:solidFill>
                  <a:srgbClr val="FF0000"/>
                </a:solidFill>
              </a:rPr>
              <a:t>Gentleman’s Agreement</a:t>
            </a:r>
          </a:p>
          <a:p>
            <a:pPr lvl="1"/>
            <a:r>
              <a:rPr lang="en-US" sz="2800" dirty="0"/>
              <a:t>US would not impose restriction on Japanese immigration; Japan would not allow further emigration to the U.S</a:t>
            </a:r>
          </a:p>
          <a:p>
            <a:pPr lvl="1"/>
            <a:r>
              <a:rPr lang="en-US" sz="2800" dirty="0"/>
              <a:t>SF segregation order was repealed, largely unenforced </a:t>
            </a:r>
          </a:p>
          <a:p>
            <a:pPr lvl="1"/>
            <a:r>
              <a:rPr lang="en-US" sz="2800" dirty="0"/>
              <a:t>Nullified by the Immigration Act of 1924, which banned almost all Asians from migrating to the US</a:t>
            </a:r>
          </a:p>
        </p:txBody>
      </p:sp>
    </p:spTree>
    <p:extLst>
      <p:ext uri="{BB962C8B-B14F-4D97-AF65-F5344CB8AC3E}">
        <p14:creationId xmlns:p14="http://schemas.microsoft.com/office/powerpoint/2010/main" val="22361409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90798"/>
            <a:ext cx="106680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Reactions to Mass Immigration: Anti-Immigrant Legislation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30851"/>
            <a:ext cx="9677400" cy="4704816"/>
          </a:xfrm>
        </p:spPr>
        <p:txBody>
          <a:bodyPr>
            <a:normAutofit/>
          </a:bodyPr>
          <a:lstStyle/>
          <a:p>
            <a:r>
              <a:rPr lang="en-US" sz="2400" dirty="0"/>
              <a:t>1897- Congress passed a bill requiring a </a:t>
            </a:r>
            <a:r>
              <a:rPr lang="en-US" sz="2400" b="1" dirty="0">
                <a:solidFill>
                  <a:srgbClr val="FF0000"/>
                </a:solidFill>
              </a:rPr>
              <a:t>Literacy Test </a:t>
            </a:r>
            <a:r>
              <a:rPr lang="en-US" sz="2400" dirty="0"/>
              <a:t>for immigrants that would refuse entry to those who could not read 40 words any language </a:t>
            </a:r>
          </a:p>
          <a:p>
            <a:pPr lvl="1"/>
            <a:r>
              <a:rPr lang="en-US" sz="2400" dirty="0"/>
              <a:t>Vetoed by President Cleveland. Taft vetoed a similar bill in 1913. Wilson’s 1917 veto was overridden. </a:t>
            </a:r>
          </a:p>
          <a:p>
            <a:r>
              <a:rPr lang="en-US" sz="2400" dirty="0"/>
              <a:t>The Russian Rev &amp; WWI changed the tone and content of immigration debates: </a:t>
            </a:r>
          </a:p>
          <a:p>
            <a:pPr lvl="1"/>
            <a:r>
              <a:rPr lang="en-US" sz="2400" b="1" dirty="0">
                <a:solidFill>
                  <a:srgbClr val="FF0000"/>
                </a:solidFill>
              </a:rPr>
              <a:t>1921  Emergency Quota Law </a:t>
            </a:r>
            <a:r>
              <a:rPr lang="en-US" sz="2400" dirty="0"/>
              <a:t>&amp;</a:t>
            </a:r>
            <a:r>
              <a:rPr lang="en-US" sz="2400" b="1" dirty="0">
                <a:solidFill>
                  <a:srgbClr val="FF0000"/>
                </a:solidFill>
              </a:rPr>
              <a:t> 1924 Immigration Quota Act</a:t>
            </a:r>
          </a:p>
          <a:p>
            <a:pPr lvl="1"/>
            <a:r>
              <a:rPr lang="en-US" sz="2400" dirty="0"/>
              <a:t>Reduced non-NW Euro entries to a mere drip</a:t>
            </a:r>
          </a:p>
          <a:p>
            <a:pPr lvl="1"/>
            <a:r>
              <a:rPr lang="en-US" sz="2400" dirty="0"/>
              <a:t>No major immigration legislation until 1965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852533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…just an update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219200" y="1278732"/>
            <a:ext cx="3868340" cy="823912"/>
          </a:xfrm>
        </p:spPr>
        <p:txBody>
          <a:bodyPr>
            <a:normAutofit fontScale="92500"/>
          </a:bodyPr>
          <a:lstStyle/>
          <a:p>
            <a:pPr algn="ctr"/>
            <a:r>
              <a:rPr lang="en-US" b="0" dirty="0"/>
              <a:t>Legal U.S. Immigrants by Decade and Region of Origin, 1960-2009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600" y="2192208"/>
            <a:ext cx="3938010" cy="4300667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553200" y="1302148"/>
            <a:ext cx="3887391" cy="823912"/>
          </a:xfrm>
        </p:spPr>
        <p:txBody>
          <a:bodyPr>
            <a:normAutofit fontScale="92500"/>
          </a:bodyPr>
          <a:lstStyle/>
          <a:p>
            <a:pPr algn="ctr"/>
            <a:r>
              <a:rPr lang="en-US" b="0" dirty="0"/>
              <a:t>U.S. Population by Race and Ethnic Group, 1970, 2010, 2050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086600" y="2192208"/>
            <a:ext cx="3501972" cy="43866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48200" y="6317369"/>
            <a:ext cx="3307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Graphs from census.gov</a:t>
            </a:r>
          </a:p>
        </p:txBody>
      </p:sp>
    </p:spTree>
    <p:extLst>
      <p:ext uri="{BB962C8B-B14F-4D97-AF65-F5344CB8AC3E}">
        <p14:creationId xmlns:p14="http://schemas.microsoft.com/office/powerpoint/2010/main" val="13157432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9656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4455" y="324050"/>
            <a:ext cx="7691719" cy="1143000"/>
          </a:xfrm>
        </p:spPr>
        <p:txBody>
          <a:bodyPr>
            <a:noAutofit/>
          </a:bodyPr>
          <a:lstStyle/>
          <a:p>
            <a:pPr algn="ctr"/>
            <a:r>
              <a:rPr lang="en-US" sz="4400" dirty="0"/>
              <a:t>Urbanization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371600"/>
            <a:ext cx="6991896" cy="51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0406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Numbers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586753"/>
            <a:ext cx="10363200" cy="4797232"/>
          </a:xfrm>
        </p:spPr>
        <p:txBody>
          <a:bodyPr>
            <a:normAutofit/>
          </a:bodyPr>
          <a:lstStyle/>
          <a:p>
            <a:r>
              <a:rPr lang="en-US" dirty="0"/>
              <a:t>Urban pop: 10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54 million 1870-1920</a:t>
            </a:r>
          </a:p>
          <a:p>
            <a:r>
              <a:rPr lang="en-US" dirty="0"/>
              <a:t>By 1910, immigrant families comprised  &gt; 50% of the population of 18 major American cities</a:t>
            </a:r>
          </a:p>
          <a:p>
            <a:r>
              <a:rPr lang="en-US" dirty="0"/>
              <a:t>By 1890, 2x as many Irish residents in NY than Dublin</a:t>
            </a:r>
          </a:p>
          <a:p>
            <a:r>
              <a:rPr lang="en-US" dirty="0"/>
              <a:t>1890-1910, 200,000 Blacks moved North: NYC, Detroit, Chicago </a:t>
            </a:r>
          </a:p>
          <a:p>
            <a:pPr lvl="1"/>
            <a:r>
              <a:rPr lang="en-US" sz="2800" dirty="0"/>
              <a:t>1910-1930, 6 million more</a:t>
            </a:r>
          </a:p>
          <a:p>
            <a:pPr lvl="1"/>
            <a:r>
              <a:rPr lang="en-US" sz="2800" dirty="0"/>
              <a:t>See Great Migration lecture…</a:t>
            </a:r>
          </a:p>
        </p:txBody>
      </p:sp>
    </p:spTree>
    <p:extLst>
      <p:ext uri="{BB962C8B-B14F-4D97-AF65-F5344CB8AC3E}">
        <p14:creationId xmlns:p14="http://schemas.microsoft.com/office/powerpoint/2010/main" val="34050477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4282" y="1143000"/>
            <a:ext cx="8243437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3799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-297656"/>
            <a:ext cx="7886700" cy="1325563"/>
          </a:xfrm>
        </p:spPr>
        <p:txBody>
          <a:bodyPr/>
          <a:lstStyle/>
          <a:p>
            <a:endParaRPr lang="de-DE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0" y="304800"/>
            <a:ext cx="83820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4721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2050" name="Picture 2" descr="file:///C:/Users/dlazar/AppData/Local/Temp/IMG_3958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" t="10145" r="3126" b="8696"/>
          <a:stretch/>
        </p:blipFill>
        <p:spPr bwMode="auto">
          <a:xfrm>
            <a:off x="798091" y="762000"/>
            <a:ext cx="10555709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053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400" dirty="0"/>
              <a:t>Key Themes of this Lecture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>
              <a:buFont typeface="Arial" panose="020B0604020202020204" pitchFamily="34" charset="0"/>
              <a:buChar char="•"/>
            </a:pPr>
            <a:r>
              <a:rPr lang="en-US" dirty="0"/>
              <a:t>The enduring immigration dilemma 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dirty="0"/>
              <a:t>Evolution of the American Dream  </a:t>
            </a:r>
          </a:p>
          <a:p>
            <a:r>
              <a:rPr lang="en-US" dirty="0"/>
              <a:t>Social Movements and Religious Activism</a:t>
            </a:r>
            <a:endParaRPr lang="de-DE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en-US" dirty="0"/>
              <a:t>Transition from Producers to Consumers</a:t>
            </a:r>
            <a:endParaRPr lang="de-DE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en-US" dirty="0"/>
              <a:t>Mixed Blessings of the Metropolis: The Pain of  Progress 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dirty="0"/>
              <a:t>Race, Ethnicity, and Gender in Industrial-Capitalism </a:t>
            </a:r>
            <a:endParaRPr lang="de-DE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en-US" dirty="0"/>
              <a:t>Paradoxes of the Political Machine</a:t>
            </a:r>
            <a:endParaRPr lang="de-DE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…Action and Reaction, Cause and Effect</a:t>
            </a: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39136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6206" b="-6206"/>
          <a:stretch>
            <a:fillRect/>
          </a:stretch>
        </p:blipFill>
        <p:spPr>
          <a:xfrm>
            <a:off x="1143000" y="616859"/>
            <a:ext cx="10115219" cy="6012541"/>
          </a:xfrm>
        </p:spPr>
      </p:pic>
    </p:spTree>
    <p:extLst>
      <p:ext uri="{BB962C8B-B14F-4D97-AF65-F5344CB8AC3E}">
        <p14:creationId xmlns:p14="http://schemas.microsoft.com/office/powerpoint/2010/main" val="17981163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Urbanization: Pull Factors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90690"/>
            <a:ext cx="10896599" cy="5284293"/>
          </a:xfrm>
        </p:spPr>
        <p:txBody>
          <a:bodyPr>
            <a:normAutofit/>
          </a:bodyPr>
          <a:lstStyle/>
          <a:p>
            <a:r>
              <a:rPr lang="en-US" sz="2800" dirty="0"/>
              <a:t>Immigration + Internal Migration</a:t>
            </a:r>
          </a:p>
          <a:p>
            <a:pPr lvl="1"/>
            <a:r>
              <a:rPr lang="en-US" sz="2800" dirty="0"/>
              <a:t>Farm foreclosures (see Populism lecture)</a:t>
            </a:r>
          </a:p>
          <a:p>
            <a:pPr lvl="1"/>
            <a:r>
              <a:rPr lang="en-US" sz="2800" dirty="0"/>
              <a:t>Natural and economic disasters made industrial jobs attractive. The allure of steady work. </a:t>
            </a:r>
          </a:p>
          <a:p>
            <a:r>
              <a:rPr lang="en-US" sz="2800" dirty="0"/>
              <a:t>Economic and social opportunities lured people: Rural America could not compete </a:t>
            </a:r>
          </a:p>
          <a:p>
            <a:pPr lvl="1"/>
            <a:r>
              <a:rPr lang="en-US" sz="2800" dirty="0">
                <a:solidFill>
                  <a:srgbClr val="FF0000"/>
                </a:solidFill>
              </a:rPr>
              <a:t>Department stores </a:t>
            </a:r>
            <a:r>
              <a:rPr lang="en-US" sz="2800" dirty="0"/>
              <a:t>emerged</a:t>
            </a:r>
          </a:p>
          <a:p>
            <a:pPr lvl="1"/>
            <a:r>
              <a:rPr lang="en-US" sz="2800" dirty="0"/>
              <a:t>Allure of endless entertainment </a:t>
            </a:r>
          </a:p>
          <a:p>
            <a:pPr lvl="2"/>
            <a:r>
              <a:rPr lang="en-US" sz="2500" dirty="0"/>
              <a:t>“Bread &amp; Circus” - Barnum &amp; Bailey Circus, est. 1881</a:t>
            </a:r>
          </a:p>
          <a:p>
            <a:pPr lvl="1"/>
            <a:r>
              <a:rPr lang="en-US" sz="2800" dirty="0"/>
              <a:t>Amenities: electricity, plumbing, telephones </a:t>
            </a:r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115857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Shame of Cities: </a:t>
            </a:r>
            <a:r>
              <a:rPr lang="en-US" dirty="0">
                <a:solidFill>
                  <a:srgbClr val="FF0000"/>
                </a:solidFill>
              </a:rPr>
              <a:t>Muckrakers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484446"/>
            <a:ext cx="9982200" cy="5035390"/>
          </a:xfrm>
        </p:spPr>
        <p:txBody>
          <a:bodyPr>
            <a:norm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2800" dirty="0"/>
              <a:t>TR credited with popularizing the term in a 1906 speech, but the challenge from the Fourth Estate preceded the speech by decades 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2800" dirty="0"/>
              <a:t>Watchdog Function: Journalists, novelists, and critics during who expose abuse and corruption in business and politics </a:t>
            </a:r>
          </a:p>
          <a:p>
            <a:r>
              <a:rPr lang="en-US" sz="2800" i="1" dirty="0"/>
              <a:t>Harper’s, Atlantic Monthly, Scribner’s, The Nation</a:t>
            </a:r>
          </a:p>
          <a:p>
            <a:r>
              <a:rPr lang="en-US" sz="2800" dirty="0"/>
              <a:t>Fine line between muckrakers and yellow journalists</a:t>
            </a:r>
          </a:p>
          <a:p>
            <a:pPr lvl="1"/>
            <a:r>
              <a:rPr lang="en-US" sz="2800" dirty="0"/>
              <a:t>Expose vs. Sensationalism </a:t>
            </a:r>
          </a:p>
        </p:txBody>
      </p:sp>
    </p:spTree>
    <p:extLst>
      <p:ext uri="{BB962C8B-B14F-4D97-AF65-F5344CB8AC3E}">
        <p14:creationId xmlns:p14="http://schemas.microsoft.com/office/powerpoint/2010/main" val="22484561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Shame of Cities: Housing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0142" y="1270001"/>
            <a:ext cx="8145716" cy="13788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Muckraker </a:t>
            </a:r>
            <a:r>
              <a:rPr lang="en-US" dirty="0">
                <a:solidFill>
                  <a:srgbClr val="FF0000"/>
                </a:solidFill>
              </a:rPr>
              <a:t>Jacob Riis</a:t>
            </a:r>
            <a:r>
              <a:rPr lang="en-US" dirty="0"/>
              <a:t> used “flash power”, a new photography technique,  in </a:t>
            </a:r>
            <a:r>
              <a:rPr lang="en-US" i="1" dirty="0">
                <a:solidFill>
                  <a:srgbClr val="FF0000"/>
                </a:solidFill>
              </a:rPr>
              <a:t>How the Other Half Lives.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142" y="2648858"/>
            <a:ext cx="7841959" cy="369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300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0142" y="39864"/>
            <a:ext cx="7691719" cy="1143000"/>
          </a:xfrm>
        </p:spPr>
        <p:txBody>
          <a:bodyPr/>
          <a:lstStyle/>
          <a:p>
            <a:r>
              <a:rPr lang="en-US" dirty="0"/>
              <a:t>The Shame of Cities: Housing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9800" y="1676400"/>
            <a:ext cx="5334000" cy="6104166"/>
          </a:xfrm>
        </p:spPr>
        <p:txBody>
          <a:bodyPr>
            <a:normAutofit/>
          </a:bodyPr>
          <a:lstStyle/>
          <a:p>
            <a:pPr lvl="1"/>
            <a:r>
              <a:rPr lang="en-US" sz="3200" dirty="0">
                <a:solidFill>
                  <a:srgbClr val="FF0000"/>
                </a:solidFill>
              </a:rPr>
              <a:t>Row Houses</a:t>
            </a:r>
          </a:p>
          <a:p>
            <a:pPr marL="342900" lvl="1" indent="0">
              <a:buNone/>
            </a:pPr>
            <a:endParaRPr lang="en-US" sz="3200" dirty="0">
              <a:solidFill>
                <a:srgbClr val="FF0000"/>
              </a:solidFill>
            </a:endParaRPr>
          </a:p>
          <a:p>
            <a:pPr lvl="1"/>
            <a:r>
              <a:rPr lang="en-US" sz="3200" dirty="0">
                <a:solidFill>
                  <a:srgbClr val="FF0000"/>
                </a:solidFill>
              </a:rPr>
              <a:t>Tenements</a:t>
            </a:r>
            <a:r>
              <a:rPr lang="en-US" sz="3200" dirty="0"/>
              <a:t>: multiple families in one residence, dark, poorly ventilated, vermin ridden…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371600"/>
            <a:ext cx="40640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57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8349" y="683861"/>
            <a:ext cx="2833888" cy="54506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2" y="667940"/>
            <a:ext cx="2774495" cy="5450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7830" y="667941"/>
            <a:ext cx="2833888" cy="545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391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043" y="381000"/>
            <a:ext cx="7303403" cy="584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1332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8973" y="378066"/>
            <a:ext cx="7794055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8825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304800"/>
            <a:ext cx="7913914" cy="629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916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2" y="272142"/>
            <a:ext cx="8611811" cy="645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48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Etymology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4000" dirty="0"/>
              <a:t>"The golden gleam of the gilded surface hides the cheapness of the metal underneath.”</a:t>
            </a:r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2400" dirty="0"/>
              <a:t>-</a:t>
            </a:r>
            <a:r>
              <a:rPr lang="en-US" sz="2400" b="1" i="1" dirty="0"/>
              <a:t>The Gilded Age: A Tale of Today, </a:t>
            </a:r>
            <a:r>
              <a:rPr lang="en-US" sz="2400" dirty="0"/>
              <a:t>1873 novel by Mark Twain and Charles Dudley Warner that satirizes greed and political corruption in post-Civil War America</a:t>
            </a:r>
          </a:p>
        </p:txBody>
      </p:sp>
      <p:pic>
        <p:nvPicPr>
          <p:cNvPr id="5" name="Picture 6" descr="Lit-Cover, The Gilded Age">
            <a:extLst>
              <a:ext uri="{FF2B5EF4-FFF2-40B4-BE49-F238E27FC236}">
                <a16:creationId xmlns:a16="http://schemas.microsoft.com/office/drawing/2014/main" id="{37365487-C789-4E5A-8B1A-00719B426FE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447800"/>
            <a:ext cx="3733800" cy="4535091"/>
          </a:xfrm>
          <a:noFill/>
          <a:ln w="57150" cmpd="thickThin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30509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6067" r="-16067"/>
          <a:stretch>
            <a:fillRect/>
          </a:stretch>
        </p:blipFill>
        <p:spPr>
          <a:xfrm>
            <a:off x="1219200" y="293078"/>
            <a:ext cx="10403543" cy="6183922"/>
          </a:xfrm>
        </p:spPr>
      </p:pic>
    </p:spTree>
    <p:extLst>
      <p:ext uri="{BB962C8B-B14F-4D97-AF65-F5344CB8AC3E}">
        <p14:creationId xmlns:p14="http://schemas.microsoft.com/office/powerpoint/2010/main" val="39930712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From </a:t>
            </a:r>
            <a:r>
              <a:rPr lang="en-US" i="1" dirty="0"/>
              <a:t>How the Other Half Lives </a:t>
            </a:r>
            <a:br>
              <a:rPr lang="en-US" i="1" dirty="0"/>
            </a:b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/>
              <a:t>“All life eventually accommodates itself to its environment, and human life is no exception…..But t</a:t>
            </a:r>
            <a:r>
              <a:rPr lang="en-US" sz="4800" dirty="0">
                <a:solidFill>
                  <a:srgbClr val="000000"/>
                </a:solidFill>
              </a:rPr>
              <a:t>he slum is the measure of civilization.”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3249788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Shame of Cities: Transportation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0" y="1828801"/>
            <a:ext cx="4876800" cy="4512873"/>
          </a:xfrm>
        </p:spPr>
        <p:txBody>
          <a:bodyPr>
            <a:normAutofit/>
          </a:bodyPr>
          <a:lstStyle/>
          <a:p>
            <a:r>
              <a:rPr lang="en-US" sz="2400" dirty="0"/>
              <a:t>Innovations in mass transit developed to move people from home to factories</a:t>
            </a:r>
          </a:p>
          <a:p>
            <a:r>
              <a:rPr lang="en-US" sz="2400" dirty="0"/>
              <a:t>1873 street cars in SF</a:t>
            </a:r>
          </a:p>
          <a:p>
            <a:r>
              <a:rPr lang="en-US" sz="2400" dirty="0"/>
              <a:t>1897 electric subways in Boston</a:t>
            </a:r>
          </a:p>
          <a:p>
            <a:r>
              <a:rPr lang="en-US" sz="2400" dirty="0"/>
              <a:t>By 1900 most cities had a system connecting the inner city to </a:t>
            </a:r>
            <a:r>
              <a:rPr lang="en-US" sz="2400" dirty="0">
                <a:solidFill>
                  <a:srgbClr val="FF0000"/>
                </a:solidFill>
              </a:rPr>
              <a:t>new suburbs</a:t>
            </a:r>
            <a:r>
              <a:rPr lang="en-US" sz="2400" dirty="0"/>
              <a:t>, the bourgeoisie escape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018398"/>
            <a:ext cx="5029135" cy="316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096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Shame of Cities: Water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90"/>
            <a:ext cx="10363199" cy="5006407"/>
          </a:xfrm>
        </p:spPr>
        <p:txBody>
          <a:bodyPr>
            <a:normAutofit/>
          </a:bodyPr>
          <a:lstStyle/>
          <a:p>
            <a:r>
              <a:rPr lang="en-US" sz="3600" dirty="0"/>
              <a:t>Problem of supplying safe drinking water </a:t>
            </a:r>
          </a:p>
          <a:p>
            <a:r>
              <a:rPr lang="en-US" sz="3600" dirty="0"/>
              <a:t>1840s and 1850s cities built public waterworks to handle demand, then post-war immigration boom…</a:t>
            </a:r>
          </a:p>
          <a:p>
            <a:pPr lvl="1"/>
            <a:r>
              <a:rPr lang="en-US" sz="3600" dirty="0"/>
              <a:t>Typhoid and cholera </a:t>
            </a:r>
          </a:p>
          <a:p>
            <a:r>
              <a:rPr lang="en-US" sz="3600" dirty="0"/>
              <a:t>1870s Filtration introduced</a:t>
            </a:r>
          </a:p>
          <a:p>
            <a:r>
              <a:rPr lang="en-US" sz="3600" dirty="0"/>
              <a:t>1908 Chlorination</a:t>
            </a:r>
          </a:p>
        </p:txBody>
      </p:sp>
    </p:spTree>
    <p:extLst>
      <p:ext uri="{BB962C8B-B14F-4D97-AF65-F5344CB8AC3E}">
        <p14:creationId xmlns:p14="http://schemas.microsoft.com/office/powerpoint/2010/main" val="11976373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Shame of Cities: Sanitation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4000"/>
            <a:ext cx="10439400" cy="4961748"/>
          </a:xfrm>
        </p:spPr>
        <p:txBody>
          <a:bodyPr>
            <a:normAutofit/>
          </a:bodyPr>
          <a:lstStyle/>
          <a:p>
            <a:r>
              <a:rPr lang="en-US" sz="3600" dirty="0"/>
              <a:t>Horse manure and human sewage flowed through open gutters</a:t>
            </a:r>
          </a:p>
          <a:p>
            <a:pPr lvl="1"/>
            <a:r>
              <a:rPr lang="en-US" sz="3600" dirty="0"/>
              <a:t>By 1900 many cities developed sewer lines </a:t>
            </a:r>
          </a:p>
          <a:p>
            <a:r>
              <a:rPr lang="en-US" sz="3600" dirty="0"/>
              <a:t>Factory pollution</a:t>
            </a:r>
          </a:p>
          <a:p>
            <a:r>
              <a:rPr lang="en-US" sz="3600" dirty="0"/>
              <a:t>Trash collection was a racket </a:t>
            </a:r>
          </a:p>
        </p:txBody>
      </p:sp>
    </p:spTree>
    <p:extLst>
      <p:ext uri="{BB962C8B-B14F-4D97-AF65-F5344CB8AC3E}">
        <p14:creationId xmlns:p14="http://schemas.microsoft.com/office/powerpoint/2010/main" val="12995778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368972"/>
            <a:ext cx="8832376" cy="603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5641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Shame of Cities: Fire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4600" y="1690690"/>
            <a:ext cx="4343400" cy="516731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Limited water supply </a:t>
            </a:r>
          </a:p>
          <a:p>
            <a:r>
              <a:rPr lang="en-US" dirty="0"/>
              <a:t>Candles and kerosene lamps </a:t>
            </a:r>
          </a:p>
          <a:p>
            <a:r>
              <a:rPr lang="en-US" dirty="0"/>
              <a:t>Wood frame construction </a:t>
            </a:r>
          </a:p>
          <a:p>
            <a:r>
              <a:rPr lang="en-US" dirty="0"/>
              <a:t>Volunteer fire service </a:t>
            </a:r>
          </a:p>
          <a:p>
            <a:r>
              <a:rPr lang="en-US" dirty="0"/>
              <a:t>1871 </a:t>
            </a:r>
            <a:r>
              <a:rPr lang="en-US" b="1" dirty="0">
                <a:solidFill>
                  <a:srgbClr val="FF0000"/>
                </a:solidFill>
              </a:rPr>
              <a:t>Chicago Fire </a:t>
            </a:r>
            <a:r>
              <a:rPr lang="en-US" dirty="0"/>
              <a:t>- 17,500 buildings destroyed</a:t>
            </a:r>
          </a:p>
          <a:p>
            <a:r>
              <a:rPr lang="en-US" dirty="0"/>
              <a:t>1906 </a:t>
            </a:r>
            <a:r>
              <a:rPr lang="en-US" b="1" dirty="0">
                <a:solidFill>
                  <a:srgbClr val="FF0000"/>
                </a:solidFill>
              </a:rPr>
              <a:t>San Francisco Earthquake </a:t>
            </a:r>
            <a:r>
              <a:rPr lang="en-US" dirty="0"/>
              <a:t>and Fire - 28,000 buildings destroyed</a:t>
            </a:r>
          </a:p>
          <a:p>
            <a:r>
              <a:rPr lang="en-US" dirty="0"/>
              <a:t>1911</a:t>
            </a:r>
            <a:r>
              <a:rPr lang="en-US" b="1" dirty="0"/>
              <a:t> </a:t>
            </a:r>
            <a:r>
              <a:rPr lang="en-US" b="1" dirty="0">
                <a:solidFill>
                  <a:srgbClr val="FF0000"/>
                </a:solidFill>
              </a:rPr>
              <a:t>Triangle Shirtwaist Factory Fire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in Manhattan - deadliest industrial disaster in the history of NYC. 146 dead  garment workers.  123 women and 23 men, mostly recent Jewish and Italian immigrants ages 16-23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209800"/>
            <a:ext cx="4478566" cy="321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2399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Shame of Cities: Crime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690688"/>
            <a:ext cx="3946977" cy="5023367"/>
          </a:xfrm>
        </p:spPr>
        <p:txBody>
          <a:bodyPr>
            <a:normAutofit/>
          </a:bodyPr>
          <a:lstStyle/>
          <a:p>
            <a:r>
              <a:rPr lang="en-US" sz="2800" dirty="0"/>
              <a:t>Pickpocketing</a:t>
            </a:r>
          </a:p>
          <a:p>
            <a:r>
              <a:rPr lang="en-US" sz="2800" dirty="0"/>
              <a:t>Gangs </a:t>
            </a:r>
          </a:p>
          <a:p>
            <a:r>
              <a:rPr lang="en-US" sz="2800" dirty="0"/>
              <a:t>Violent crime </a:t>
            </a:r>
          </a:p>
          <a:p>
            <a:r>
              <a:rPr lang="en-US" sz="2800" dirty="0"/>
              <a:t>Prostitution, cocaine, gambling…</a:t>
            </a:r>
          </a:p>
          <a:p>
            <a:r>
              <a:rPr lang="en-US" sz="2800" dirty="0"/>
              <a:t>1844 NY first to organize a full-time salaried police force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4425" y="838200"/>
            <a:ext cx="4476093" cy="558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8802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3201" y="685801"/>
            <a:ext cx="6511817" cy="5465979"/>
          </a:xfrm>
          <a:prstGeom prst="rect">
            <a:avLst/>
          </a:prstGeo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055820" y="6455907"/>
            <a:ext cx="61991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dirty="0">
                <a:latin typeface="Arial Unicode MS" panose="020B0604020202020204" pitchFamily="34" charset="-128"/>
              </a:rPr>
              <a:t>Races and Immigrants in America, by John R. Commons </a:t>
            </a:r>
            <a:endParaRPr lang="de-DE" altLang="de-DE" sz="4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5770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Impact of IIU on</a:t>
            </a:r>
            <a:r>
              <a:rPr lang="en-US" sz="4000" b="1" dirty="0">
                <a:solidFill>
                  <a:srgbClr val="FF0000"/>
                </a:solidFill>
              </a:rPr>
              <a:t> Class </a:t>
            </a:r>
            <a:r>
              <a:rPr lang="en-US" sz="4000" dirty="0"/>
              <a:t>&amp; Gender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Class distinctions became more pronounced by 1900 </a:t>
            </a:r>
          </a:p>
          <a:p>
            <a:pPr marL="342900" lvl="1" indent="0">
              <a:buNone/>
            </a:pPr>
            <a:r>
              <a:rPr lang="en-US" sz="2400" dirty="0"/>
              <a:t>1. New super-wealthy bourgeoisie: the </a:t>
            </a:r>
            <a:r>
              <a:rPr lang="en-US" sz="2400" i="1" dirty="0"/>
              <a:t>nouveau riche </a:t>
            </a:r>
            <a:endParaRPr lang="en-US" sz="2400" dirty="0"/>
          </a:p>
          <a:p>
            <a:pPr lvl="2"/>
            <a:r>
              <a:rPr lang="en-US" sz="2400" dirty="0"/>
              <a:t>1890 in US</a:t>
            </a:r>
          </a:p>
          <a:p>
            <a:pPr lvl="3"/>
            <a:r>
              <a:rPr lang="en-US" sz="2400" dirty="0"/>
              <a:t>Top 12% of families had 86% of wealth. </a:t>
            </a:r>
          </a:p>
          <a:p>
            <a:pPr lvl="3"/>
            <a:r>
              <a:rPr lang="en-US" sz="2400" dirty="0"/>
              <a:t>Bottom 44% of families had 1.2% of wealth.</a:t>
            </a:r>
          </a:p>
          <a:p>
            <a:pPr lvl="2"/>
            <a:r>
              <a:rPr lang="en-US" sz="2400" dirty="0"/>
              <a:t>Today: </a:t>
            </a:r>
          </a:p>
          <a:p>
            <a:pPr lvl="3"/>
            <a:r>
              <a:rPr lang="en-US" sz="2400" dirty="0"/>
              <a:t>In US: Top 1%; 45% (</a:t>
            </a:r>
            <a:r>
              <a:rPr lang="en-US" sz="2400" dirty="0" err="1"/>
              <a:t>Zakaria</a:t>
            </a:r>
            <a:r>
              <a:rPr lang="en-US" sz="2400" dirty="0"/>
              <a:t>)</a:t>
            </a:r>
          </a:p>
          <a:p>
            <a:pPr lvl="3" fontAlgn="base"/>
            <a:r>
              <a:rPr lang="en-US" sz="2400" dirty="0"/>
              <a:t>Globally: 85 people control the same amount of wealth as half the world's population. 85 people compared with 3.5 billion. (Oxfam) </a:t>
            </a:r>
          </a:p>
          <a:p>
            <a:pPr marL="342900" lvl="1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39658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Etymology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938213" y="1941153"/>
            <a:ext cx="5157787" cy="823912"/>
          </a:xfrm>
        </p:spPr>
        <p:txBody>
          <a:bodyPr/>
          <a:lstStyle/>
          <a:p>
            <a:pPr algn="ctr"/>
            <a:r>
              <a:rPr lang="en-US" dirty="0"/>
              <a:t>Opalescent, gleaming, ornate, capitalist excess…</a:t>
            </a:r>
          </a:p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6400800" y="1917082"/>
            <a:ext cx="5183188" cy="823912"/>
          </a:xfrm>
        </p:spPr>
        <p:txBody>
          <a:bodyPr/>
          <a:lstStyle/>
          <a:p>
            <a:pPr algn="ctr"/>
            <a:r>
              <a:rPr lang="en-US" dirty="0"/>
              <a:t>Built on the backs of the exploited and oppressed working class</a:t>
            </a:r>
          </a:p>
          <a:p>
            <a:pPr algn="ctr"/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772400" y="2740994"/>
            <a:ext cx="2646762" cy="36845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944" y="2855207"/>
            <a:ext cx="4357474" cy="28323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6800" y="6037697"/>
            <a:ext cx="4357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Built in 1892 by for William K. Vanderbilt </a:t>
            </a:r>
          </a:p>
        </p:txBody>
      </p:sp>
    </p:spTree>
    <p:extLst>
      <p:ext uri="{BB962C8B-B14F-4D97-AF65-F5344CB8AC3E}">
        <p14:creationId xmlns:p14="http://schemas.microsoft.com/office/powerpoint/2010/main" val="362580707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A17C7-303F-4BD2-A1C7-7BE0F199B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Impact of IIU on</a:t>
            </a:r>
            <a:r>
              <a:rPr lang="en-US" sz="3600" b="1" dirty="0">
                <a:solidFill>
                  <a:srgbClr val="FF0000"/>
                </a:solidFill>
              </a:rPr>
              <a:t> Class </a:t>
            </a:r>
            <a:r>
              <a:rPr lang="en-US" sz="3600" dirty="0"/>
              <a:t>&amp; Gender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B31BA-42B2-423C-ABE5-5566EE43C8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0">
              <a:buNone/>
            </a:pPr>
            <a:r>
              <a:rPr lang="en-US" sz="3200" dirty="0"/>
              <a:t>2. Middle class </a:t>
            </a:r>
          </a:p>
          <a:p>
            <a:pPr lvl="2"/>
            <a:r>
              <a:rPr lang="en-US" sz="3200" dirty="0"/>
              <a:t>Upper: lawyers and doctors </a:t>
            </a:r>
          </a:p>
          <a:p>
            <a:pPr lvl="2"/>
            <a:r>
              <a:rPr lang="en-US" sz="3200" dirty="0"/>
              <a:t>Lower: salesmen, some gov workers, and teachers </a:t>
            </a:r>
          </a:p>
          <a:p>
            <a:pPr lvl="2"/>
            <a:r>
              <a:rPr lang="en-US" sz="3200" dirty="0"/>
              <a:t>Mostly WASP 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038948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Impact of IIU on </a:t>
            </a:r>
            <a:r>
              <a:rPr lang="en-US" sz="3600" b="1" dirty="0">
                <a:solidFill>
                  <a:srgbClr val="FF0000"/>
                </a:solidFill>
              </a:rPr>
              <a:t>Class</a:t>
            </a:r>
            <a:r>
              <a:rPr lang="en-US" sz="3600" dirty="0"/>
              <a:t> &amp; Gender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700" dirty="0"/>
              <a:t>3. Working Class (the proletarian)</a:t>
            </a:r>
          </a:p>
          <a:p>
            <a:pPr lvl="1"/>
            <a:r>
              <a:rPr lang="en-US" sz="2700" dirty="0"/>
              <a:t>Skilled northern mechanics at top; miners and </a:t>
            </a:r>
            <a:r>
              <a:rPr lang="en-US" sz="2700" dirty="0" err="1"/>
              <a:t>RxR</a:t>
            </a:r>
            <a:r>
              <a:rPr lang="en-US" sz="2700" dirty="0"/>
              <a:t> workers at bottom</a:t>
            </a:r>
          </a:p>
          <a:p>
            <a:pPr lvl="1"/>
            <a:r>
              <a:rPr lang="en-US" sz="2700" dirty="0"/>
              <a:t>Often Catholic, S/SE European immigrants, Blacks </a:t>
            </a:r>
          </a:p>
          <a:p>
            <a:pPr lvl="1"/>
            <a:r>
              <a:rPr lang="en-US" sz="2700" dirty="0"/>
              <a:t>25-30% of workforce unemployed for some period every year</a:t>
            </a:r>
          </a:p>
          <a:p>
            <a:pPr lvl="1"/>
            <a:r>
              <a:rPr lang="en-US" sz="2700" dirty="0"/>
              <a:t>In 1900, nearly 20% of children under 15 worked in non-agricultural work. </a:t>
            </a:r>
          </a:p>
          <a:p>
            <a:pPr lvl="1"/>
            <a:r>
              <a:rPr lang="en-US" sz="2700" dirty="0"/>
              <a:t>About 20% of urban women worked outside the home…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156098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Impact of IIU on Class &amp; </a:t>
            </a:r>
            <a:r>
              <a:rPr lang="en-US" sz="3600" b="1" dirty="0">
                <a:solidFill>
                  <a:srgbClr val="FF0000"/>
                </a:solidFill>
              </a:rPr>
              <a:t>Gender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Middle and upper-class married </a:t>
            </a:r>
            <a:r>
              <a:rPr lang="en-US" dirty="0"/>
              <a:t>mothers</a:t>
            </a:r>
            <a:r>
              <a:rPr lang="en-US" sz="2800" dirty="0"/>
              <a:t> rarely worked outside the home; social workers and teachers</a:t>
            </a:r>
          </a:p>
          <a:p>
            <a:r>
              <a:rPr lang="en-US" sz="2800" dirty="0"/>
              <a:t>In 1900…</a:t>
            </a:r>
          </a:p>
          <a:p>
            <a:pPr lvl="1"/>
            <a:r>
              <a:rPr lang="en-US" sz="2800" dirty="0"/>
              <a:t>6% of married women worked outside the home </a:t>
            </a:r>
          </a:p>
          <a:p>
            <a:pPr lvl="1"/>
            <a:r>
              <a:rPr lang="en-US" sz="2800" dirty="0"/>
              <a:t>17% of the labor force was female </a:t>
            </a:r>
          </a:p>
          <a:p>
            <a:pPr lvl="1"/>
            <a:r>
              <a:rPr lang="en-US" sz="2800" dirty="0"/>
              <a:t>5 million women worked for wages </a:t>
            </a:r>
          </a:p>
          <a:p>
            <a:pPr lvl="1"/>
            <a:r>
              <a:rPr lang="en-US" sz="2800" dirty="0"/>
              <a:t>45% of single women worked </a:t>
            </a:r>
          </a:p>
          <a:p>
            <a:pPr lvl="2"/>
            <a:r>
              <a:rPr lang="en-US" sz="2800" dirty="0"/>
              <a:t>20% worked textiles</a:t>
            </a:r>
          </a:p>
          <a:p>
            <a:pPr lvl="2"/>
            <a:r>
              <a:rPr lang="en-US" sz="2800" dirty="0"/>
              <a:t>40% domestic servants</a:t>
            </a:r>
          </a:p>
        </p:txBody>
      </p:sp>
    </p:spTree>
    <p:extLst>
      <p:ext uri="{BB962C8B-B14F-4D97-AF65-F5344CB8AC3E}">
        <p14:creationId xmlns:p14="http://schemas.microsoft.com/office/powerpoint/2010/main" val="200482639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Impact of IIU on Class &amp; </a:t>
            </a:r>
            <a:r>
              <a:rPr lang="en-US" sz="3600" b="1" dirty="0">
                <a:solidFill>
                  <a:srgbClr val="FF0000"/>
                </a:solidFill>
              </a:rPr>
              <a:t>Gender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825625"/>
            <a:ext cx="10820400" cy="4351338"/>
          </a:xfrm>
        </p:spPr>
        <p:txBody>
          <a:bodyPr>
            <a:noAutofit/>
          </a:bodyPr>
          <a:lstStyle/>
          <a:p>
            <a:r>
              <a:rPr lang="en-US" sz="2400" dirty="0"/>
              <a:t>Hierarchy of female workers 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sz="2400" dirty="0"/>
              <a:t>Secretaries, store clerks, telephone operators, bookkeepers</a:t>
            </a:r>
            <a:r>
              <a:rPr lang="en-US" dirty="0"/>
              <a:t>; </a:t>
            </a:r>
            <a:r>
              <a:rPr lang="en-US" sz="2400" dirty="0"/>
              <a:t> "American" girls (WASPs)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sz="2400" dirty="0"/>
              <a:t>Factory work </a:t>
            </a:r>
          </a:p>
          <a:p>
            <a:pPr lvl="2"/>
            <a:r>
              <a:rPr lang="en-US" sz="2400" dirty="0"/>
              <a:t>Immigrant women</a:t>
            </a:r>
          </a:p>
          <a:p>
            <a:pPr lvl="2"/>
            <a:r>
              <a:rPr lang="en-US" sz="2400" dirty="0"/>
              <a:t>Farm girls/women who sometimes returned to farm</a:t>
            </a:r>
          </a:p>
          <a:p>
            <a:pPr lvl="2"/>
            <a:r>
              <a:rPr lang="en-US" sz="2400" dirty="0"/>
              <a:t>1900 - International Ladies' Garment Workers' Union</a:t>
            </a:r>
          </a:p>
          <a:p>
            <a:pPr lvl="2"/>
            <a:r>
              <a:rPr lang="en-US" sz="2400" dirty="0"/>
              <a:t>1903 - Women’s Trade Union League 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sz="2400" dirty="0"/>
              <a:t>Domestic servants </a:t>
            </a:r>
          </a:p>
          <a:p>
            <a:pPr lvl="2"/>
            <a:r>
              <a:rPr lang="en-US" sz="2400" dirty="0"/>
              <a:t>Usually foreign-born (</a:t>
            </a:r>
            <a:r>
              <a:rPr lang="en-US" sz="2400" dirty="0" err="1"/>
              <a:t>esp</a:t>
            </a:r>
            <a:r>
              <a:rPr lang="en-US" sz="2400" dirty="0"/>
              <a:t> Irish) or Black </a:t>
            </a:r>
          </a:p>
          <a:p>
            <a:pPr lvl="2"/>
            <a:r>
              <a:rPr lang="en-US" sz="2400" dirty="0"/>
              <a:t>Often worked 12+ hours/day, 6 days/week </a:t>
            </a:r>
          </a:p>
          <a:p>
            <a:pPr lvl="2"/>
            <a:r>
              <a:rPr lang="en-US" sz="2400" dirty="0"/>
              <a:t>No protection, no union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114544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0570" y="409392"/>
            <a:ext cx="8084030" cy="1143000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6000" dirty="0"/>
            </a:br>
            <a:r>
              <a:rPr lang="en-US" sz="6000" dirty="0"/>
              <a:t>  Reformist Reactions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905000"/>
            <a:ext cx="2819400" cy="4229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10200" y="6255876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Jane Addams </a:t>
            </a:r>
          </a:p>
        </p:txBody>
      </p:sp>
    </p:spTree>
    <p:extLst>
      <p:ext uri="{BB962C8B-B14F-4D97-AF65-F5344CB8AC3E}">
        <p14:creationId xmlns:p14="http://schemas.microsoft.com/office/powerpoint/2010/main" val="241827369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80571"/>
            <a:ext cx="10668000" cy="877408"/>
          </a:xfrm>
        </p:spPr>
        <p:txBody>
          <a:bodyPr>
            <a:normAutofit fontScale="90000"/>
          </a:bodyPr>
          <a:lstStyle/>
          <a:p>
            <a:r>
              <a:rPr lang="en-US" dirty="0"/>
              <a:t>Who were the reformers and what did they want?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09087"/>
            <a:ext cx="11201400" cy="87740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dirty="0"/>
              <a:t>Mostly middle-class whites, informed and inspired by Muckrakers, concerned with:	</a:t>
            </a:r>
          </a:p>
          <a:p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436157-BA02-40D2-AA09-910082D71A82}"/>
              </a:ext>
            </a:extLst>
          </p:cNvPr>
          <p:cNvSpPr txBox="1"/>
          <p:nvPr/>
        </p:nvSpPr>
        <p:spPr>
          <a:xfrm>
            <a:off x="457200" y="3358009"/>
            <a:ext cx="4800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Immigration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Urban squalor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Unchecked influence of Big Business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Direct democracy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Women’s Suffrage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C27202-EABF-4C31-AA95-8D62ECA7A1CF}"/>
              </a:ext>
            </a:extLst>
          </p:cNvPr>
          <p:cNvSpPr txBox="1"/>
          <p:nvPr/>
        </p:nvSpPr>
        <p:spPr>
          <a:xfrm>
            <a:off x="6255026" y="3429000"/>
            <a:ext cx="4419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Child Labor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Reformed tax code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Labor unrest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Crime and corruption</a:t>
            </a:r>
          </a:p>
        </p:txBody>
      </p:sp>
    </p:spTree>
    <p:extLst>
      <p:ext uri="{BB962C8B-B14F-4D97-AF65-F5344CB8AC3E}">
        <p14:creationId xmlns:p14="http://schemas.microsoft.com/office/powerpoint/2010/main" val="18863508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18898"/>
            <a:ext cx="11125200" cy="1325563"/>
          </a:xfrm>
        </p:spPr>
        <p:txBody>
          <a:bodyPr/>
          <a:lstStyle/>
          <a:p>
            <a:r>
              <a:rPr lang="en-US" dirty="0"/>
              <a:t>Reform: Americanization Movement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914400" y="2843531"/>
            <a:ext cx="3868340" cy="823912"/>
          </a:xfrm>
        </p:spPr>
        <p:txBody>
          <a:bodyPr>
            <a:normAutofit/>
          </a:bodyPr>
          <a:lstStyle/>
          <a:p>
            <a:r>
              <a:rPr lang="en-US" sz="2000" dirty="0"/>
              <a:t>NGOs provided programs to teach skills for citizenship such as:</a:t>
            </a:r>
          </a:p>
          <a:p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48891" y="3667443"/>
            <a:ext cx="4399358" cy="2608262"/>
          </a:xfrm>
        </p:spPr>
        <p:txBody>
          <a:bodyPr>
            <a:normAutofit/>
          </a:bodyPr>
          <a:lstStyle/>
          <a:p>
            <a:pPr lvl="1"/>
            <a:r>
              <a:rPr lang="en-US" sz="2000" dirty="0"/>
              <a:t>Language</a:t>
            </a:r>
          </a:p>
          <a:p>
            <a:pPr lvl="1"/>
            <a:r>
              <a:rPr lang="en-US" sz="2000" dirty="0"/>
              <a:t>Literacy</a:t>
            </a:r>
          </a:p>
          <a:p>
            <a:pPr lvl="1"/>
            <a:r>
              <a:rPr lang="en-US" sz="2000" dirty="0"/>
              <a:t>American history and government</a:t>
            </a:r>
          </a:p>
          <a:p>
            <a:pPr lvl="1"/>
            <a:r>
              <a:rPr lang="en-US" sz="2000" dirty="0"/>
              <a:t>Cooking</a:t>
            </a:r>
          </a:p>
          <a:p>
            <a:pPr lvl="1"/>
            <a:r>
              <a:rPr lang="en-US" sz="2000" dirty="0"/>
              <a:t>Social Etiquette</a:t>
            </a:r>
          </a:p>
          <a:p>
            <a:pPr lvl="1"/>
            <a:endParaRPr lang="en-US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70562" y="2605088"/>
            <a:ext cx="3887391" cy="823912"/>
          </a:xfrm>
        </p:spPr>
        <p:txBody>
          <a:bodyPr>
            <a:normAutofit/>
          </a:bodyPr>
          <a:lstStyle/>
          <a:p>
            <a:r>
              <a:rPr lang="en-US" sz="2000" dirty="0"/>
              <a:t>Promoted by entities such as:</a:t>
            </a:r>
          </a:p>
          <a:p>
            <a:endParaRPr lang="en-US" sz="20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3150" y="3581402"/>
            <a:ext cx="4286250" cy="2608261"/>
          </a:xfrm>
        </p:spPr>
        <p:txBody>
          <a:bodyPr>
            <a:normAutofit/>
          </a:bodyPr>
          <a:lstStyle/>
          <a:p>
            <a:pPr lvl="1"/>
            <a:r>
              <a:rPr lang="en-US" sz="2000" dirty="0"/>
              <a:t>School boards</a:t>
            </a:r>
          </a:p>
          <a:p>
            <a:pPr lvl="1"/>
            <a:r>
              <a:rPr lang="en-US" sz="2000" dirty="0"/>
              <a:t>YMCA / YWCA</a:t>
            </a:r>
          </a:p>
          <a:p>
            <a:pPr lvl="1"/>
            <a:r>
              <a:rPr lang="en-US" sz="2000" dirty="0"/>
              <a:t>Labor unions </a:t>
            </a:r>
          </a:p>
          <a:p>
            <a:pPr lvl="1"/>
            <a:r>
              <a:rPr lang="de-DE" sz="2000" dirty="0"/>
              <a:t>Knights of Columbus</a:t>
            </a:r>
          </a:p>
          <a:p>
            <a:pPr lvl="1"/>
            <a:r>
              <a:rPr lang="de-DE" sz="2000" dirty="0"/>
              <a:t>National Chamber of Commerce</a:t>
            </a:r>
          </a:p>
          <a:p>
            <a:pPr lvl="1"/>
            <a:r>
              <a:rPr lang="de-DE" sz="2000" dirty="0"/>
              <a:t>Ford Motor Company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685800" y="1782583"/>
            <a:ext cx="1028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Local </a:t>
            </a:r>
            <a:r>
              <a:rPr lang="en-US" sz="2800" i="1" dirty="0"/>
              <a:t>ad hoc </a:t>
            </a:r>
            <a:r>
              <a:rPr lang="en-US" sz="2800" dirty="0"/>
              <a:t>movements formed  to assimilate ethnic minorities </a:t>
            </a:r>
          </a:p>
        </p:txBody>
      </p:sp>
    </p:spTree>
    <p:extLst>
      <p:ext uri="{BB962C8B-B14F-4D97-AF65-F5344CB8AC3E}">
        <p14:creationId xmlns:p14="http://schemas.microsoft.com/office/powerpoint/2010/main" val="190495065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Reform: Social Gospel Movement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30284"/>
            <a:ext cx="10515600" cy="4571999"/>
          </a:xfrm>
        </p:spPr>
        <p:txBody>
          <a:bodyPr>
            <a:normAutofit/>
          </a:bodyPr>
          <a:lstStyle/>
          <a:p>
            <a:r>
              <a:rPr lang="en-US" sz="2800" dirty="0"/>
              <a:t>Churches stepped in where government failed</a:t>
            </a:r>
          </a:p>
          <a:p>
            <a:r>
              <a:rPr lang="en-US" sz="2800" dirty="0"/>
              <a:t>Insisted that—</a:t>
            </a:r>
            <a:r>
              <a:rPr lang="en-US" dirty="0"/>
              <a:t>in </a:t>
            </a:r>
            <a:r>
              <a:rPr lang="en-US" sz="2800" dirty="0"/>
              <a:t>addition to preparing for the afterlife—churches tackle burning social issues: poverty, alcoholism, crime, racial tensions, slums, bad hygiene, child labor, poor schools….</a:t>
            </a:r>
          </a:p>
          <a:p>
            <a:r>
              <a:rPr lang="en-US" sz="2800" dirty="0"/>
              <a:t>Motivations: </a:t>
            </a:r>
          </a:p>
          <a:p>
            <a:pPr lvl="1"/>
            <a:r>
              <a:rPr lang="en-US" sz="2800" dirty="0"/>
              <a:t>Fear of violent working-class Revolution </a:t>
            </a:r>
          </a:p>
          <a:p>
            <a:pPr lvl="1"/>
            <a:r>
              <a:rPr lang="en-US" sz="2800" dirty="0"/>
              <a:t>Human decency. Christian Ethics. Service. </a:t>
            </a:r>
          </a:p>
          <a:p>
            <a:pPr lvl="1"/>
            <a:r>
              <a:rPr lang="en-US" sz="2800" dirty="0"/>
              <a:t>Spread the Gospel </a:t>
            </a:r>
          </a:p>
        </p:txBody>
      </p:sp>
    </p:spTree>
    <p:extLst>
      <p:ext uri="{BB962C8B-B14F-4D97-AF65-F5344CB8AC3E}">
        <p14:creationId xmlns:p14="http://schemas.microsoft.com/office/powerpoint/2010/main" val="375469146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Reform: Social Gospel Movement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Salvation Army</a:t>
            </a:r>
            <a:r>
              <a:rPr lang="en-US" sz="3600" dirty="0"/>
              <a:t>: uplift and Save the poor. Soup kitchens, clothing donations, etc. </a:t>
            </a:r>
          </a:p>
          <a:p>
            <a:r>
              <a:rPr lang="en-US" sz="3600" dirty="0">
                <a:solidFill>
                  <a:srgbClr val="FF0000"/>
                </a:solidFill>
              </a:rPr>
              <a:t>YMCA</a:t>
            </a:r>
          </a:p>
          <a:p>
            <a:r>
              <a:rPr lang="en-US" sz="3600" dirty="0"/>
              <a:t>Dwight Lyman Moody, Moody Bible Institute, 1889</a:t>
            </a:r>
          </a:p>
          <a:p>
            <a:r>
              <a:rPr lang="en-US" sz="3600" dirty="0"/>
              <a:t>Associated with Progressive Movement 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0615641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Reform: Settlement House Movement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England</a:t>
            </a:r>
            <a:r>
              <a:rPr lang="en-US" sz="2400" dirty="0">
                <a:latin typeface="Arial"/>
              </a:rPr>
              <a:t>’</a:t>
            </a:r>
            <a:r>
              <a:rPr lang="en-US" sz="2400" dirty="0"/>
              <a:t>s Toynbee Hall, 1884. </a:t>
            </a:r>
          </a:p>
          <a:p>
            <a:r>
              <a:rPr lang="en-US" sz="2400" dirty="0"/>
              <a:t>New York</a:t>
            </a:r>
            <a:r>
              <a:rPr lang="en-US" sz="2400" dirty="0">
                <a:latin typeface="Arial"/>
              </a:rPr>
              <a:t>’</a:t>
            </a:r>
            <a:r>
              <a:rPr lang="en-US" sz="2400" dirty="0"/>
              <a:t>s Stanton Hall, 1886</a:t>
            </a:r>
          </a:p>
          <a:p>
            <a:r>
              <a:rPr lang="en-US" sz="2400" dirty="0"/>
              <a:t>Primarily white, educated, well-to-do Northeastern and Midwestern women </a:t>
            </a:r>
          </a:p>
          <a:p>
            <a:pPr lvl="1"/>
            <a:r>
              <a:rPr lang="en-US" sz="2400" dirty="0"/>
              <a:t>Teaching or volunteerism were almost the only permissible occupations for young well-to-do women</a:t>
            </a:r>
          </a:p>
          <a:p>
            <a:pPr lvl="1"/>
            <a:r>
              <a:rPr lang="en-US" sz="2400" dirty="0"/>
              <a:t>Settlement houses became centers of women’s activism and social reform. Politicization of women, roots of second Suffrage Movement.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Jane Addams’ Hull House </a:t>
            </a:r>
            <a:r>
              <a:rPr lang="en-US" sz="2400" dirty="0"/>
              <a:t>in Chicago, 1889…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74717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0142" y="271509"/>
            <a:ext cx="7691719" cy="1143000"/>
          </a:xfrm>
        </p:spPr>
        <p:txBody>
          <a:bodyPr/>
          <a:lstStyle/>
          <a:p>
            <a:r>
              <a:rPr lang="en-US" dirty="0"/>
              <a:t>The Gilded Age Trifecta </a:t>
            </a:r>
          </a:p>
        </p:txBody>
      </p:sp>
      <p:sp>
        <p:nvSpPr>
          <p:cNvPr id="4" name="AutoShape 5"/>
          <p:cNvSpPr>
            <a:spLocks noGrp="1" noChangeArrowheads="1"/>
          </p:cNvSpPr>
          <p:nvPr>
            <p:ph idx="1"/>
          </p:nvPr>
        </p:nvSpPr>
        <p:spPr bwMode="auto">
          <a:xfrm>
            <a:off x="2250142" y="1758998"/>
            <a:ext cx="7075288" cy="4264432"/>
          </a:xfrm>
          <a:prstGeom prst="triangle">
            <a:avLst>
              <a:gd name="adj" fmla="val 50000"/>
            </a:avLst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indent="0">
              <a:buNone/>
            </a:pPr>
            <a:r>
              <a:rPr lang="en-US" dirty="0"/>
              <a:t>   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914900" y="1332347"/>
            <a:ext cx="2362200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000" dirty="0"/>
              <a:t>URBANIZATION</a:t>
            </a:r>
            <a:endParaRPr lang="en-US" sz="1400" dirty="0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655629" y="6158752"/>
            <a:ext cx="3065041" cy="441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000" dirty="0"/>
              <a:t>INDUSTRIALIZATION</a:t>
            </a:r>
            <a:endParaRPr lang="en-US" sz="1400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8728052" y="6203593"/>
            <a:ext cx="170668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/>
              <a:t>IMMIGRATION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71185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Reform: Settlement House Movement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03775"/>
          </a:xfrm>
        </p:spPr>
        <p:txBody>
          <a:bodyPr>
            <a:normAutofit/>
          </a:bodyPr>
          <a:lstStyle/>
          <a:p>
            <a:r>
              <a:rPr lang="en-US" sz="2400" dirty="0"/>
              <a:t>Jane Addams (1860-1935) ("St. Jane")  </a:t>
            </a:r>
          </a:p>
          <a:p>
            <a:pPr lvl="1"/>
            <a:r>
              <a:rPr lang="en-US" dirty="0"/>
              <a:t>Believed living among the poor would give meaning to lives of young, educated, humane women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Hull House </a:t>
            </a:r>
            <a:r>
              <a:rPr lang="en-US" dirty="0"/>
              <a:t>in Chicago (with Ellen Gates Starr) taught immigrants English, nutrition, health and childcare. Discussed current events. </a:t>
            </a:r>
          </a:p>
          <a:p>
            <a:r>
              <a:rPr lang="en-US" sz="2400" dirty="0"/>
              <a:t>1892, Addams published her thoughts on "the three R's" of the settlement house movement: </a:t>
            </a:r>
            <a:r>
              <a:rPr lang="en-US" sz="2400" b="1" dirty="0">
                <a:solidFill>
                  <a:srgbClr val="FF0000"/>
                </a:solidFill>
              </a:rPr>
              <a:t>residence, research, and reform</a:t>
            </a:r>
            <a:r>
              <a:rPr lang="en-US" sz="2400" dirty="0"/>
              <a:t>. </a:t>
            </a:r>
          </a:p>
          <a:p>
            <a:pPr lvl="1"/>
            <a:r>
              <a:rPr lang="en-US" dirty="0"/>
              <a:t>These involved “close cooperation with the neighborhood people, scientific study of the causes of poverty and dependence, communication of [these] facts to the public, and persistent pressure for [legislative and social] reform...“ (Adams in </a:t>
            </a:r>
            <a:r>
              <a:rPr lang="en-US" i="1" dirty="0"/>
              <a:t>The Forum)</a:t>
            </a:r>
          </a:p>
        </p:txBody>
      </p:sp>
    </p:spTree>
    <p:extLst>
      <p:ext uri="{BB962C8B-B14F-4D97-AF65-F5344CB8AC3E}">
        <p14:creationId xmlns:p14="http://schemas.microsoft.com/office/powerpoint/2010/main" val="378311838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65127"/>
            <a:ext cx="9505950" cy="1325563"/>
          </a:xfrm>
        </p:spPr>
        <p:txBody>
          <a:bodyPr/>
          <a:lstStyle/>
          <a:p>
            <a:r>
              <a:rPr lang="en-US" dirty="0"/>
              <a:t>Hull House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97407"/>
            <a:ext cx="3810000" cy="490630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Daycare and one meal/day</a:t>
            </a:r>
          </a:p>
          <a:p>
            <a:r>
              <a:rPr lang="en-US" dirty="0"/>
              <a:t>Free Kindergarten</a:t>
            </a:r>
          </a:p>
          <a:p>
            <a:r>
              <a:rPr lang="en-US" dirty="0"/>
              <a:t>Boy’s club </a:t>
            </a:r>
          </a:p>
          <a:p>
            <a:r>
              <a:rPr lang="en-US" dirty="0"/>
              <a:t>Coffee shop for adult men</a:t>
            </a:r>
          </a:p>
          <a:p>
            <a:r>
              <a:rPr lang="en-US" dirty="0"/>
              <a:t>Established the city's first public playground </a:t>
            </a:r>
          </a:p>
          <a:p>
            <a:r>
              <a:rPr lang="en-US" dirty="0"/>
              <a:t>Social, educational, and artistic programs</a:t>
            </a:r>
          </a:p>
          <a:p>
            <a:r>
              <a:rPr lang="en-US" dirty="0"/>
              <a:t>Medical clinic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5989" y="4247401"/>
            <a:ext cx="5089505" cy="25287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517202"/>
            <a:ext cx="4903925" cy="332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05807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Saint Jane, Beyond Hull House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1893, Illinois passed landmark underage worker protection laws</a:t>
            </a:r>
          </a:p>
          <a:p>
            <a:r>
              <a:rPr lang="en-US" sz="2800" dirty="0"/>
              <a:t>Juvenile Court of Chicago advocated by Addams</a:t>
            </a:r>
          </a:p>
          <a:p>
            <a:r>
              <a:rPr lang="en-US" sz="2800" dirty="0"/>
              <a:t>During WWI (1914-18) she organized the Women's International League for Peace and Freedom, which worked to end WWI</a:t>
            </a:r>
          </a:p>
          <a:p>
            <a:pPr lvl="1"/>
            <a:r>
              <a:rPr lang="en-US" sz="2800" dirty="0"/>
              <a:t>1931 Nobel Peace Prize for her work with WILPF</a:t>
            </a:r>
          </a:p>
        </p:txBody>
      </p:sp>
    </p:spTree>
    <p:extLst>
      <p:ext uri="{BB962C8B-B14F-4D97-AF65-F5344CB8AC3E}">
        <p14:creationId xmlns:p14="http://schemas.microsoft.com/office/powerpoint/2010/main" val="157693564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Reform? Or Revolution. Creeping Socialism…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The Collective has deep roots in American history </a:t>
            </a:r>
          </a:p>
          <a:p>
            <a:r>
              <a:rPr lang="en-US" sz="3200" dirty="0"/>
              <a:t>Utopianism is quintessentially America.</a:t>
            </a:r>
          </a:p>
          <a:p>
            <a:pPr lvl="1"/>
            <a:r>
              <a:rPr lang="en-US" sz="3200" dirty="0"/>
              <a:t>City on a Hill</a:t>
            </a:r>
          </a:p>
          <a:p>
            <a:pPr lvl="1"/>
            <a:r>
              <a:rPr lang="en-US" sz="3200" dirty="0"/>
              <a:t>Brook Farm, New Harmony, Shakers, Oneida…</a:t>
            </a:r>
          </a:p>
          <a:p>
            <a:r>
              <a:rPr lang="en-US" sz="3200" dirty="0"/>
              <a:t>German, Italian, and Jewish immigrants…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0516368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Reform? Or Revolution. Creeping Socialism…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Unions &amp; Socialism / Social Democracy </a:t>
            </a:r>
          </a:p>
          <a:p>
            <a:pPr lvl="1"/>
            <a:r>
              <a:rPr lang="en-US" sz="2000" dirty="0"/>
              <a:t>1866 - National Labor Union (William H. </a:t>
            </a:r>
            <a:r>
              <a:rPr lang="en-US" sz="2000" dirty="0" err="1"/>
              <a:t>Sylvis</a:t>
            </a:r>
            <a:r>
              <a:rPr lang="en-US" sz="2000" dirty="0"/>
              <a:t>)</a:t>
            </a:r>
          </a:p>
          <a:p>
            <a:pPr lvl="1"/>
            <a:r>
              <a:rPr lang="en-US" sz="2000" dirty="0"/>
              <a:t>1876 - Workingmen's Party/Socialist Labor Party (Terence Powderly)</a:t>
            </a:r>
          </a:p>
          <a:p>
            <a:pPr lvl="1"/>
            <a:r>
              <a:rPr lang="en-US" sz="2000" dirty="0"/>
              <a:t>1886 - American Federation of Labor (Samuel Gompers)</a:t>
            </a:r>
          </a:p>
          <a:p>
            <a:pPr lvl="1"/>
            <a:r>
              <a:rPr lang="en-US" sz="2000" dirty="0"/>
              <a:t>1886 - Haymarket &amp; International Workers’ Day (May Day)</a:t>
            </a:r>
          </a:p>
          <a:p>
            <a:pPr lvl="1"/>
            <a:r>
              <a:rPr lang="en-US" sz="2000" dirty="0"/>
              <a:t>1893 – American Railway Union (Eugene Debs)</a:t>
            </a:r>
          </a:p>
          <a:p>
            <a:pPr lvl="1"/>
            <a:r>
              <a:rPr lang="en-US" sz="2000" dirty="0"/>
              <a:t>1901 - Socialist Party; Florence Kelley </a:t>
            </a:r>
          </a:p>
          <a:p>
            <a:r>
              <a:rPr lang="en-US" sz="2000" dirty="0"/>
              <a:t>Various socialist mayors, congressmen, etc.</a:t>
            </a:r>
          </a:p>
          <a:p>
            <a:r>
              <a:rPr lang="en-US" sz="2000" dirty="0"/>
              <a:t>1920, Socialist Party presidential candidate Eugene V. Debs won nearly 1m votes…from prison </a:t>
            </a:r>
          </a:p>
          <a:p>
            <a:r>
              <a:rPr lang="en-US" sz="2000" dirty="0"/>
              <a:t>Progressive Era (1900-1920) curtailed Socialist impulses</a:t>
            </a:r>
          </a:p>
          <a:p>
            <a:r>
              <a:rPr lang="en-US" sz="2000" dirty="0"/>
              <a:t>Two Red Scares coming right up…</a:t>
            </a:r>
          </a:p>
        </p:txBody>
      </p:sp>
    </p:spTree>
    <p:extLst>
      <p:ext uri="{BB962C8B-B14F-4D97-AF65-F5344CB8AC3E}">
        <p14:creationId xmlns:p14="http://schemas.microsoft.com/office/powerpoint/2010/main" val="175566798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0378" y="609600"/>
            <a:ext cx="7691719" cy="1143000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Politics of the Gilded Age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129"/>
          <a:stretch/>
        </p:blipFill>
        <p:spPr>
          <a:xfrm>
            <a:off x="2971800" y="1782171"/>
            <a:ext cx="6669602" cy="42797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00400" y="6248401"/>
            <a:ext cx="6441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What a Funny Little Government</a:t>
            </a:r>
            <a:r>
              <a:rPr lang="en-US" dirty="0"/>
              <a:t>, 1900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61915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Political Machines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27020"/>
            <a:ext cx="10744200" cy="4571999"/>
          </a:xfrm>
        </p:spPr>
        <p:txBody>
          <a:bodyPr>
            <a:normAutofit/>
          </a:bodyPr>
          <a:lstStyle/>
          <a:p>
            <a:r>
              <a:rPr lang="en-US" sz="2800" dirty="0">
                <a:ea typeface="ＭＳ Ｐゴシック" charset="0"/>
              </a:rPr>
              <a:t>During </a:t>
            </a:r>
            <a:r>
              <a:rPr lang="de-DE" sz="2800" dirty="0">
                <a:ea typeface="ＭＳ Ｐゴシック" charset="0"/>
              </a:rPr>
              <a:t>Gilded Age</a:t>
            </a:r>
            <a:r>
              <a:rPr lang="en-US" sz="2800" dirty="0">
                <a:ea typeface="ＭＳ Ｐゴシック" charset="0"/>
              </a:rPr>
              <a:t>, many cities run by  </a:t>
            </a:r>
            <a:r>
              <a:rPr lang="en-US" sz="2800" b="1" dirty="0">
                <a:solidFill>
                  <a:srgbClr val="FF0000"/>
                </a:solidFill>
                <a:ea typeface="ＭＳ Ｐゴシック" charset="0"/>
              </a:rPr>
              <a:t>political machines</a:t>
            </a:r>
            <a:r>
              <a:rPr lang="en-US" sz="2800" dirty="0">
                <a:solidFill>
                  <a:srgbClr val="FF0000"/>
                </a:solidFill>
                <a:ea typeface="ＭＳ Ｐゴシック" charset="0"/>
              </a:rPr>
              <a:t>.</a:t>
            </a:r>
          </a:p>
          <a:p>
            <a:pPr lvl="1"/>
            <a:r>
              <a:rPr lang="en-US" sz="2800" dirty="0">
                <a:ea typeface="ＭＳ Ｐゴシック" charset="0"/>
              </a:rPr>
              <a:t>Controlled by a </a:t>
            </a:r>
            <a:r>
              <a:rPr lang="en-US" sz="2800" b="1" dirty="0">
                <a:solidFill>
                  <a:srgbClr val="FF0000"/>
                </a:solidFill>
                <a:ea typeface="ＭＳ Ｐゴシック" charset="0"/>
              </a:rPr>
              <a:t>city boss</a:t>
            </a:r>
            <a:r>
              <a:rPr lang="en-US" sz="2800" dirty="0">
                <a:ea typeface="ＭＳ Ｐゴシック" charset="0"/>
              </a:rPr>
              <a:t> and his party </a:t>
            </a:r>
          </a:p>
          <a:p>
            <a:pPr lvl="1"/>
            <a:r>
              <a:rPr lang="en-US" sz="2800" dirty="0">
                <a:ea typeface="ＭＳ Ｐゴシック" charset="0"/>
              </a:rPr>
              <a:t>Where </a:t>
            </a:r>
            <a:r>
              <a:rPr lang="en-US" sz="2800" dirty="0" err="1">
                <a:ea typeface="ＭＳ Ｐゴシック" charset="0"/>
              </a:rPr>
              <a:t>Americanizers</a:t>
            </a:r>
            <a:r>
              <a:rPr lang="en-US" sz="2800" dirty="0">
                <a:ea typeface="ＭＳ Ｐゴシック" charset="0"/>
              </a:rPr>
              <a:t>, Nativists, the APA, The Salvation Army, and Reformers failed…</a:t>
            </a:r>
          </a:p>
          <a:p>
            <a:pPr lvl="1"/>
            <a:r>
              <a:rPr lang="en-US" sz="2800" dirty="0">
                <a:ea typeface="ＭＳ Ｐゴシック" charset="0"/>
              </a:rPr>
              <a:t>Machines offered services to voters and businesses in exchange for political or financial support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6036976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Political Machine Organization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1916" y="1524001"/>
            <a:ext cx="5548169" cy="4460729"/>
          </a:xfrm>
        </p:spPr>
      </p:pic>
    </p:spTree>
    <p:extLst>
      <p:ext uri="{BB962C8B-B14F-4D97-AF65-F5344CB8AC3E}">
        <p14:creationId xmlns:p14="http://schemas.microsoft.com/office/powerpoint/2010/main" val="137384606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Political Machines: Bosses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47680"/>
            <a:ext cx="10820400" cy="527124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Ran local business and politics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Controlled access to municipal jobs and business licenses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Influenced the courts  </a:t>
            </a:r>
          </a:p>
          <a:p>
            <a:r>
              <a:rPr lang="en-US" sz="2800" dirty="0"/>
              <a:t>Gained voter loyalty through providing jobs to build cities: waterworks, roads, sewers, parks, schools, hospitals, orphanages….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Corrupt! But…</a:t>
            </a:r>
          </a:p>
        </p:txBody>
      </p:sp>
    </p:spTree>
    <p:extLst>
      <p:ext uri="{BB962C8B-B14F-4D97-AF65-F5344CB8AC3E}">
        <p14:creationId xmlns:p14="http://schemas.microsoft.com/office/powerpoint/2010/main" val="170942713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125200" cy="1325563"/>
          </a:xfrm>
        </p:spPr>
        <p:txBody>
          <a:bodyPr/>
          <a:lstStyle/>
          <a:p>
            <a:r>
              <a:rPr lang="en-US" dirty="0"/>
              <a:t>Political Machines: Immigrants and the Machine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812889"/>
            <a:ext cx="10820400" cy="4571999"/>
          </a:xfrm>
        </p:spPr>
        <p:txBody>
          <a:bodyPr>
            <a:normAutofit/>
          </a:bodyPr>
          <a:lstStyle/>
          <a:p>
            <a:r>
              <a:rPr lang="en-US" sz="2800" dirty="0"/>
              <a:t>Many precinct captains and bosses were 1</a:t>
            </a:r>
            <a:r>
              <a:rPr lang="en-US" sz="2800" baseline="30000" dirty="0"/>
              <a:t>st</a:t>
            </a:r>
            <a:r>
              <a:rPr lang="en-US" sz="2800" dirty="0"/>
              <a:t> or 2</a:t>
            </a:r>
            <a:r>
              <a:rPr lang="en-US" sz="2800" baseline="30000" dirty="0"/>
              <a:t>nd</a:t>
            </a:r>
            <a:r>
              <a:rPr lang="en-US" sz="2800" dirty="0"/>
              <a:t> generation immigrants</a:t>
            </a:r>
          </a:p>
          <a:p>
            <a:r>
              <a:rPr lang="en-US" sz="2800" dirty="0"/>
              <a:t>Spoke the immigrants’ language and helped find jobs, housing, loans, lawyers…</a:t>
            </a:r>
          </a:p>
          <a:p>
            <a:r>
              <a:rPr lang="en-US" sz="2800" dirty="0"/>
              <a:t>Favors for Votes: “democracy at its finest”</a:t>
            </a:r>
          </a:p>
        </p:txBody>
      </p:sp>
    </p:spTree>
    <p:extLst>
      <p:ext uri="{BB962C8B-B14F-4D97-AF65-F5344CB8AC3E}">
        <p14:creationId xmlns:p14="http://schemas.microsoft.com/office/powerpoint/2010/main" val="1516280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1" y="404680"/>
            <a:ext cx="7691719" cy="1143000"/>
          </a:xfrm>
        </p:spPr>
        <p:txBody>
          <a:bodyPr>
            <a:normAutofit fontScale="90000"/>
          </a:bodyPr>
          <a:lstStyle/>
          <a:p>
            <a:br>
              <a:rPr lang="en-US" sz="4400" b="1" dirty="0"/>
            </a:br>
            <a:br>
              <a:rPr lang="en-US" sz="4400" b="1" dirty="0"/>
            </a:br>
            <a:br>
              <a:rPr lang="en-US" sz="4400" b="1" dirty="0"/>
            </a:br>
            <a:br>
              <a:rPr lang="en-US" sz="4400" b="1" dirty="0"/>
            </a:br>
            <a:br>
              <a:rPr lang="en-US" sz="4400" b="1" dirty="0"/>
            </a:br>
            <a:br>
              <a:rPr lang="en-US" sz="4400" b="1" dirty="0"/>
            </a:br>
            <a:r>
              <a:rPr lang="en-US" sz="4400" b="1" dirty="0"/>
              <a:t>Immigration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0" y="404680"/>
            <a:ext cx="412058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3215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Political Machines: Tactics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586753"/>
            <a:ext cx="10820399" cy="5271247"/>
          </a:xfrm>
        </p:spPr>
        <p:txBody>
          <a:bodyPr>
            <a:noAutofit/>
          </a:bodyPr>
          <a:lstStyle/>
          <a:p>
            <a:r>
              <a:rPr lang="en-US" sz="2800" dirty="0">
                <a:ea typeface="ＭＳ Ｐゴシック" charset="0"/>
              </a:rPr>
              <a:t>Many Bosses got rich through</a:t>
            </a:r>
          </a:p>
          <a:p>
            <a:pPr lvl="1"/>
            <a:r>
              <a:rPr lang="en-US" sz="2800" b="1" dirty="0">
                <a:solidFill>
                  <a:srgbClr val="FF0000"/>
                </a:solidFill>
                <a:ea typeface="ＭＳ Ｐゴシック" charset="0"/>
              </a:rPr>
              <a:t>Graft </a:t>
            </a:r>
            <a:r>
              <a:rPr lang="en-US" sz="2800" dirty="0">
                <a:ea typeface="ＭＳ Ｐゴシック" charset="0"/>
              </a:rPr>
              <a:t>- illegal use of political influence for personal gain</a:t>
            </a:r>
          </a:p>
          <a:p>
            <a:pPr lvl="1"/>
            <a:r>
              <a:rPr lang="en-US" sz="2800" b="1" dirty="0">
                <a:solidFill>
                  <a:srgbClr val="FF0000"/>
                </a:solidFill>
              </a:rPr>
              <a:t>Kickbacks</a:t>
            </a:r>
            <a:r>
              <a:rPr lang="en-US" sz="2800" dirty="0"/>
              <a:t> – extorting cash in exchange for favors (jobs, insider info, friendly judges…)</a:t>
            </a:r>
          </a:p>
          <a:p>
            <a:pPr lvl="1"/>
            <a:r>
              <a:rPr lang="en-US" sz="2800" dirty="0"/>
              <a:t>Gambling</a:t>
            </a:r>
          </a:p>
          <a:p>
            <a:pPr lvl="1"/>
            <a:r>
              <a:rPr lang="en-US" sz="2800" dirty="0"/>
              <a:t>Loan sharking</a:t>
            </a:r>
          </a:p>
          <a:p>
            <a:r>
              <a:rPr lang="en-US" sz="2800" dirty="0"/>
              <a:t>Until 1900s, police forces were hired and fired by city bosses </a:t>
            </a:r>
          </a:p>
        </p:txBody>
      </p:sp>
    </p:spTree>
    <p:extLst>
      <p:ext uri="{BB962C8B-B14F-4D97-AF65-F5344CB8AC3E}">
        <p14:creationId xmlns:p14="http://schemas.microsoft.com/office/powerpoint/2010/main" val="218324160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Political Machines: Tammany and Tweed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rgbClr val="FF0000"/>
                </a:solidFill>
                <a:ea typeface="ＭＳ Ｐゴシック" charset="0"/>
              </a:rPr>
              <a:t>William </a:t>
            </a:r>
            <a:r>
              <a:rPr lang="en-US" sz="2400" b="1" dirty="0" err="1">
                <a:solidFill>
                  <a:srgbClr val="FF0000"/>
                </a:solidFill>
                <a:ea typeface="ＭＳ Ｐゴシック" charset="0"/>
              </a:rPr>
              <a:t>Magear</a:t>
            </a:r>
            <a:r>
              <a:rPr lang="en-US" sz="2400" b="1" dirty="0">
                <a:solidFill>
                  <a:srgbClr val="FF0000"/>
                </a:solidFill>
                <a:ea typeface="ＭＳ Ｐゴシック" charset="0"/>
              </a:rPr>
              <a:t> Tweed </a:t>
            </a:r>
            <a:r>
              <a:rPr lang="en-US" sz="2400" dirty="0">
                <a:ea typeface="ＭＳ Ｐゴシック" charset="0"/>
              </a:rPr>
              <a:t>(1823-78), a.k.a. </a:t>
            </a:r>
            <a:r>
              <a:rPr lang="en-US" sz="2400" b="1" dirty="0">
                <a:solidFill>
                  <a:srgbClr val="FF0000"/>
                </a:solidFill>
                <a:ea typeface="ＭＳ Ｐゴシック" charset="0"/>
              </a:rPr>
              <a:t>Boss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ea typeface="ＭＳ Ｐゴシック" charset="0"/>
              </a:rPr>
              <a:t>Tweed</a:t>
            </a:r>
            <a:r>
              <a:rPr lang="en-US" sz="2400" dirty="0">
                <a:ea typeface="ＭＳ Ｐゴシック" charset="0"/>
              </a:rPr>
              <a:t>, one of the most powerful political bosses.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ea typeface="ＭＳ Ｐゴシック" charset="0"/>
              </a:rPr>
              <a:t>Head of </a:t>
            </a:r>
            <a:r>
              <a:rPr lang="en-US" sz="2400" b="1" dirty="0">
                <a:solidFill>
                  <a:srgbClr val="FF0000"/>
                </a:solidFill>
                <a:ea typeface="ＭＳ Ｐゴシック" charset="0"/>
              </a:rPr>
              <a:t>Tammany Hall</a:t>
            </a:r>
            <a:r>
              <a:rPr lang="en-US" sz="2400" dirty="0">
                <a:ea typeface="ＭＳ Ｐゴシック" charset="0"/>
              </a:rPr>
              <a:t>, NY Democratic machine 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ea typeface="ＭＳ Ｐゴシック" charset="0"/>
              </a:rPr>
              <a:t>His path</a:t>
            </a:r>
          </a:p>
          <a:p>
            <a:pPr lvl="1">
              <a:lnSpc>
                <a:spcPct val="100000"/>
              </a:lnSpc>
            </a:pPr>
            <a:r>
              <a:rPr lang="en-US" sz="2400" dirty="0">
                <a:ea typeface="ＭＳ Ｐゴシック" charset="0"/>
              </a:rPr>
              <a:t>1853-55 – HOR, D-NY-5</a:t>
            </a:r>
            <a:r>
              <a:rPr lang="en-US" sz="2400" baseline="30000" dirty="0">
                <a:ea typeface="ＭＳ Ｐゴシック" charset="0"/>
              </a:rPr>
              <a:t>th</a:t>
            </a:r>
          </a:p>
          <a:p>
            <a:pPr lvl="1">
              <a:lnSpc>
                <a:spcPct val="100000"/>
              </a:lnSpc>
            </a:pPr>
            <a:r>
              <a:rPr lang="en-US" sz="2400" dirty="0">
                <a:ea typeface="ＭＳ Ｐゴシック" charset="0"/>
              </a:rPr>
              <a:t>1858 – NY Board of Supervisors &amp; Ward Boss</a:t>
            </a:r>
          </a:p>
          <a:p>
            <a:pPr lvl="1">
              <a:lnSpc>
                <a:spcPct val="100000"/>
              </a:lnSpc>
            </a:pPr>
            <a:r>
              <a:rPr lang="en-US" sz="2400" dirty="0">
                <a:ea typeface="ＭＳ Ｐゴシック" charset="0"/>
              </a:rPr>
              <a:t>1862 – Chair of Dem General Committee </a:t>
            </a:r>
            <a:endParaRPr lang="en-US" sz="2400" baseline="30000" dirty="0">
              <a:ea typeface="ＭＳ Ｐゴシック" charset="0"/>
            </a:endParaRPr>
          </a:p>
          <a:p>
            <a:pPr lvl="1">
              <a:lnSpc>
                <a:spcPct val="100000"/>
              </a:lnSpc>
            </a:pPr>
            <a:r>
              <a:rPr lang="en-US" sz="2400" dirty="0">
                <a:ea typeface="ＭＳ Ｐゴシック" charset="0"/>
              </a:rPr>
              <a:t>1867-73 - NY State Senate </a:t>
            </a:r>
          </a:p>
          <a:p>
            <a:pPr lvl="1">
              <a:lnSpc>
                <a:spcPct val="100000"/>
              </a:lnSpc>
            </a:pPr>
            <a:r>
              <a:rPr lang="en-US" sz="2400" dirty="0">
                <a:ea typeface="ＭＳ Ｐゴシック" charset="0"/>
              </a:rPr>
              <a:t>Got buddies elected to office. They became</a:t>
            </a:r>
            <a:r>
              <a:rPr lang="en-US" sz="2400" b="1" dirty="0">
                <a:solidFill>
                  <a:srgbClr val="FF0000"/>
                </a:solidFill>
                <a:ea typeface="ＭＳ Ｐゴシック" charset="0"/>
              </a:rPr>
              <a:t> Tweed Ring</a:t>
            </a:r>
            <a:endParaRPr lang="en-US" sz="2400" dirty="0">
              <a:ea typeface="ＭＳ Ｐゴシック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ea typeface="ＭＳ Ｐゴシック" charset="0"/>
                <a:cs typeface="Times New Roman" charset="0"/>
              </a:rPr>
              <a:t>Swindled NYC in the 1860s and 1870s</a:t>
            </a:r>
          </a:p>
          <a:p>
            <a:pPr>
              <a:lnSpc>
                <a:spcPct val="100000"/>
              </a:lnSpc>
            </a:pPr>
            <a:endParaRPr lang="en-US" sz="2400" dirty="0"/>
          </a:p>
          <a:p>
            <a:pPr>
              <a:lnSpc>
                <a:spcPct val="100000"/>
              </a:lnSpc>
            </a:pPr>
            <a:endParaRPr lang="en-US" sz="2400" dirty="0">
              <a:ea typeface="ＭＳ Ｐゴシック" charset="0"/>
            </a:endParaRPr>
          </a:p>
          <a:p>
            <a:pPr>
              <a:lnSpc>
                <a:spcPct val="100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9340931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Political Machines: Fraud!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39837"/>
            <a:ext cx="10591800" cy="562428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dirty="0"/>
              <a:t>Tweed Ring milked NYC via: fake leases, padded bills, false vouchers, unnecessary repairs, and overpriced goods and services bought from suppliers controlled by the ring. Examples:</a:t>
            </a:r>
          </a:p>
          <a:p>
            <a:pPr lvl="1">
              <a:lnSpc>
                <a:spcPct val="120000"/>
              </a:lnSpc>
            </a:pPr>
            <a:r>
              <a:rPr lang="en-US" sz="2400" dirty="0"/>
              <a:t>Bought 40 old chairs and three tables: $179,792 ($2 million today)</a:t>
            </a:r>
          </a:p>
          <a:p>
            <a:pPr lvl="1">
              <a:lnSpc>
                <a:spcPct val="120000"/>
              </a:lnSpc>
            </a:pPr>
            <a:r>
              <a:rPr lang="en-US" sz="2400" dirty="0"/>
              <a:t>Carpenter paid $360,751 for one month's labor ($5 million today) </a:t>
            </a:r>
          </a:p>
          <a:p>
            <a:pPr lvl="1">
              <a:lnSpc>
                <a:spcPct val="120000"/>
              </a:lnSpc>
            </a:pPr>
            <a:r>
              <a:rPr lang="en-US" sz="2400" dirty="0"/>
              <a:t>Plasterer's wages for 9 month job: $2,870,464 ($34 million today)</a:t>
            </a:r>
          </a:p>
          <a:p>
            <a:pPr lvl="1">
              <a:lnSpc>
                <a:spcPct val="120000"/>
              </a:lnSpc>
            </a:pPr>
            <a:r>
              <a:rPr lang="en-US" sz="2400" dirty="0"/>
              <a:t>30 months of advertising paid to a Tweed-controlled printing company: $7,168,212 (about $87 million today)</a:t>
            </a:r>
          </a:p>
          <a:p>
            <a:pPr lvl="1">
              <a:lnSpc>
                <a:spcPct val="120000"/>
              </a:lnSpc>
            </a:pPr>
            <a:endParaRPr lang="en-US" sz="2400" dirty="0"/>
          </a:p>
          <a:p>
            <a:endParaRPr lang="en-US" sz="2400" dirty="0">
              <a:latin typeface="Comic Sans MS" charset="0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0512254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Political Machines: Fraud!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400" dirty="0"/>
              <a:t>Bought undeveloped property in Harlem, used city funds to develop it (run water and roads to it), then sell the property. </a:t>
            </a:r>
          </a:p>
          <a:p>
            <a:pPr lvl="1">
              <a:lnSpc>
                <a:spcPct val="120000"/>
              </a:lnSpc>
            </a:pPr>
            <a:r>
              <a:rPr lang="en-US" sz="2400" dirty="0"/>
              <a:t>Tweed was 3</a:t>
            </a:r>
            <a:r>
              <a:rPr lang="en-US" sz="2400" baseline="30000" dirty="0"/>
              <a:t>rd</a:t>
            </a:r>
            <a:r>
              <a:rPr lang="en-US" sz="2400" dirty="0"/>
              <a:t> largest property owner in NYC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ea typeface="ＭＳ Ｐゴシック" charset="0"/>
                <a:cs typeface="Times New Roman" charset="0"/>
              </a:rPr>
              <a:t>Tweed’s masterpiece was a three-story courthouse in Lower Manhattan originally budgeted at $250,000.  By Tweed’s death, the city had spent more than $13 million ($180 mil today) – and the building was still not finished.</a:t>
            </a:r>
            <a:r>
              <a:rPr lang="en-US" sz="2400" dirty="0">
                <a:ea typeface="ＭＳ Ｐゴシック" charset="0"/>
              </a:rPr>
              <a:t> </a:t>
            </a:r>
          </a:p>
          <a:p>
            <a:r>
              <a:rPr lang="en-US" sz="2400" dirty="0"/>
              <a:t>In the end he plundered $50-200 million. </a:t>
            </a: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$365 million -  $2.4 billion today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6557572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Tammany Hall: The Epicenter of Fraud</a:t>
            </a:r>
          </a:p>
        </p:txBody>
      </p:sp>
      <p:pic>
        <p:nvPicPr>
          <p:cNvPr id="4" name="Picture 3" descr="TammanyH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718720"/>
            <a:ext cx="6235702" cy="4784094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41899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Political Machines: Voting Fraud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No voter identification</a:t>
            </a:r>
          </a:p>
          <a:p>
            <a:r>
              <a:rPr lang="en-US" sz="3200" dirty="0"/>
              <a:t>Shave and return</a:t>
            </a:r>
          </a:p>
          <a:p>
            <a:r>
              <a:rPr lang="en-US" sz="3200" dirty="0"/>
              <a:t>Dogs and the dead </a:t>
            </a:r>
          </a:p>
          <a:p>
            <a:r>
              <a:rPr lang="en-US" sz="3200" dirty="0"/>
              <a:t>Counting </a:t>
            </a:r>
          </a:p>
          <a:p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5" name="Content Placeholder 4" descr="Political Cartoon-Nast, Political Bosses">
            <a:extLst>
              <a:ext uri="{FF2B5EF4-FFF2-40B4-BE49-F238E27FC236}">
                <a16:creationId xmlns:a16="http://schemas.microsoft.com/office/drawing/2014/main" id="{DF0EDAD5-4184-49CB-8667-151DB050F6F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1"/>
            <a:ext cx="4419600" cy="4846828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266545569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Nast vs. Tweed Ring</a:t>
            </a:r>
            <a:endParaRPr lang="de-D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2800" dirty="0"/>
              <a:t>Thomas Nast	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752600" y="2736955"/>
            <a:ext cx="2332831" cy="3220828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2800" dirty="0"/>
              <a:t>William Tweed 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543800" y="2691173"/>
            <a:ext cx="2633527" cy="331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27044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0142" y="521665"/>
            <a:ext cx="7691719" cy="114300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Thomas Nast vs. Tweed Ring </a:t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64666"/>
            <a:ext cx="11277599" cy="52712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"Stop them damned pictures. I don't care so much what the papers say about me. My constituents don't know how to read, but they can't help seeing them damned pictures!" </a:t>
            </a:r>
          </a:p>
          <a:p>
            <a:pPr marL="0" indent="0">
              <a:buNone/>
            </a:pPr>
            <a:endParaRPr lang="en-US" sz="4000" dirty="0"/>
          </a:p>
          <a:p>
            <a:pPr marL="0" indent="0" algn="r">
              <a:buNone/>
            </a:pPr>
            <a:r>
              <a:rPr lang="en-US" sz="4000" dirty="0"/>
              <a:t>–Tweed</a:t>
            </a:r>
          </a:p>
        </p:txBody>
      </p:sp>
    </p:spTree>
    <p:extLst>
      <p:ext uri="{BB962C8B-B14F-4D97-AF65-F5344CB8AC3E}">
        <p14:creationId xmlns:p14="http://schemas.microsoft.com/office/powerpoint/2010/main" val="75824115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7716" b="7716"/>
          <a:stretch>
            <a:fillRect/>
          </a:stretch>
        </p:blipFill>
        <p:spPr>
          <a:xfrm>
            <a:off x="2438400" y="1295400"/>
            <a:ext cx="7848644" cy="4665276"/>
          </a:xfrm>
        </p:spPr>
      </p:pic>
      <p:sp>
        <p:nvSpPr>
          <p:cNvPr id="2" name="TextBox 1"/>
          <p:cNvSpPr txBox="1"/>
          <p:nvPr/>
        </p:nvSpPr>
        <p:spPr>
          <a:xfrm>
            <a:off x="2590800" y="6091535"/>
            <a:ext cx="784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Caption: (Boss) "You have the Liberty of Voting for any one you please; </a:t>
            </a:r>
            <a:br>
              <a:rPr lang="en-US" dirty="0"/>
            </a:br>
            <a:r>
              <a:rPr lang="en-US" i="1" dirty="0"/>
              <a:t>but we have the Liberty of Counting in any one we please."</a:t>
            </a:r>
            <a:endParaRPr lang="en-US" dirty="0"/>
          </a:p>
          <a:p>
            <a:endParaRPr lang="de-DE" dirty="0"/>
          </a:p>
        </p:txBody>
      </p:sp>
      <p:sp>
        <p:nvSpPr>
          <p:cNvPr id="3" name="TextBox 2"/>
          <p:cNvSpPr txBox="1"/>
          <p:nvPr/>
        </p:nvSpPr>
        <p:spPr>
          <a:xfrm>
            <a:off x="2438400" y="228600"/>
            <a:ext cx="7848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Going Through the Form of Universal Suffrage, 1871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80133054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0142" y="5451183"/>
            <a:ext cx="7691718" cy="1080247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dirty="0"/>
              <a:t>One of Nast’s most famous cartoons speaks for itself on </a:t>
            </a:r>
          </a:p>
          <a:p>
            <a:pPr marL="0" indent="0" algn="ctr">
              <a:buNone/>
            </a:pPr>
            <a:r>
              <a:rPr lang="en-US" dirty="0"/>
              <a:t>“The Brains” of Tammany Hall.</a:t>
            </a:r>
          </a:p>
          <a:p>
            <a:endParaRPr lang="en-US" dirty="0"/>
          </a:p>
        </p:txBody>
      </p:sp>
      <p:pic>
        <p:nvPicPr>
          <p:cNvPr id="4" name="Picture 3" descr="NastBrai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857" y="247624"/>
            <a:ext cx="4819990" cy="5076559"/>
          </a:xfrm>
          <a:prstGeom prst="rect">
            <a:avLst/>
          </a:prstGeom>
          <a:noFill/>
          <a:ln w="38100">
            <a:solidFill>
              <a:srgbClr val="FFFF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444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Numbers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Between 1870-1900, US pop doubled!</a:t>
            </a:r>
          </a:p>
          <a:p>
            <a:r>
              <a:rPr lang="en-US" sz="2800" dirty="0"/>
              <a:t>3.5 million in NYC, 2</a:t>
            </a:r>
            <a:r>
              <a:rPr lang="en-US" sz="2800" baseline="30000" dirty="0"/>
              <a:t>nd</a:t>
            </a:r>
            <a:r>
              <a:rPr lang="en-US" sz="2800" dirty="0"/>
              <a:t> most populous city (London)</a:t>
            </a:r>
          </a:p>
          <a:p>
            <a:r>
              <a:rPr lang="en-US" sz="2800" dirty="0"/>
              <a:t>Flood from S and E Europe </a:t>
            </a:r>
          </a:p>
          <a:p>
            <a:r>
              <a:rPr lang="en-US" sz="2800" dirty="0"/>
              <a:t>1851-1883, </a:t>
            </a:r>
            <a:r>
              <a:rPr lang="de-DE" sz="2800" dirty="0"/>
              <a:t>≈ </a:t>
            </a:r>
            <a:r>
              <a:rPr lang="en-US" sz="2800" dirty="0"/>
              <a:t>300,000 Chinese arrived </a:t>
            </a:r>
          </a:p>
          <a:p>
            <a:r>
              <a:rPr lang="en-US" sz="2800" dirty="0"/>
              <a:t>By 1920 </a:t>
            </a:r>
            <a:r>
              <a:rPr lang="de-DE" sz="2800" dirty="0"/>
              <a:t>≈ </a:t>
            </a:r>
            <a:r>
              <a:rPr lang="en-US" sz="2800" dirty="0"/>
              <a:t>200,000 Japanese on West Coast </a:t>
            </a:r>
          </a:p>
          <a:p>
            <a:r>
              <a:rPr lang="en-US" sz="2800" dirty="0"/>
              <a:t>1880-1920 </a:t>
            </a:r>
            <a:r>
              <a:rPr lang="de-DE" sz="2800" dirty="0"/>
              <a:t>≈ </a:t>
            </a:r>
            <a:r>
              <a:rPr lang="en-US" sz="2800" dirty="0"/>
              <a:t>260,000 from Caribbean 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2684896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6858" y="5297715"/>
            <a:ext cx="8182003" cy="1223895"/>
          </a:xfrm>
        </p:spPr>
        <p:txBody>
          <a:bodyPr>
            <a:normAutofit/>
          </a:bodyPr>
          <a:lstStyle/>
          <a:p>
            <a:pPr marL="0" indent="0" algn="ctr">
              <a:spcBef>
                <a:spcPct val="50000"/>
              </a:spcBef>
              <a:buNone/>
            </a:pPr>
            <a:r>
              <a:rPr lang="en-US" i="1" dirty="0"/>
              <a:t>Caption (not pictured) says:</a:t>
            </a:r>
          </a:p>
          <a:p>
            <a:pPr marL="0" indent="0" algn="ctr">
              <a:spcBef>
                <a:spcPct val="50000"/>
              </a:spcBef>
              <a:buNone/>
            </a:pPr>
            <a:r>
              <a:rPr lang="ja-JP" altLang="en-US" i="1" dirty="0"/>
              <a:t>“</a:t>
            </a:r>
            <a:r>
              <a:rPr lang="en-US" i="1" dirty="0"/>
              <a:t>Who Stole the People’s Money? -- Do Tell.</a:t>
            </a:r>
            <a:r>
              <a:rPr lang="ja-JP" altLang="en-US" i="1" dirty="0"/>
              <a:t>‘</a:t>
            </a:r>
            <a:r>
              <a:rPr lang="en-US" i="1" dirty="0"/>
              <a:t>TWAS HIM.</a:t>
            </a:r>
            <a:r>
              <a:rPr lang="ja-JP" altLang="en-US" i="1" dirty="0"/>
              <a:t>”</a:t>
            </a:r>
            <a:endParaRPr lang="en-US" i="1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705" y="458528"/>
            <a:ext cx="7392033" cy="483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03131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New York Corruption – “The City Treasury - Empty to the Workmen, and the Four Masters who Emptied It”</a:t>
            </a:r>
            <a:br>
              <a:rPr lang="en-US" sz="2800" b="1" dirty="0"/>
            </a:br>
            <a:endParaRPr lang="de-DE" sz="2800" dirty="0"/>
          </a:p>
        </p:txBody>
      </p:sp>
      <p:pic>
        <p:nvPicPr>
          <p:cNvPr id="1028" name="Picture 4" descr="Amazon.com: Nast Tweed Corruption None Of Thomas NastS Vitriolic Cartoon  Attacks On Boss William Magear Tweed And His Ring Of Corrupt New York City  Politicians 1871 Poster Print by (24 x 36):">
            <a:extLst>
              <a:ext uri="{FF2B5EF4-FFF2-40B4-BE49-F238E27FC236}">
                <a16:creationId xmlns:a16="http://schemas.microsoft.com/office/drawing/2014/main" id="{8F959EDC-194B-4A96-9C20-CA89524DE18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806" y="1600200"/>
            <a:ext cx="7777113" cy="503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83994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7601" y="228600"/>
            <a:ext cx="4572761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761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95279" y="172831"/>
            <a:ext cx="4053321" cy="651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70565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7570" y="5731690"/>
            <a:ext cx="7946146" cy="112631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dirty="0"/>
              <a:t>Published on the eve of the 1871 NYC elections. </a:t>
            </a:r>
          </a:p>
          <a:p>
            <a:pPr marL="0" indent="0" algn="ctr">
              <a:buNone/>
            </a:pPr>
            <a:r>
              <a:rPr lang="en-US" dirty="0"/>
              <a:t>Caption says: </a:t>
            </a:r>
          </a:p>
          <a:p>
            <a:pPr marL="0" indent="0" algn="ctr">
              <a:buNone/>
            </a:pPr>
            <a:r>
              <a:rPr lang="en-US" dirty="0"/>
              <a:t>“The Tammany Tiger Loose-What Are You Going to Do About It?”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457200"/>
            <a:ext cx="7131770" cy="508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38137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Nast vs. Tweed Ring </a:t>
            </a:r>
            <a:br>
              <a:rPr lang="en-US" sz="3600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Tweed sent someone to inform Nast that some admirers of his work wanted to send him to Europe to study art. </a:t>
            </a:r>
          </a:p>
          <a:p>
            <a:r>
              <a:rPr lang="en-US" dirty="0"/>
              <a:t>When Nast, suspicious, replied that he could not possibly afford to leave his work at </a:t>
            </a:r>
            <a:r>
              <a:rPr lang="en-US" i="1" dirty="0"/>
              <a:t>Harper's</a:t>
            </a:r>
            <a:r>
              <a:rPr lang="en-US" dirty="0"/>
              <a:t>, the reply was that $100,000 was set aside for him. Nast responded it would take more than that to make it worth his while. When the figure was raised to $500,000 , Nast said he'd rather see Tweed and his gang in jail first. </a:t>
            </a:r>
          </a:p>
          <a:p>
            <a:r>
              <a:rPr lang="en-US" dirty="0"/>
              <a:t>"Be careful Mr. Nast," his caller replied, "that you do not find yourself in a coffin first." Then suspicious characters were lurking outside of Nast's home in Manhattan, so he moved his family to NJ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83746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91233"/>
            <a:ext cx="7691719" cy="11430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Nast vs. Tweed Ring </a:t>
            </a:r>
            <a:br>
              <a:rPr lang="en-US" sz="3600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48755"/>
            <a:ext cx="11201399" cy="4571999"/>
          </a:xfrm>
        </p:spPr>
        <p:txBody>
          <a:bodyPr>
            <a:normAutofit/>
          </a:bodyPr>
          <a:lstStyle/>
          <a:p>
            <a:r>
              <a:rPr lang="en-US" sz="2800" dirty="0"/>
              <a:t>Failing to bribe Nast, Tweed tried to intimidate Harper’s Brothers Publishing by threatening to have the NY Board of Education throw out all Harper textbooks and never buy any more. </a:t>
            </a:r>
          </a:p>
          <a:p>
            <a:pPr lvl="1"/>
            <a:r>
              <a:rPr lang="en-US" sz="2800" dirty="0"/>
              <a:t>This could bankrupt </a:t>
            </a:r>
            <a:r>
              <a:rPr lang="en-US" sz="2800" i="1" dirty="0"/>
              <a:t>Harper’s; </a:t>
            </a:r>
            <a:r>
              <a:rPr lang="en-US" sz="2800" dirty="0"/>
              <a:t>but they voted to stand by Nast</a:t>
            </a:r>
          </a:p>
        </p:txBody>
      </p:sp>
    </p:spTree>
    <p:extLst>
      <p:ext uri="{BB962C8B-B14F-4D97-AF65-F5344CB8AC3E}">
        <p14:creationId xmlns:p14="http://schemas.microsoft.com/office/powerpoint/2010/main" val="239839565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0142" y="207897"/>
            <a:ext cx="7691719" cy="457199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Following the threats against himself and Harper’s, Nast published </a:t>
            </a:r>
            <a:r>
              <a:rPr lang="en-US" i="1" dirty="0"/>
              <a:t>The New Board of Education.</a:t>
            </a:r>
          </a:p>
          <a:p>
            <a:endParaRPr lang="en-US" dirty="0"/>
          </a:p>
        </p:txBody>
      </p:sp>
      <p:pic>
        <p:nvPicPr>
          <p:cNvPr id="4" name="Picture 3" descr="BoardOf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0" y="1307874"/>
            <a:ext cx="5193393" cy="5245327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30574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Nast vs. Tweed Ring </a:t>
            </a:r>
            <a:br>
              <a:rPr lang="en-US" sz="3200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Nast and other muckrakers brought Tweed down in 1871 </a:t>
            </a:r>
          </a:p>
          <a:p>
            <a:pPr lvl="1"/>
            <a:r>
              <a:rPr lang="en-US" sz="2800" dirty="0"/>
              <a:t>220 counts</a:t>
            </a:r>
          </a:p>
          <a:p>
            <a:pPr lvl="1"/>
            <a:r>
              <a:rPr lang="en-US" sz="2800" dirty="0"/>
              <a:t>Hung jury</a:t>
            </a:r>
          </a:p>
          <a:p>
            <a:pPr lvl="1"/>
            <a:r>
              <a:rPr lang="en-US" sz="2800" dirty="0"/>
              <a:t>Re-tried, convicted to 1 year. Does time. </a:t>
            </a:r>
          </a:p>
          <a:p>
            <a:pPr lvl="1"/>
            <a:r>
              <a:rPr lang="en-US" sz="2800" dirty="0"/>
              <a:t>Civil suit &gt; fled to Spain &gt; recognized due to a Nast cartoon &gt; extradited &gt; agreed to tell all in a plea </a:t>
            </a:r>
          </a:p>
          <a:p>
            <a:pPr lvl="1"/>
            <a:r>
              <a:rPr lang="en-US" sz="2800" dirty="0"/>
              <a:t>Died in the Ludlow Street Jail in 1878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41646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6172200"/>
            <a:ext cx="7848600" cy="914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Spanish police hoped for a reward for extraditing Tweed</a:t>
            </a:r>
          </a:p>
        </p:txBody>
      </p:sp>
      <p:pic>
        <p:nvPicPr>
          <p:cNvPr id="4" name="Picture 3" descr="TweedRewa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55157"/>
            <a:ext cx="4151509" cy="5705187"/>
          </a:xfrm>
          <a:prstGeom prst="rect">
            <a:avLst/>
          </a:prstGeom>
          <a:noFill/>
          <a:ln w="3810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167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4025</Words>
  <Application>Microsoft Office PowerPoint</Application>
  <PresentationFormat>Widescreen</PresentationFormat>
  <Paragraphs>456</Paragraphs>
  <Slides>105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11" baseType="lpstr">
      <vt:lpstr>Arial</vt:lpstr>
      <vt:lpstr>Arial Unicode MS</vt:lpstr>
      <vt:lpstr>Calibri</vt:lpstr>
      <vt:lpstr>Calibri Light</vt:lpstr>
      <vt:lpstr>Comic Sans MS</vt:lpstr>
      <vt:lpstr>Office Theme</vt:lpstr>
      <vt:lpstr>Immigration, Urbanization, Social Reform, and Political Machines in Gilded Age America</vt:lpstr>
      <vt:lpstr>Context </vt:lpstr>
      <vt:lpstr>Lecture Outline</vt:lpstr>
      <vt:lpstr>Key Themes of this Lecture </vt:lpstr>
      <vt:lpstr>Etymology</vt:lpstr>
      <vt:lpstr>Etymology</vt:lpstr>
      <vt:lpstr>The Gilded Age Trifecta </vt:lpstr>
      <vt:lpstr>      Immigration </vt:lpstr>
      <vt:lpstr>The Numbers</vt:lpstr>
      <vt:lpstr>PowerPoint Presentation</vt:lpstr>
      <vt:lpstr>PowerPoint Presentation</vt:lpstr>
      <vt:lpstr> Immigration until Civil War primarily from NW Europe</vt:lpstr>
      <vt:lpstr>PowerPoint Presentation</vt:lpstr>
      <vt:lpstr>Push Factors </vt:lpstr>
      <vt:lpstr>Pull Factors: De Jure Encouragement  </vt:lpstr>
      <vt:lpstr>Pull Factors: Business Supported Immigration</vt:lpstr>
      <vt:lpstr>Pull Factors: Opportunity</vt:lpstr>
      <vt:lpstr>Ellis Island</vt:lpstr>
      <vt:lpstr>Ellis Island </vt:lpstr>
      <vt:lpstr>Angel Island</vt:lpstr>
      <vt:lpstr>Challenges to the Melting Pot Theory</vt:lpstr>
      <vt:lpstr>Reactions to Mass Immigration: Nativism</vt:lpstr>
      <vt:lpstr>Reactions to Mass Immigration: APA</vt:lpstr>
      <vt:lpstr>Reactions to Mass Immigration: Labor </vt:lpstr>
      <vt:lpstr>PowerPoint Presentation</vt:lpstr>
      <vt:lpstr>PowerPoint Presentation</vt:lpstr>
      <vt:lpstr>Reactions to Mass Immigration: Social Gospel </vt:lpstr>
      <vt:lpstr>Reactions to Mass Immigration: Anti-Chinese Sentiment</vt:lpstr>
      <vt:lpstr>PowerPoint Presentation</vt:lpstr>
      <vt:lpstr>PowerPoint Presentation</vt:lpstr>
      <vt:lpstr>Reactions to Mass Immigration: Anti-Japanese Sentiment </vt:lpstr>
      <vt:lpstr>Reactions to Mass Immigration: Anti-Immigrant Legislation</vt:lpstr>
      <vt:lpstr>…just an update </vt:lpstr>
      <vt:lpstr>PowerPoint Presentation</vt:lpstr>
      <vt:lpstr>Urbanization</vt:lpstr>
      <vt:lpstr>The Numbers</vt:lpstr>
      <vt:lpstr>PowerPoint Presentation</vt:lpstr>
      <vt:lpstr>PowerPoint Presentation</vt:lpstr>
      <vt:lpstr>PowerPoint Presentation</vt:lpstr>
      <vt:lpstr>PowerPoint Presentation</vt:lpstr>
      <vt:lpstr>Urbanization: Pull Factors </vt:lpstr>
      <vt:lpstr>The Shame of Cities: Muckrakers</vt:lpstr>
      <vt:lpstr>The Shame of Cities: Housing </vt:lpstr>
      <vt:lpstr>The Shame of Cities: Housing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From How the Other Half Lives  </vt:lpstr>
      <vt:lpstr>The Shame of Cities: Transportation  </vt:lpstr>
      <vt:lpstr>The Shame of Cities: Water </vt:lpstr>
      <vt:lpstr>The Shame of Cities: Sanitation  </vt:lpstr>
      <vt:lpstr>PowerPoint Presentation</vt:lpstr>
      <vt:lpstr>The Shame of Cities: Fire</vt:lpstr>
      <vt:lpstr>The Shame of Cities: Crime </vt:lpstr>
      <vt:lpstr>PowerPoint Presentation</vt:lpstr>
      <vt:lpstr>Impact of IIU on Class &amp; Gender</vt:lpstr>
      <vt:lpstr>Impact of IIU on Class &amp; Gender</vt:lpstr>
      <vt:lpstr>Impact of IIU on Class &amp; Gender</vt:lpstr>
      <vt:lpstr>Impact of IIU on Class &amp; Gender</vt:lpstr>
      <vt:lpstr>Impact of IIU on Class &amp; Gender</vt:lpstr>
      <vt:lpstr>   Reformist Reactions </vt:lpstr>
      <vt:lpstr>Who were the reformers and what did they want?</vt:lpstr>
      <vt:lpstr>Reform: Americanization Movement</vt:lpstr>
      <vt:lpstr>Reform: Social Gospel Movement</vt:lpstr>
      <vt:lpstr>Reform: Social Gospel Movement</vt:lpstr>
      <vt:lpstr>Reform: Settlement House Movement </vt:lpstr>
      <vt:lpstr>Reform: Settlement House Movement </vt:lpstr>
      <vt:lpstr>Hull House</vt:lpstr>
      <vt:lpstr>Saint Jane, Beyond Hull House</vt:lpstr>
      <vt:lpstr>Reform? Or Revolution. Creeping Socialism…</vt:lpstr>
      <vt:lpstr>Reform? Or Revolution. Creeping Socialism…</vt:lpstr>
      <vt:lpstr>Politics of the Gilded Age</vt:lpstr>
      <vt:lpstr>Political Machines</vt:lpstr>
      <vt:lpstr>Political Machine Organization</vt:lpstr>
      <vt:lpstr>Political Machines: Bosses</vt:lpstr>
      <vt:lpstr>Political Machines: Immigrants and the Machine</vt:lpstr>
      <vt:lpstr>Political Machines: Tactics </vt:lpstr>
      <vt:lpstr>Political Machines: Tammany and Tweed </vt:lpstr>
      <vt:lpstr>Political Machines: Fraud!</vt:lpstr>
      <vt:lpstr>Political Machines: Fraud!</vt:lpstr>
      <vt:lpstr>Tammany Hall: The Epicenter of Fraud</vt:lpstr>
      <vt:lpstr>Political Machines: Voting Fraud</vt:lpstr>
      <vt:lpstr>Nast vs. Tweed Ring</vt:lpstr>
      <vt:lpstr>Thomas Nast vs. Tweed Ring  </vt:lpstr>
      <vt:lpstr>PowerPoint Presentation</vt:lpstr>
      <vt:lpstr>PowerPoint Presentation</vt:lpstr>
      <vt:lpstr>PowerPoint Presentation</vt:lpstr>
      <vt:lpstr>New York Corruption – “The City Treasury - Empty to the Workmen, and the Four Masters who Emptied It” </vt:lpstr>
      <vt:lpstr>PowerPoint Presentation</vt:lpstr>
      <vt:lpstr>PowerPoint Presentation</vt:lpstr>
      <vt:lpstr>PowerPoint Presentation</vt:lpstr>
      <vt:lpstr>Nast vs. Tweed Ring  </vt:lpstr>
      <vt:lpstr>Nast vs. Tweed Ring  </vt:lpstr>
      <vt:lpstr>PowerPoint Presentation</vt:lpstr>
      <vt:lpstr>Nast vs. Tweed Ring  </vt:lpstr>
      <vt:lpstr>PowerPoint Presentation</vt:lpstr>
      <vt:lpstr>PowerPoint Presentation</vt:lpstr>
      <vt:lpstr>Terry Golway. Machine Made: Tammany Hall and the Creation of Modern American Politics. 2014. </vt:lpstr>
      <vt:lpstr>PowerPoint Presentation</vt:lpstr>
      <vt:lpstr>From the Record</vt:lpstr>
      <vt:lpstr>From the Record</vt:lpstr>
      <vt:lpstr> Coming Soon….  Cleaning Up in the Progressive Era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Immigration, Urbanization, Social Reform, and Political Machines in Gilded Age America</dc:title>
  <dc:creator>Daniel Lazar</dc:creator>
  <cp:lastModifiedBy>Daniel Lazar</cp:lastModifiedBy>
  <cp:revision>1</cp:revision>
  <dcterms:created xsi:type="dcterms:W3CDTF">2021-01-14T13:04:06Z</dcterms:created>
  <dcterms:modified xsi:type="dcterms:W3CDTF">2021-01-14T13:09:29Z</dcterms:modified>
</cp:coreProperties>
</file>