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1" r:id="rId6"/>
    <p:sldId id="273" r:id="rId7"/>
    <p:sldId id="268" r:id="rId8"/>
    <p:sldId id="274" r:id="rId9"/>
    <p:sldId id="280" r:id="rId10"/>
    <p:sldId id="260" r:id="rId11"/>
    <p:sldId id="261" r:id="rId12"/>
    <p:sldId id="275" r:id="rId13"/>
    <p:sldId id="283" r:id="rId14"/>
    <p:sldId id="287" r:id="rId15"/>
    <p:sldId id="262" r:id="rId16"/>
    <p:sldId id="276" r:id="rId17"/>
    <p:sldId id="277" r:id="rId18"/>
    <p:sldId id="263" r:id="rId19"/>
    <p:sldId id="278" r:id="rId20"/>
    <p:sldId id="279" r:id="rId21"/>
    <p:sldId id="269" r:id="rId22"/>
    <p:sldId id="289" r:id="rId23"/>
    <p:sldId id="282" r:id="rId24"/>
    <p:sldId id="284" r:id="rId25"/>
    <p:sldId id="266" r:id="rId26"/>
    <p:sldId id="286" r:id="rId27"/>
    <p:sldId id="271" r:id="rId28"/>
    <p:sldId id="285" r:id="rId29"/>
    <p:sldId id="265" r:id="rId30"/>
    <p:sldId id="264" r:id="rId31"/>
    <p:sldId id="288" r:id="rId32"/>
    <p:sldId id="270"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6600"/>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46" autoAdjust="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684FABA-67FD-4A38-8954-418DF5CDB8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5130E8-7B6D-4D67-B3D1-E17FD232B2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79FC02-3388-4D27-85DF-224483E700AA}"/>
              </a:ext>
            </a:extLst>
          </p:cNvPr>
          <p:cNvSpPr>
            <a:spLocks noGrp="1" noChangeArrowheads="1"/>
          </p:cNvSpPr>
          <p:nvPr>
            <p:ph type="sldNum" sz="quarter" idx="12"/>
          </p:nvPr>
        </p:nvSpPr>
        <p:spPr>
          <a:ln/>
        </p:spPr>
        <p:txBody>
          <a:bodyPr/>
          <a:lstStyle>
            <a:lvl1pPr>
              <a:defRPr/>
            </a:lvl1pPr>
          </a:lstStyle>
          <a:p>
            <a:fld id="{3CD0E082-DFB7-4319-B559-EC6A99CB4267}" type="slidenum">
              <a:rPr lang="en-US" altLang="en-US"/>
              <a:pPr/>
              <a:t>‹#›</a:t>
            </a:fld>
            <a:endParaRPr lang="en-US" altLang="en-US"/>
          </a:p>
        </p:txBody>
      </p:sp>
    </p:spTree>
    <p:extLst>
      <p:ext uri="{BB962C8B-B14F-4D97-AF65-F5344CB8AC3E}">
        <p14:creationId xmlns:p14="http://schemas.microsoft.com/office/powerpoint/2010/main" val="391504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198C1A-C90B-4965-8116-5F69DC0942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1DDA2D-0081-47DD-BAF7-1AC7D7C66A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EC3AF8-2572-41CE-A1BB-970AC33CA4A0}"/>
              </a:ext>
            </a:extLst>
          </p:cNvPr>
          <p:cNvSpPr>
            <a:spLocks noGrp="1" noChangeArrowheads="1"/>
          </p:cNvSpPr>
          <p:nvPr>
            <p:ph type="sldNum" sz="quarter" idx="12"/>
          </p:nvPr>
        </p:nvSpPr>
        <p:spPr>
          <a:ln/>
        </p:spPr>
        <p:txBody>
          <a:bodyPr/>
          <a:lstStyle>
            <a:lvl1pPr>
              <a:defRPr/>
            </a:lvl1pPr>
          </a:lstStyle>
          <a:p>
            <a:fld id="{20E6A689-7EBE-444D-AF7A-975D3D7596FD}" type="slidenum">
              <a:rPr lang="en-US" altLang="en-US"/>
              <a:pPr/>
              <a:t>‹#›</a:t>
            </a:fld>
            <a:endParaRPr lang="en-US" altLang="en-US"/>
          </a:p>
        </p:txBody>
      </p:sp>
    </p:spTree>
    <p:extLst>
      <p:ext uri="{BB962C8B-B14F-4D97-AF65-F5344CB8AC3E}">
        <p14:creationId xmlns:p14="http://schemas.microsoft.com/office/powerpoint/2010/main" val="135435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9F38AA-2EB0-4928-8067-D101B6D88B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326999-54B1-45C1-BB01-79F8578885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B205C5-ADCB-485F-BB0C-C079B5B36F29}"/>
              </a:ext>
            </a:extLst>
          </p:cNvPr>
          <p:cNvSpPr>
            <a:spLocks noGrp="1" noChangeArrowheads="1"/>
          </p:cNvSpPr>
          <p:nvPr>
            <p:ph type="sldNum" sz="quarter" idx="12"/>
          </p:nvPr>
        </p:nvSpPr>
        <p:spPr>
          <a:ln/>
        </p:spPr>
        <p:txBody>
          <a:bodyPr/>
          <a:lstStyle>
            <a:lvl1pPr>
              <a:defRPr/>
            </a:lvl1pPr>
          </a:lstStyle>
          <a:p>
            <a:fld id="{7FB18CA7-7EFB-4B15-8AC5-289C000E4A6C}" type="slidenum">
              <a:rPr lang="en-US" altLang="en-US"/>
              <a:pPr/>
              <a:t>‹#›</a:t>
            </a:fld>
            <a:endParaRPr lang="en-US" altLang="en-US"/>
          </a:p>
        </p:txBody>
      </p:sp>
    </p:spTree>
    <p:extLst>
      <p:ext uri="{BB962C8B-B14F-4D97-AF65-F5344CB8AC3E}">
        <p14:creationId xmlns:p14="http://schemas.microsoft.com/office/powerpoint/2010/main" val="11103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1B070D-8119-4CEE-B7E9-5BE7B02922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B625D9-96EA-4E55-9BE9-EB00375AD7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DF0A481-C22E-4BF7-9FC6-B28B083894BE}"/>
              </a:ext>
            </a:extLst>
          </p:cNvPr>
          <p:cNvSpPr>
            <a:spLocks noGrp="1" noChangeArrowheads="1"/>
          </p:cNvSpPr>
          <p:nvPr>
            <p:ph type="sldNum" sz="quarter" idx="12"/>
          </p:nvPr>
        </p:nvSpPr>
        <p:spPr>
          <a:ln/>
        </p:spPr>
        <p:txBody>
          <a:bodyPr/>
          <a:lstStyle>
            <a:lvl1pPr>
              <a:defRPr/>
            </a:lvl1pPr>
          </a:lstStyle>
          <a:p>
            <a:fld id="{67999675-F3CA-4BAB-99C5-FBA3F09D755D}" type="slidenum">
              <a:rPr lang="en-US" altLang="en-US"/>
              <a:pPr/>
              <a:t>‹#›</a:t>
            </a:fld>
            <a:endParaRPr lang="en-US" altLang="en-US"/>
          </a:p>
        </p:txBody>
      </p:sp>
    </p:spTree>
    <p:extLst>
      <p:ext uri="{BB962C8B-B14F-4D97-AF65-F5344CB8AC3E}">
        <p14:creationId xmlns:p14="http://schemas.microsoft.com/office/powerpoint/2010/main" val="89277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AF0556-D83A-4E7E-AE5D-50A363B3E4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C36B2E-5752-44E9-AA35-93465BFB7F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0F5F8E-DEFD-4C45-A6FB-1535DF04F8AE}"/>
              </a:ext>
            </a:extLst>
          </p:cNvPr>
          <p:cNvSpPr>
            <a:spLocks noGrp="1" noChangeArrowheads="1"/>
          </p:cNvSpPr>
          <p:nvPr>
            <p:ph type="sldNum" sz="quarter" idx="12"/>
          </p:nvPr>
        </p:nvSpPr>
        <p:spPr>
          <a:ln/>
        </p:spPr>
        <p:txBody>
          <a:bodyPr/>
          <a:lstStyle>
            <a:lvl1pPr>
              <a:defRPr/>
            </a:lvl1pPr>
          </a:lstStyle>
          <a:p>
            <a:fld id="{3484167D-BB75-4169-A534-A37CF3DB47C0}" type="slidenum">
              <a:rPr lang="en-US" altLang="en-US"/>
              <a:pPr/>
              <a:t>‹#›</a:t>
            </a:fld>
            <a:endParaRPr lang="en-US" altLang="en-US"/>
          </a:p>
        </p:txBody>
      </p:sp>
    </p:spTree>
    <p:extLst>
      <p:ext uri="{BB962C8B-B14F-4D97-AF65-F5344CB8AC3E}">
        <p14:creationId xmlns:p14="http://schemas.microsoft.com/office/powerpoint/2010/main" val="285619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12C89BC-AD18-4F13-88FE-2081000162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6386B4-BC12-4DBD-A43C-81A363AFD5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B37EFA-8968-4DB0-94FD-9A0C8407BA02}"/>
              </a:ext>
            </a:extLst>
          </p:cNvPr>
          <p:cNvSpPr>
            <a:spLocks noGrp="1" noChangeArrowheads="1"/>
          </p:cNvSpPr>
          <p:nvPr>
            <p:ph type="sldNum" sz="quarter" idx="12"/>
          </p:nvPr>
        </p:nvSpPr>
        <p:spPr>
          <a:ln/>
        </p:spPr>
        <p:txBody>
          <a:bodyPr/>
          <a:lstStyle>
            <a:lvl1pPr>
              <a:defRPr/>
            </a:lvl1pPr>
          </a:lstStyle>
          <a:p>
            <a:fld id="{8F45F180-4E00-44C3-BA35-2180CB956EEC}" type="slidenum">
              <a:rPr lang="en-US" altLang="en-US"/>
              <a:pPr/>
              <a:t>‹#›</a:t>
            </a:fld>
            <a:endParaRPr lang="en-US" altLang="en-US"/>
          </a:p>
        </p:txBody>
      </p:sp>
    </p:spTree>
    <p:extLst>
      <p:ext uri="{BB962C8B-B14F-4D97-AF65-F5344CB8AC3E}">
        <p14:creationId xmlns:p14="http://schemas.microsoft.com/office/powerpoint/2010/main" val="93002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36ED9B2-BB8E-4775-8570-23BE4E8D0C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A8A7ED7-8EDE-4283-A391-43FD1B8B56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02A68A4-8A91-4BBC-B006-AF41C7D1D96F}"/>
              </a:ext>
            </a:extLst>
          </p:cNvPr>
          <p:cNvSpPr>
            <a:spLocks noGrp="1" noChangeArrowheads="1"/>
          </p:cNvSpPr>
          <p:nvPr>
            <p:ph type="sldNum" sz="quarter" idx="12"/>
          </p:nvPr>
        </p:nvSpPr>
        <p:spPr>
          <a:ln/>
        </p:spPr>
        <p:txBody>
          <a:bodyPr/>
          <a:lstStyle>
            <a:lvl1pPr>
              <a:defRPr/>
            </a:lvl1pPr>
          </a:lstStyle>
          <a:p>
            <a:fld id="{0E6DE40E-2ED8-48F7-BE40-2BFB4962965D}" type="slidenum">
              <a:rPr lang="en-US" altLang="en-US"/>
              <a:pPr/>
              <a:t>‹#›</a:t>
            </a:fld>
            <a:endParaRPr lang="en-US" altLang="en-US"/>
          </a:p>
        </p:txBody>
      </p:sp>
    </p:spTree>
    <p:extLst>
      <p:ext uri="{BB962C8B-B14F-4D97-AF65-F5344CB8AC3E}">
        <p14:creationId xmlns:p14="http://schemas.microsoft.com/office/powerpoint/2010/main" val="355737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E0FA666-8684-4174-8FBC-8828C0228CF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8DFFAE2-9E8B-4403-A4D5-A783C58AD0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0CBC742-CD2E-4D42-9776-D13A6AACC654}"/>
              </a:ext>
            </a:extLst>
          </p:cNvPr>
          <p:cNvSpPr>
            <a:spLocks noGrp="1" noChangeArrowheads="1"/>
          </p:cNvSpPr>
          <p:nvPr>
            <p:ph type="sldNum" sz="quarter" idx="12"/>
          </p:nvPr>
        </p:nvSpPr>
        <p:spPr>
          <a:ln/>
        </p:spPr>
        <p:txBody>
          <a:bodyPr/>
          <a:lstStyle>
            <a:lvl1pPr>
              <a:defRPr/>
            </a:lvl1pPr>
          </a:lstStyle>
          <a:p>
            <a:fld id="{7A1C62BA-67BC-4C40-AA37-68BA1473BF70}" type="slidenum">
              <a:rPr lang="en-US" altLang="en-US"/>
              <a:pPr/>
              <a:t>‹#›</a:t>
            </a:fld>
            <a:endParaRPr lang="en-US" altLang="en-US"/>
          </a:p>
        </p:txBody>
      </p:sp>
    </p:spTree>
    <p:extLst>
      <p:ext uri="{BB962C8B-B14F-4D97-AF65-F5344CB8AC3E}">
        <p14:creationId xmlns:p14="http://schemas.microsoft.com/office/powerpoint/2010/main" val="273270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F4F48C1-4CC7-492D-B5C6-7A232280235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E590C14-6535-4521-8F75-9B8E319B9C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BFCADDC-AAA9-429D-98AE-D0E2D700BAFE}"/>
              </a:ext>
            </a:extLst>
          </p:cNvPr>
          <p:cNvSpPr>
            <a:spLocks noGrp="1" noChangeArrowheads="1"/>
          </p:cNvSpPr>
          <p:nvPr>
            <p:ph type="sldNum" sz="quarter" idx="12"/>
          </p:nvPr>
        </p:nvSpPr>
        <p:spPr>
          <a:ln/>
        </p:spPr>
        <p:txBody>
          <a:bodyPr/>
          <a:lstStyle>
            <a:lvl1pPr>
              <a:defRPr/>
            </a:lvl1pPr>
          </a:lstStyle>
          <a:p>
            <a:fld id="{2878BC05-2B40-4EBA-9DB4-120492126422}" type="slidenum">
              <a:rPr lang="en-US" altLang="en-US"/>
              <a:pPr/>
              <a:t>‹#›</a:t>
            </a:fld>
            <a:endParaRPr lang="en-US" altLang="en-US"/>
          </a:p>
        </p:txBody>
      </p:sp>
    </p:spTree>
    <p:extLst>
      <p:ext uri="{BB962C8B-B14F-4D97-AF65-F5344CB8AC3E}">
        <p14:creationId xmlns:p14="http://schemas.microsoft.com/office/powerpoint/2010/main" val="406044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C5AAC6-A33C-456F-9DA4-3595217082F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1E6DB18-CE61-4A4D-BA53-4F97022A9C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A3D5A43-B2B3-484D-8BA2-60D739354E38}"/>
              </a:ext>
            </a:extLst>
          </p:cNvPr>
          <p:cNvSpPr>
            <a:spLocks noGrp="1" noChangeArrowheads="1"/>
          </p:cNvSpPr>
          <p:nvPr>
            <p:ph type="sldNum" sz="quarter" idx="12"/>
          </p:nvPr>
        </p:nvSpPr>
        <p:spPr>
          <a:ln/>
        </p:spPr>
        <p:txBody>
          <a:bodyPr/>
          <a:lstStyle>
            <a:lvl1pPr>
              <a:defRPr/>
            </a:lvl1pPr>
          </a:lstStyle>
          <a:p>
            <a:fld id="{8ADC6C91-5200-4224-A5D2-C7CF2CE4EEA7}" type="slidenum">
              <a:rPr lang="en-US" altLang="en-US"/>
              <a:pPr/>
              <a:t>‹#›</a:t>
            </a:fld>
            <a:endParaRPr lang="en-US" altLang="en-US"/>
          </a:p>
        </p:txBody>
      </p:sp>
    </p:spTree>
    <p:extLst>
      <p:ext uri="{BB962C8B-B14F-4D97-AF65-F5344CB8AC3E}">
        <p14:creationId xmlns:p14="http://schemas.microsoft.com/office/powerpoint/2010/main" val="331411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BF615D1-83F0-4BE1-808C-89112B2465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8ACDCB-FBA0-471A-8932-CCF4796876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A23C21-39C0-4A1A-A876-6A629E10EB3D}"/>
              </a:ext>
            </a:extLst>
          </p:cNvPr>
          <p:cNvSpPr>
            <a:spLocks noGrp="1" noChangeArrowheads="1"/>
          </p:cNvSpPr>
          <p:nvPr>
            <p:ph type="sldNum" sz="quarter" idx="12"/>
          </p:nvPr>
        </p:nvSpPr>
        <p:spPr>
          <a:ln/>
        </p:spPr>
        <p:txBody>
          <a:bodyPr/>
          <a:lstStyle>
            <a:lvl1pPr>
              <a:defRPr/>
            </a:lvl1pPr>
          </a:lstStyle>
          <a:p>
            <a:fld id="{538E68D5-C13E-425C-9E16-77F6AB6830D9}" type="slidenum">
              <a:rPr lang="en-US" altLang="en-US"/>
              <a:pPr/>
              <a:t>‹#›</a:t>
            </a:fld>
            <a:endParaRPr lang="en-US" altLang="en-US"/>
          </a:p>
        </p:txBody>
      </p:sp>
    </p:spTree>
    <p:extLst>
      <p:ext uri="{BB962C8B-B14F-4D97-AF65-F5344CB8AC3E}">
        <p14:creationId xmlns:p14="http://schemas.microsoft.com/office/powerpoint/2010/main" val="83150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4224A0B-9D34-46A1-9291-254BEF0E30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7DF0620-46E2-4145-AFDA-B8E869E568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73CE2E-8155-4BD4-9B7E-20D9EFC65945}"/>
              </a:ext>
            </a:extLst>
          </p:cNvPr>
          <p:cNvSpPr>
            <a:spLocks noGrp="1" noChangeArrowheads="1"/>
          </p:cNvSpPr>
          <p:nvPr>
            <p:ph type="sldNum" sz="quarter" idx="12"/>
          </p:nvPr>
        </p:nvSpPr>
        <p:spPr>
          <a:ln/>
        </p:spPr>
        <p:txBody>
          <a:bodyPr/>
          <a:lstStyle>
            <a:lvl1pPr>
              <a:defRPr/>
            </a:lvl1pPr>
          </a:lstStyle>
          <a:p>
            <a:fld id="{99884E6E-FC2E-4B93-A485-A9FDE52907A6}" type="slidenum">
              <a:rPr lang="en-US" altLang="en-US"/>
              <a:pPr/>
              <a:t>‹#›</a:t>
            </a:fld>
            <a:endParaRPr lang="en-US" altLang="en-US"/>
          </a:p>
        </p:txBody>
      </p:sp>
    </p:spTree>
    <p:extLst>
      <p:ext uri="{BB962C8B-B14F-4D97-AF65-F5344CB8AC3E}">
        <p14:creationId xmlns:p14="http://schemas.microsoft.com/office/powerpoint/2010/main" val="261706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3C1E05F-E638-4014-A289-A972471B499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63D4051-17DA-4D47-B198-182A79D2601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A973153-BF15-4EBA-94C2-98D33A7B6B2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5CC8835E-3C42-4CB9-9225-4A2117CA50D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9E22551B-EF1C-47AA-AC2D-347988CB1A5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1131C5F8-9583-436E-8712-295C9C6A86C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ider.georgetowncollege.edu/htallant/courses/shared/dawes.gi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F8C62CA-F0D0-4139-92B8-388C60A56958}"/>
              </a:ext>
            </a:extLst>
          </p:cNvPr>
          <p:cNvSpPr>
            <a:spLocks noGrp="1" noChangeArrowheads="1"/>
          </p:cNvSpPr>
          <p:nvPr>
            <p:ph type="ctrTitle"/>
          </p:nvPr>
        </p:nvSpPr>
        <p:spPr/>
        <p:txBody>
          <a:bodyPr/>
          <a:lstStyle/>
          <a:p>
            <a:pPr eaLnBrk="1" hangingPunct="1"/>
            <a:r>
              <a:rPr lang="en-US" altLang="en-US" sz="4000">
                <a:solidFill>
                  <a:srgbClr val="CC3300"/>
                </a:solidFill>
              </a:rPr>
              <a:t>Versailles Reparations: Challenging Conventional Wisdom</a:t>
            </a:r>
          </a:p>
        </p:txBody>
      </p:sp>
      <p:sp>
        <p:nvSpPr>
          <p:cNvPr id="2051" name="Rectangle 3">
            <a:extLst>
              <a:ext uri="{FF2B5EF4-FFF2-40B4-BE49-F238E27FC236}">
                <a16:creationId xmlns:a16="http://schemas.microsoft.com/office/drawing/2014/main" id="{D34DB40A-BC83-40E0-9A93-34D7D73DB4A6}"/>
              </a:ext>
            </a:extLst>
          </p:cNvPr>
          <p:cNvSpPr>
            <a:spLocks noGrp="1" noChangeArrowheads="1"/>
          </p:cNvSpPr>
          <p:nvPr>
            <p:ph type="subTitle" idx="1"/>
          </p:nvPr>
        </p:nvSpPr>
        <p:spPr/>
        <p:txBody>
          <a:bodyPr/>
          <a:lstStyle/>
          <a:p>
            <a:pPr eaLnBrk="1" hangingPunct="1">
              <a:defRPr/>
            </a:pPr>
            <a:endParaRPr lang="en-US" dirty="0">
              <a:latin typeface="+mj-lt"/>
            </a:endParaRPr>
          </a:p>
          <a:p>
            <a:pPr eaLnBrk="1" hangingPunct="1">
              <a:defRPr/>
            </a:pPr>
            <a:endParaRPr lang="en-US" dirty="0">
              <a:latin typeface="+mj-lt"/>
            </a:endParaRPr>
          </a:p>
          <a:p>
            <a:pPr eaLnBrk="1" hangingPunct="1">
              <a:defRPr/>
            </a:pPr>
            <a:r>
              <a:rPr lang="en-US" dirty="0">
                <a:latin typeface="+mj-lt"/>
              </a:rPr>
              <a:t>Mr. Daniel Lazar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4A09678-A0D2-4B60-967F-08244F4A39DC}"/>
              </a:ext>
            </a:extLst>
          </p:cNvPr>
          <p:cNvSpPr>
            <a:spLocks noGrp="1" noChangeArrowheads="1"/>
          </p:cNvSpPr>
          <p:nvPr>
            <p:ph type="title"/>
          </p:nvPr>
        </p:nvSpPr>
        <p:spPr/>
        <p:txBody>
          <a:bodyPr/>
          <a:lstStyle/>
          <a:p>
            <a:pPr eaLnBrk="1" hangingPunct="1"/>
            <a:r>
              <a:rPr lang="en-US" altLang="en-US"/>
              <a:t>The Numbers</a:t>
            </a:r>
          </a:p>
        </p:txBody>
      </p:sp>
      <p:sp>
        <p:nvSpPr>
          <p:cNvPr id="11267" name="Rectangle 3">
            <a:extLst>
              <a:ext uri="{FF2B5EF4-FFF2-40B4-BE49-F238E27FC236}">
                <a16:creationId xmlns:a16="http://schemas.microsoft.com/office/drawing/2014/main" id="{875B4695-EA47-4337-A021-71C99E6916E0}"/>
              </a:ext>
            </a:extLst>
          </p:cNvPr>
          <p:cNvSpPr>
            <a:spLocks noGrp="1" noChangeArrowheads="1"/>
          </p:cNvSpPr>
          <p:nvPr>
            <p:ph type="body" idx="1"/>
          </p:nvPr>
        </p:nvSpPr>
        <p:spPr/>
        <p:txBody>
          <a:bodyPr/>
          <a:lstStyle/>
          <a:p>
            <a:pPr eaLnBrk="1" hangingPunct="1">
              <a:lnSpc>
                <a:spcPct val="90000"/>
              </a:lnSpc>
            </a:pPr>
            <a:r>
              <a:rPr lang="en-US" altLang="en-US" sz="2400" b="1"/>
              <a:t>Problems with numbers:</a:t>
            </a:r>
          </a:p>
          <a:p>
            <a:pPr lvl="1" eaLnBrk="1" hangingPunct="1">
              <a:lnSpc>
                <a:spcPct val="90000"/>
              </a:lnSpc>
            </a:pPr>
            <a:r>
              <a:rPr lang="en-US" altLang="en-US" sz="2000" b="1"/>
              <a:t>Conversions</a:t>
            </a:r>
          </a:p>
          <a:p>
            <a:pPr lvl="1" eaLnBrk="1" hangingPunct="1">
              <a:lnSpc>
                <a:spcPct val="90000"/>
              </a:lnSpc>
            </a:pPr>
            <a:r>
              <a:rPr lang="en-US" altLang="en-US" sz="2000" b="1"/>
              <a:t>Inflation rates</a:t>
            </a:r>
          </a:p>
          <a:p>
            <a:pPr lvl="1" eaLnBrk="1" hangingPunct="1">
              <a:lnSpc>
                <a:spcPct val="90000"/>
              </a:lnSpc>
            </a:pPr>
            <a:r>
              <a:rPr lang="en-US" altLang="en-US" sz="2000" b="1"/>
              <a:t>What was owed changed</a:t>
            </a:r>
          </a:p>
          <a:p>
            <a:pPr lvl="1" eaLnBrk="1" hangingPunct="1">
              <a:lnSpc>
                <a:spcPct val="90000"/>
              </a:lnSpc>
            </a:pPr>
            <a:r>
              <a:rPr lang="en-US" altLang="en-US" sz="2000" b="1"/>
              <a:t>What was owed was not paid</a:t>
            </a:r>
          </a:p>
          <a:p>
            <a:pPr eaLnBrk="1" hangingPunct="1">
              <a:lnSpc>
                <a:spcPct val="90000"/>
              </a:lnSpc>
            </a:pPr>
            <a:r>
              <a:rPr lang="en-US" altLang="en-US" sz="2400" b="1"/>
              <a:t>The initial bill for war reparations was set at 269 billion gold marks, an amount that dwarfed the size of the German economy, amounting to approximately 300% of GDP.</a:t>
            </a:r>
          </a:p>
          <a:p>
            <a:pPr eaLnBrk="1" hangingPunct="1">
              <a:lnSpc>
                <a:spcPct val="90000"/>
              </a:lnSpc>
            </a:pPr>
            <a:r>
              <a:rPr lang="en-US" altLang="en-US" sz="2400" b="1"/>
              <a:t>May 1921: reduced to 132 billion at London Conference</a:t>
            </a:r>
          </a:p>
          <a:p>
            <a:pPr eaLnBrk="1" hangingPunct="1">
              <a:lnSpc>
                <a:spcPct val="90000"/>
              </a:lnSpc>
            </a:pPr>
            <a:r>
              <a:rPr lang="en-US" altLang="en-US" sz="2400" b="1">
                <a:solidFill>
                  <a:srgbClr val="FF3300"/>
                </a:solidFill>
              </a:rPr>
              <a:t>Thesis: “It is certainly true that the German economy was restricted by the need to make reparations payments…on the other hand the actual payments were perfectly manageable.” (54)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9889A72-91AA-4E36-9084-82055924ADEA}"/>
              </a:ext>
            </a:extLst>
          </p:cNvPr>
          <p:cNvSpPr>
            <a:spLocks noGrp="1" noChangeArrowheads="1"/>
          </p:cNvSpPr>
          <p:nvPr>
            <p:ph type="title"/>
          </p:nvPr>
        </p:nvSpPr>
        <p:spPr>
          <a:xfrm>
            <a:off x="457200" y="228600"/>
            <a:ext cx="8229600" cy="1143000"/>
          </a:xfrm>
        </p:spPr>
        <p:txBody>
          <a:bodyPr/>
          <a:lstStyle/>
          <a:p>
            <a:pPr eaLnBrk="1" hangingPunct="1"/>
            <a:r>
              <a:rPr lang="en-US" altLang="en-US" sz="2800"/>
              <a:t>Dark Shadow Cast over International Relations</a:t>
            </a:r>
          </a:p>
        </p:txBody>
      </p:sp>
      <p:sp>
        <p:nvSpPr>
          <p:cNvPr id="12291" name="Rectangle 3">
            <a:extLst>
              <a:ext uri="{FF2B5EF4-FFF2-40B4-BE49-F238E27FC236}">
                <a16:creationId xmlns:a16="http://schemas.microsoft.com/office/drawing/2014/main" id="{8D8FEED0-4C1D-4A21-BE68-AB36E07C107B}"/>
              </a:ext>
            </a:extLst>
          </p:cNvPr>
          <p:cNvSpPr>
            <a:spLocks noGrp="1" noChangeArrowheads="1"/>
          </p:cNvSpPr>
          <p:nvPr>
            <p:ph type="body" idx="1"/>
          </p:nvPr>
        </p:nvSpPr>
        <p:spPr>
          <a:xfrm>
            <a:off x="457200" y="1371600"/>
            <a:ext cx="8229600" cy="5181600"/>
          </a:xfrm>
        </p:spPr>
        <p:txBody>
          <a:bodyPr/>
          <a:lstStyle/>
          <a:p>
            <a:pPr marL="590550" indent="-533400" eaLnBrk="1" hangingPunct="1">
              <a:lnSpc>
                <a:spcPct val="80000"/>
              </a:lnSpc>
              <a:buFontTx/>
              <a:buAutoNum type="arabicPeriod"/>
            </a:pPr>
            <a:r>
              <a:rPr lang="en-US" altLang="en-US"/>
              <a:t>The sum was so high and the calculations so complex that </a:t>
            </a:r>
            <a:r>
              <a:rPr lang="en-US" altLang="en-US">
                <a:solidFill>
                  <a:srgbClr val="FF0000"/>
                </a:solidFill>
              </a:rPr>
              <a:t>fierce resistance </a:t>
            </a:r>
            <a:r>
              <a:rPr lang="en-US" altLang="en-US"/>
              <a:t>made sense.</a:t>
            </a:r>
          </a:p>
          <a:p>
            <a:pPr marL="590550" indent="-533400" eaLnBrk="1" hangingPunct="1">
              <a:lnSpc>
                <a:spcPct val="80000"/>
              </a:lnSpc>
              <a:buFontTx/>
              <a:buAutoNum type="arabicPeriod"/>
            </a:pPr>
            <a:r>
              <a:rPr lang="en-US" altLang="en-US"/>
              <a:t>Treaty was not set in stone. “</a:t>
            </a:r>
            <a:r>
              <a:rPr lang="en-US" altLang="en-US">
                <a:solidFill>
                  <a:srgbClr val="FF0000"/>
                </a:solidFill>
              </a:rPr>
              <a:t>Blank Check</a:t>
            </a:r>
            <a:r>
              <a:rPr lang="en-US" altLang="en-US"/>
              <a:t>”</a:t>
            </a:r>
          </a:p>
          <a:p>
            <a:pPr marL="590550" indent="-533400" eaLnBrk="1" hangingPunct="1">
              <a:lnSpc>
                <a:spcPct val="80000"/>
              </a:lnSpc>
              <a:buFontTx/>
              <a:buAutoNum type="arabicPeriod"/>
            </a:pPr>
            <a:r>
              <a:rPr lang="en-US" altLang="en-US"/>
              <a:t>German politicians did not want to sell-out. Cooperation with payments posed a burden to  Reichstag members (and their constituents). “</a:t>
            </a:r>
            <a:r>
              <a:rPr lang="en-US" altLang="en-US">
                <a:solidFill>
                  <a:srgbClr val="FF0000"/>
                </a:solidFill>
              </a:rPr>
              <a:t>Katastrophenpolitik</a:t>
            </a:r>
            <a:r>
              <a:rPr lang="en-US" altLang="en-US"/>
              <a:t>” </a:t>
            </a:r>
          </a:p>
          <a:p>
            <a:pPr marL="590550" indent="-533400" eaLnBrk="1" hangingPunct="1">
              <a:lnSpc>
                <a:spcPct val="80000"/>
              </a:lnSpc>
              <a:buFontTx/>
              <a:buAutoNum type="arabicPeriod"/>
            </a:pPr>
            <a:r>
              <a:rPr lang="en-US" altLang="en-US"/>
              <a:t>Nascent system of global financial exchange. No global economy in the modern sense. Even leading economists (like JM Keynes) were perplexed.</a:t>
            </a:r>
          </a:p>
          <a:p>
            <a:pPr marL="990600" lvl="1" indent="-533400" eaLnBrk="1" hangingPunct="1">
              <a:lnSpc>
                <a:spcPct val="80000"/>
              </a:lnSpc>
              <a:buFontTx/>
              <a:buAutoNum type="arabicPeriod"/>
            </a:pPr>
            <a:endParaRPr lang="en-US" alt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8ED12E7-ED92-486E-A4D2-7D994A424440}"/>
              </a:ext>
            </a:extLst>
          </p:cNvPr>
          <p:cNvSpPr>
            <a:spLocks noGrp="1"/>
          </p:cNvSpPr>
          <p:nvPr>
            <p:ph type="title"/>
          </p:nvPr>
        </p:nvSpPr>
        <p:spPr/>
        <p:txBody>
          <a:bodyPr/>
          <a:lstStyle/>
          <a:p>
            <a:pPr eaLnBrk="1" hangingPunct="1"/>
            <a:r>
              <a:rPr lang="en-US" altLang="en-US"/>
              <a:t>Dark Shadow Cast over International Relations</a:t>
            </a:r>
          </a:p>
        </p:txBody>
      </p:sp>
      <p:sp>
        <p:nvSpPr>
          <p:cNvPr id="3" name="Content Placeholder 2">
            <a:extLst>
              <a:ext uri="{FF2B5EF4-FFF2-40B4-BE49-F238E27FC236}">
                <a16:creationId xmlns:a16="http://schemas.microsoft.com/office/drawing/2014/main" id="{EA4863CA-DFDE-45E8-9402-E535C55D2820}"/>
              </a:ext>
            </a:extLst>
          </p:cNvPr>
          <p:cNvSpPr>
            <a:spLocks noGrp="1"/>
          </p:cNvSpPr>
          <p:nvPr>
            <p:ph idx="1"/>
          </p:nvPr>
        </p:nvSpPr>
        <p:spPr/>
        <p:txBody>
          <a:bodyPr/>
          <a:lstStyle/>
          <a:p>
            <a:pPr marL="57150" indent="0" eaLnBrk="1" hangingPunct="1">
              <a:lnSpc>
                <a:spcPct val="80000"/>
              </a:lnSpc>
              <a:buFontTx/>
              <a:buNone/>
              <a:defRPr/>
            </a:pPr>
            <a:r>
              <a:rPr lang="en-US" sz="2000" dirty="0"/>
              <a:t>5</a:t>
            </a:r>
            <a:r>
              <a:rPr lang="en-US" sz="2400" dirty="0"/>
              <a:t>. Global Power Struggle:</a:t>
            </a:r>
          </a:p>
          <a:p>
            <a:pPr lvl="1" eaLnBrk="1" hangingPunct="1">
              <a:lnSpc>
                <a:spcPct val="80000"/>
              </a:lnSpc>
              <a:defRPr/>
            </a:pPr>
            <a:r>
              <a:rPr lang="en-US" sz="2400" dirty="0">
                <a:solidFill>
                  <a:srgbClr val="FF3300"/>
                </a:solidFill>
              </a:rPr>
              <a:t>Germany</a:t>
            </a:r>
            <a:r>
              <a:rPr lang="en-US" sz="2400" dirty="0"/>
              <a:t> didn’t want a generation yet unborn to grow up in debt slavery</a:t>
            </a:r>
          </a:p>
          <a:p>
            <a:pPr lvl="1" eaLnBrk="1" hangingPunct="1">
              <a:lnSpc>
                <a:spcPct val="80000"/>
              </a:lnSpc>
              <a:defRPr/>
            </a:pPr>
            <a:r>
              <a:rPr lang="en-US" sz="2400" dirty="0">
                <a:solidFill>
                  <a:srgbClr val="FF3300"/>
                </a:solidFill>
              </a:rPr>
              <a:t>US</a:t>
            </a:r>
            <a:r>
              <a:rPr lang="en-US" sz="2400" dirty="0"/>
              <a:t> wanted to be repaid ASAP</a:t>
            </a:r>
          </a:p>
          <a:p>
            <a:pPr lvl="1" eaLnBrk="1" hangingPunct="1">
              <a:lnSpc>
                <a:spcPct val="80000"/>
              </a:lnSpc>
              <a:defRPr/>
            </a:pPr>
            <a:r>
              <a:rPr lang="en-US" sz="2400" dirty="0">
                <a:solidFill>
                  <a:srgbClr val="FF3300"/>
                </a:solidFill>
              </a:rPr>
              <a:t>France</a:t>
            </a:r>
            <a:r>
              <a:rPr lang="en-US" sz="2400" dirty="0"/>
              <a:t> wanted to penalize late payments</a:t>
            </a:r>
          </a:p>
          <a:p>
            <a:pPr lvl="1" eaLnBrk="1" hangingPunct="1">
              <a:lnSpc>
                <a:spcPct val="80000"/>
              </a:lnSpc>
              <a:defRPr/>
            </a:pPr>
            <a:r>
              <a:rPr lang="en-US" sz="2400" dirty="0">
                <a:solidFill>
                  <a:srgbClr val="FF3300"/>
                </a:solidFill>
              </a:rPr>
              <a:t>Great Britain</a:t>
            </a:r>
            <a:r>
              <a:rPr lang="en-US" sz="2400" dirty="0"/>
              <a:t> wanted the NWO solidified so that they could maintain their global empire</a:t>
            </a:r>
          </a:p>
          <a:p>
            <a:pPr lvl="1" eaLnBrk="1" hangingPunct="1">
              <a:lnSpc>
                <a:spcPct val="80000"/>
              </a:lnSpc>
              <a:defRPr/>
            </a:pPr>
            <a:r>
              <a:rPr lang="en-US" sz="2400" dirty="0">
                <a:solidFill>
                  <a:srgbClr val="FF3300"/>
                </a:solidFill>
              </a:rPr>
              <a:t>Russia</a:t>
            </a:r>
            <a:r>
              <a:rPr lang="en-US" sz="2400" dirty="0"/>
              <a:t> signed </a:t>
            </a:r>
            <a:r>
              <a:rPr lang="en-US" sz="2400" u="sng" dirty="0"/>
              <a:t>Treaty of Rapallo</a:t>
            </a:r>
            <a:r>
              <a:rPr lang="en-US" sz="2400" dirty="0"/>
              <a:t> (April 16, 1922) with Germany under which each renounced all territorial and financial claims against the other following the Treaty of Brest-Litovsk </a:t>
            </a:r>
          </a:p>
          <a:p>
            <a:pPr lvl="2" eaLnBrk="1" hangingPunct="1">
              <a:lnSpc>
                <a:spcPct val="80000"/>
              </a:lnSpc>
              <a:defRPr/>
            </a:pPr>
            <a:r>
              <a:rPr lang="en-US" dirty="0"/>
              <a:t>It was intended as an anti-Versailles axis against the West, since both countries lost territory and political power under the Treaty. Danger…</a:t>
            </a:r>
          </a:p>
          <a:p>
            <a:pPr eaLnBrk="1" hangingPunct="1">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65DD591-03FE-448C-BBC1-0B0FCA42125F}"/>
              </a:ext>
            </a:extLst>
          </p:cNvPr>
          <p:cNvSpPr>
            <a:spLocks noGrp="1"/>
          </p:cNvSpPr>
          <p:nvPr>
            <p:ph type="title"/>
          </p:nvPr>
        </p:nvSpPr>
        <p:spPr/>
        <p:txBody>
          <a:bodyPr/>
          <a:lstStyle/>
          <a:p>
            <a:pPr eaLnBrk="1" hangingPunct="1"/>
            <a:endParaRPr lang="de-DE" altLang="en-US"/>
          </a:p>
        </p:txBody>
      </p:sp>
      <p:pic>
        <p:nvPicPr>
          <p:cNvPr id="14339" name="Picture 2">
            <a:extLst>
              <a:ext uri="{FF2B5EF4-FFF2-40B4-BE49-F238E27FC236}">
                <a16:creationId xmlns:a16="http://schemas.microsoft.com/office/drawing/2014/main" id="{5B20ADB4-94CA-4F3B-9D6D-ACD1F4EB03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609600"/>
            <a:ext cx="8685213" cy="5602288"/>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5D6401C-20E8-4683-AF71-2A81B058F7A6}"/>
              </a:ext>
            </a:extLst>
          </p:cNvPr>
          <p:cNvSpPr>
            <a:spLocks noGrp="1"/>
          </p:cNvSpPr>
          <p:nvPr>
            <p:ph type="title"/>
          </p:nvPr>
        </p:nvSpPr>
        <p:spPr/>
        <p:txBody>
          <a:bodyPr/>
          <a:lstStyle/>
          <a:p>
            <a:pPr eaLnBrk="1" hangingPunct="1"/>
            <a:endParaRPr lang="de-DE" altLang="en-US"/>
          </a:p>
        </p:txBody>
      </p:sp>
      <p:pic>
        <p:nvPicPr>
          <p:cNvPr id="15363" name="Picture 2">
            <a:extLst>
              <a:ext uri="{FF2B5EF4-FFF2-40B4-BE49-F238E27FC236}">
                <a16:creationId xmlns:a16="http://schemas.microsoft.com/office/drawing/2014/main" id="{552E1FDE-2083-4D6D-88F4-13C851F6BD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685800"/>
            <a:ext cx="8347075" cy="5491163"/>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6AB1740-D5DD-4A1E-81D6-D34C1AD0E66D}"/>
              </a:ext>
            </a:extLst>
          </p:cNvPr>
          <p:cNvSpPr>
            <a:spLocks noGrp="1" noChangeArrowheads="1"/>
          </p:cNvSpPr>
          <p:nvPr>
            <p:ph type="title"/>
          </p:nvPr>
        </p:nvSpPr>
        <p:spPr/>
        <p:txBody>
          <a:bodyPr/>
          <a:lstStyle/>
          <a:p>
            <a:pPr eaLnBrk="1" hangingPunct="1"/>
            <a:r>
              <a:rPr lang="en-US" altLang="en-US" sz="4000"/>
              <a:t>The Dawes Plan (August 1924)</a:t>
            </a:r>
          </a:p>
        </p:txBody>
      </p:sp>
      <p:sp>
        <p:nvSpPr>
          <p:cNvPr id="16387" name="Rectangle 3">
            <a:extLst>
              <a:ext uri="{FF2B5EF4-FFF2-40B4-BE49-F238E27FC236}">
                <a16:creationId xmlns:a16="http://schemas.microsoft.com/office/drawing/2014/main" id="{FE226546-F588-4432-A947-3FAB327267FD}"/>
              </a:ext>
            </a:extLst>
          </p:cNvPr>
          <p:cNvSpPr>
            <a:spLocks noGrp="1" noChangeArrowheads="1"/>
          </p:cNvSpPr>
          <p:nvPr>
            <p:ph sz="half" idx="1"/>
          </p:nvPr>
        </p:nvSpPr>
        <p:spPr>
          <a:xfrm>
            <a:off x="457200" y="1600200"/>
            <a:ext cx="4876800" cy="4953000"/>
          </a:xfrm>
        </p:spPr>
        <p:txBody>
          <a:bodyPr/>
          <a:lstStyle/>
          <a:p>
            <a:pPr marL="342900" lvl="1" indent="-342900" eaLnBrk="1" hangingPunct="1">
              <a:lnSpc>
                <a:spcPct val="80000"/>
              </a:lnSpc>
              <a:buFontTx/>
              <a:buChar char="•"/>
            </a:pPr>
            <a:r>
              <a:rPr lang="en-US" altLang="en-US" sz="2800"/>
              <a:t>Allied Reparations Commission asked banker </a:t>
            </a:r>
            <a:r>
              <a:rPr lang="en-US" altLang="en-US" sz="2800">
                <a:solidFill>
                  <a:srgbClr val="FF0000"/>
                </a:solidFill>
              </a:rPr>
              <a:t>Charles G. Dawes</a:t>
            </a:r>
            <a:r>
              <a:rPr lang="en-US" altLang="en-US" sz="2800"/>
              <a:t> to find a solution to German debt crisis</a:t>
            </a:r>
          </a:p>
          <a:p>
            <a:pPr marL="342900" lvl="1" indent="-342900" eaLnBrk="1" hangingPunct="1">
              <a:lnSpc>
                <a:spcPct val="80000"/>
              </a:lnSpc>
              <a:buFontTx/>
              <a:buChar char="•"/>
            </a:pPr>
            <a:r>
              <a:rPr lang="en-US" altLang="en-US" sz="2800"/>
              <a:t>Dawes Committee: 10 reps, 2 each from Belgium, France, Britain, Italy and US</a:t>
            </a:r>
          </a:p>
        </p:txBody>
      </p:sp>
      <p:pic>
        <p:nvPicPr>
          <p:cNvPr id="16388" name="Picture 4">
            <a:extLst>
              <a:ext uri="{FF2B5EF4-FFF2-40B4-BE49-F238E27FC236}">
                <a16:creationId xmlns:a16="http://schemas.microsoft.com/office/drawing/2014/main" id="{28EB70BF-7D49-442B-A09C-9E661424C6F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38800" y="1676400"/>
            <a:ext cx="2965450" cy="396240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FB4856A-E003-4E81-86C0-A72B473E4C1D}"/>
              </a:ext>
            </a:extLst>
          </p:cNvPr>
          <p:cNvSpPr>
            <a:spLocks noGrp="1"/>
          </p:cNvSpPr>
          <p:nvPr>
            <p:ph type="title"/>
          </p:nvPr>
        </p:nvSpPr>
        <p:spPr/>
        <p:txBody>
          <a:bodyPr/>
          <a:lstStyle/>
          <a:p>
            <a:pPr eaLnBrk="1" hangingPunct="1"/>
            <a:r>
              <a:rPr lang="en-US" altLang="en-US"/>
              <a:t>The Dawes Plan (August 1924)</a:t>
            </a:r>
          </a:p>
        </p:txBody>
      </p:sp>
      <p:sp>
        <p:nvSpPr>
          <p:cNvPr id="17411" name="Content Placeholder 2">
            <a:extLst>
              <a:ext uri="{FF2B5EF4-FFF2-40B4-BE49-F238E27FC236}">
                <a16:creationId xmlns:a16="http://schemas.microsoft.com/office/drawing/2014/main" id="{1C44A76F-963D-4A63-AFFD-41F78483D761}"/>
              </a:ext>
            </a:extLst>
          </p:cNvPr>
          <p:cNvSpPr>
            <a:spLocks noGrp="1"/>
          </p:cNvSpPr>
          <p:nvPr>
            <p:ph idx="1"/>
          </p:nvPr>
        </p:nvSpPr>
        <p:spPr/>
        <p:txBody>
          <a:bodyPr/>
          <a:lstStyle/>
          <a:p>
            <a:pPr eaLnBrk="1" hangingPunct="1">
              <a:lnSpc>
                <a:spcPct val="80000"/>
              </a:lnSpc>
              <a:buFontTx/>
              <a:buNone/>
            </a:pPr>
            <a:r>
              <a:rPr lang="en-US" altLang="en-US" sz="2000" b="1"/>
              <a:t>Main points of the Dawes Plan</a:t>
            </a:r>
          </a:p>
          <a:p>
            <a:pPr eaLnBrk="1" hangingPunct="1">
              <a:lnSpc>
                <a:spcPct val="80000"/>
              </a:lnSpc>
            </a:pPr>
            <a:r>
              <a:rPr lang="en-US" altLang="en-US" sz="2400"/>
              <a:t>End Allied occupation of the Ruhr  </a:t>
            </a:r>
          </a:p>
          <a:p>
            <a:pPr eaLnBrk="1" hangingPunct="1">
              <a:lnSpc>
                <a:spcPct val="80000"/>
              </a:lnSpc>
            </a:pPr>
            <a:r>
              <a:rPr lang="en-US" altLang="en-US" sz="2400"/>
              <a:t>Reparation payments would begin at 1 billion gold marks for the first year and would increase over a period of 4 years to 2.5 billion marks per year. </a:t>
            </a:r>
          </a:p>
          <a:p>
            <a:pPr eaLnBrk="1" hangingPunct="1">
              <a:lnSpc>
                <a:spcPct val="80000"/>
              </a:lnSpc>
            </a:pPr>
            <a:r>
              <a:rPr lang="en-US" altLang="en-US" sz="2400" u="sng"/>
              <a:t>German Reichsbank</a:t>
            </a:r>
            <a:r>
              <a:rPr lang="en-US" altLang="en-US" sz="2400"/>
              <a:t> would be reorganized under Allied supervision. </a:t>
            </a:r>
          </a:p>
          <a:p>
            <a:pPr eaLnBrk="1" hangingPunct="1">
              <a:lnSpc>
                <a:spcPct val="80000"/>
              </a:lnSpc>
            </a:pPr>
            <a:r>
              <a:rPr lang="en-US" altLang="en-US" sz="2400" u="sng"/>
              <a:t>Foreign loans</a:t>
            </a:r>
            <a:r>
              <a:rPr lang="en-US" altLang="en-US" sz="2400"/>
              <a:t> (primarily from USA) would be made available to Germany. </a:t>
            </a:r>
          </a:p>
          <a:p>
            <a:pPr eaLnBrk="1" hangingPunct="1">
              <a:lnSpc>
                <a:spcPct val="80000"/>
              </a:lnSpc>
            </a:pPr>
            <a:r>
              <a:rPr lang="en-US" altLang="en-US" sz="2400"/>
              <a:t>The sources for the reparation money would include transportation, excise, and custom taxes. </a:t>
            </a:r>
          </a:p>
          <a:p>
            <a:pPr eaLnBrk="1" hangingPunct="1">
              <a:lnSpc>
                <a:spcPct val="80000"/>
              </a:lnSpc>
            </a:pPr>
            <a:r>
              <a:rPr lang="en-US" altLang="en-US" sz="2400"/>
              <a:t>The plan </a:t>
            </a:r>
            <a:r>
              <a:rPr lang="en-US" altLang="en-US" sz="2400" u="sng"/>
              <a:t>was accepted by Germany</a:t>
            </a:r>
            <a:endParaRPr lang="en-US"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930AA84-A37F-434B-AD32-25A906FEE408}"/>
              </a:ext>
            </a:extLst>
          </p:cNvPr>
          <p:cNvSpPr>
            <a:spLocks noGrp="1"/>
          </p:cNvSpPr>
          <p:nvPr>
            <p:ph type="title"/>
          </p:nvPr>
        </p:nvSpPr>
        <p:spPr/>
        <p:txBody>
          <a:bodyPr/>
          <a:lstStyle/>
          <a:p>
            <a:pPr eaLnBrk="1" hangingPunct="1"/>
            <a:r>
              <a:rPr lang="en-US" altLang="en-US"/>
              <a:t>The Dawes Plan (August 1924)</a:t>
            </a:r>
          </a:p>
        </p:txBody>
      </p:sp>
      <p:sp>
        <p:nvSpPr>
          <p:cNvPr id="18435" name="Content Placeholder 2">
            <a:extLst>
              <a:ext uri="{FF2B5EF4-FFF2-40B4-BE49-F238E27FC236}">
                <a16:creationId xmlns:a16="http://schemas.microsoft.com/office/drawing/2014/main" id="{D3300F41-548C-4153-93B3-DC8F69ADBDD1}"/>
              </a:ext>
            </a:extLst>
          </p:cNvPr>
          <p:cNvSpPr>
            <a:spLocks noGrp="1"/>
          </p:cNvSpPr>
          <p:nvPr>
            <p:ph idx="1"/>
          </p:nvPr>
        </p:nvSpPr>
        <p:spPr/>
        <p:txBody>
          <a:bodyPr/>
          <a:lstStyle/>
          <a:p>
            <a:pPr eaLnBrk="1" hangingPunct="1">
              <a:lnSpc>
                <a:spcPct val="80000"/>
              </a:lnSpc>
              <a:buFontTx/>
              <a:buNone/>
            </a:pPr>
            <a:r>
              <a:rPr lang="en-US" altLang="en-US" sz="2000" b="1"/>
              <a:t>Results of the Dawes Plan</a:t>
            </a:r>
          </a:p>
          <a:p>
            <a:pPr eaLnBrk="1" hangingPunct="1">
              <a:lnSpc>
                <a:spcPct val="80000"/>
              </a:lnSpc>
            </a:pPr>
            <a:r>
              <a:rPr lang="en-US" altLang="en-US" sz="2000"/>
              <a:t>Provided </a:t>
            </a:r>
            <a:r>
              <a:rPr lang="en-US" altLang="en-US" sz="2000" u="sng"/>
              <a:t>short term economic benefits</a:t>
            </a:r>
            <a:r>
              <a:rPr lang="en-US" altLang="en-US" sz="2000"/>
              <a:t> to German economy</a:t>
            </a:r>
          </a:p>
          <a:p>
            <a:pPr lvl="1" eaLnBrk="1" hangingPunct="1">
              <a:lnSpc>
                <a:spcPct val="80000"/>
              </a:lnSpc>
            </a:pPr>
            <a:r>
              <a:rPr lang="en-US" altLang="en-US" sz="2000"/>
              <a:t>Softened burdens of reparations</a:t>
            </a:r>
          </a:p>
          <a:p>
            <a:pPr lvl="1" eaLnBrk="1" hangingPunct="1">
              <a:lnSpc>
                <a:spcPct val="80000"/>
              </a:lnSpc>
            </a:pPr>
            <a:r>
              <a:rPr lang="en-US" altLang="en-US" sz="2000"/>
              <a:t>Stabilized currency</a:t>
            </a:r>
          </a:p>
          <a:p>
            <a:pPr lvl="1" eaLnBrk="1" hangingPunct="1">
              <a:lnSpc>
                <a:spcPct val="80000"/>
              </a:lnSpc>
            </a:pPr>
            <a:r>
              <a:rPr lang="en-US" altLang="en-US" sz="2000"/>
              <a:t>Brought increased foreign investments and loans to Germany</a:t>
            </a:r>
          </a:p>
          <a:p>
            <a:pPr eaLnBrk="1" hangingPunct="1">
              <a:lnSpc>
                <a:spcPct val="80000"/>
              </a:lnSpc>
            </a:pPr>
            <a:r>
              <a:rPr lang="en-US" altLang="en-US" sz="2000"/>
              <a:t>However, it made the </a:t>
            </a:r>
            <a:r>
              <a:rPr lang="en-US" altLang="en-US" sz="2000" u="sng"/>
              <a:t>German economy dependent on foreign markets and economies</a:t>
            </a:r>
            <a:r>
              <a:rPr lang="en-US" altLang="en-US" sz="2000"/>
              <a:t>, and therefore problems with the U.S. economy (Great Depression) would later severely hurt Germany </a:t>
            </a:r>
          </a:p>
          <a:p>
            <a:pPr eaLnBrk="1" hangingPunct="1">
              <a:lnSpc>
                <a:spcPct val="80000"/>
              </a:lnSpc>
            </a:pPr>
            <a:r>
              <a:rPr lang="en-US" altLang="en-US" sz="2000"/>
              <a:t>After WWI, this cycle of money from U.S. loans to Germany, which then made reparations to other European nations, which then used the money to pay off their debts to America, locked the western world's economy on that of the U.S.</a:t>
            </a:r>
          </a:p>
          <a:p>
            <a:pPr eaLnBrk="1" hangingPunct="1">
              <a:lnSpc>
                <a:spcPct val="80000"/>
              </a:lnSpc>
            </a:pPr>
            <a:r>
              <a:rPr lang="en-US" altLang="en-US" sz="2000"/>
              <a:t>Dawes was the co-recipient of the Nobel Peace Prize in 1925. Became US VP 1925-29. </a:t>
            </a:r>
          </a:p>
          <a:p>
            <a:pPr eaLnBrk="1" hangingPunct="1">
              <a:lnSpc>
                <a:spcPct val="80000"/>
              </a:lnSpc>
            </a:pPr>
            <a:r>
              <a:rPr lang="en-US" altLang="en-US" sz="2000"/>
              <a:t>Although German business picked up and reparation payments were made, Germany could obviously not continue huge annual payments for long. As a result, the Young Plan was substituted in 1929….</a:t>
            </a:r>
          </a:p>
          <a:p>
            <a:pPr eaLnBrk="1" hangingPunct="1">
              <a:lnSpc>
                <a:spcPct val="80000"/>
              </a:lnSpc>
            </a:pPr>
            <a:endParaRPr lang="en-US" alt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D0DFF2D-64B9-48AF-AC47-338266E76658}"/>
              </a:ext>
            </a:extLst>
          </p:cNvPr>
          <p:cNvSpPr>
            <a:spLocks noGrp="1" noChangeArrowheads="1"/>
          </p:cNvSpPr>
          <p:nvPr>
            <p:ph type="title"/>
          </p:nvPr>
        </p:nvSpPr>
        <p:spPr>
          <a:xfrm>
            <a:off x="457200" y="228600"/>
            <a:ext cx="8229600" cy="533400"/>
          </a:xfrm>
        </p:spPr>
        <p:txBody>
          <a:bodyPr/>
          <a:lstStyle/>
          <a:p>
            <a:pPr eaLnBrk="1" hangingPunct="1"/>
            <a:r>
              <a:rPr lang="en-US" altLang="en-US" sz="4000"/>
              <a:t>The Young Plan (January 1930)</a:t>
            </a:r>
          </a:p>
        </p:txBody>
      </p:sp>
      <p:sp>
        <p:nvSpPr>
          <p:cNvPr id="19459" name="Rectangle 3">
            <a:extLst>
              <a:ext uri="{FF2B5EF4-FFF2-40B4-BE49-F238E27FC236}">
                <a16:creationId xmlns:a16="http://schemas.microsoft.com/office/drawing/2014/main" id="{EB920A6B-9962-4925-AB21-D0EAA0ED5DFD}"/>
              </a:ext>
            </a:extLst>
          </p:cNvPr>
          <p:cNvSpPr>
            <a:spLocks noGrp="1" noChangeArrowheads="1"/>
          </p:cNvSpPr>
          <p:nvPr>
            <p:ph type="body" idx="1"/>
          </p:nvPr>
        </p:nvSpPr>
        <p:spPr>
          <a:xfrm>
            <a:off x="457200" y="1143000"/>
            <a:ext cx="8229600" cy="5486400"/>
          </a:xfrm>
        </p:spPr>
        <p:txBody>
          <a:bodyPr/>
          <a:lstStyle/>
          <a:p>
            <a:pPr eaLnBrk="1" hangingPunct="1">
              <a:lnSpc>
                <a:spcPct val="80000"/>
              </a:lnSpc>
            </a:pPr>
            <a:r>
              <a:rPr lang="en-US" altLang="en-US" sz="2400"/>
              <a:t>Young was CEO of RCA and co-author of Dawes Plan.</a:t>
            </a:r>
          </a:p>
          <a:p>
            <a:pPr eaLnBrk="1" hangingPunct="1">
              <a:lnSpc>
                <a:spcPct val="80000"/>
              </a:lnSpc>
            </a:pPr>
            <a:r>
              <a:rPr lang="en-US" altLang="en-US" sz="2400" i="1"/>
              <a:t>Time</a:t>
            </a:r>
            <a:r>
              <a:rPr lang="en-US" altLang="en-US" sz="2400"/>
              <a:t> Magazine’s Person of the Year in 1929. </a:t>
            </a:r>
          </a:p>
          <a:p>
            <a:pPr eaLnBrk="1" hangingPunct="1">
              <a:lnSpc>
                <a:spcPct val="80000"/>
              </a:lnSpc>
            </a:pPr>
            <a:r>
              <a:rPr lang="en-US" altLang="en-US" sz="2400"/>
              <a:t>Plan published on 13 August 1929. Adopted at Hague in January 1930.</a:t>
            </a:r>
          </a:p>
          <a:p>
            <a:pPr eaLnBrk="1" hangingPunct="1">
              <a:lnSpc>
                <a:spcPct val="80000"/>
              </a:lnSpc>
            </a:pPr>
            <a:r>
              <a:rPr lang="en-US" altLang="en-US" sz="2400"/>
              <a:t>Set the total reparations at </a:t>
            </a:r>
            <a:r>
              <a:rPr lang="en-US" altLang="en-US" sz="2400" u="sng"/>
              <a:t>112 billion gold marks</a:t>
            </a:r>
            <a:r>
              <a:rPr lang="en-US" altLang="en-US" sz="2400"/>
              <a:t> ($26.6 bil) to be paid over a period of 59 years</a:t>
            </a:r>
          </a:p>
          <a:p>
            <a:pPr eaLnBrk="1" hangingPunct="1">
              <a:lnSpc>
                <a:spcPct val="80000"/>
              </a:lnSpc>
            </a:pPr>
            <a:r>
              <a:rPr lang="en-US" altLang="en-US" sz="2400"/>
              <a:t>Germany now knows the </a:t>
            </a:r>
            <a:r>
              <a:rPr lang="en-US" altLang="en-US" sz="2400" u="sng"/>
              <a:t>exact</a:t>
            </a:r>
            <a:r>
              <a:rPr lang="en-US" altLang="en-US" sz="2400"/>
              <a:t> obligation </a:t>
            </a:r>
          </a:p>
          <a:p>
            <a:pPr eaLnBrk="1" hangingPunct="1">
              <a:lnSpc>
                <a:spcPct val="80000"/>
              </a:lnSpc>
            </a:pPr>
            <a:r>
              <a:rPr lang="en-US" altLang="en-US" sz="2400"/>
              <a:t>Divided the annual payment of $473 million, into two elements</a:t>
            </a:r>
          </a:p>
          <a:p>
            <a:pPr lvl="1" eaLnBrk="1" hangingPunct="1">
              <a:lnSpc>
                <a:spcPct val="80000"/>
              </a:lnSpc>
            </a:pPr>
            <a:r>
              <a:rPr lang="en-US" altLang="en-US" sz="2400"/>
              <a:t>unconditional part (1/3)</a:t>
            </a:r>
          </a:p>
          <a:p>
            <a:pPr lvl="1" eaLnBrk="1" hangingPunct="1">
              <a:lnSpc>
                <a:spcPct val="80000"/>
              </a:lnSpc>
            </a:pPr>
            <a:r>
              <a:rPr lang="en-US" altLang="en-US" sz="2400"/>
              <a:t>postponable part (2/3)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7580D29-D508-4E81-820B-8FFBA4C1C338}"/>
              </a:ext>
            </a:extLst>
          </p:cNvPr>
          <p:cNvSpPr>
            <a:spLocks noGrp="1"/>
          </p:cNvSpPr>
          <p:nvPr>
            <p:ph type="title"/>
          </p:nvPr>
        </p:nvSpPr>
        <p:spPr/>
        <p:txBody>
          <a:bodyPr/>
          <a:lstStyle/>
          <a:p>
            <a:pPr eaLnBrk="1" hangingPunct="1"/>
            <a:r>
              <a:rPr lang="en-US" altLang="en-US"/>
              <a:t>The Young Plan (January 1930)</a:t>
            </a:r>
          </a:p>
        </p:txBody>
      </p:sp>
      <p:sp>
        <p:nvSpPr>
          <p:cNvPr id="20483" name="Content Placeholder 2">
            <a:extLst>
              <a:ext uri="{FF2B5EF4-FFF2-40B4-BE49-F238E27FC236}">
                <a16:creationId xmlns:a16="http://schemas.microsoft.com/office/drawing/2014/main" id="{0E339497-C1DC-442D-B389-68BDD9380BD7}"/>
              </a:ext>
            </a:extLst>
          </p:cNvPr>
          <p:cNvSpPr>
            <a:spLocks noGrp="1"/>
          </p:cNvSpPr>
          <p:nvPr>
            <p:ph idx="1"/>
          </p:nvPr>
        </p:nvSpPr>
        <p:spPr/>
        <p:txBody>
          <a:bodyPr/>
          <a:lstStyle/>
          <a:p>
            <a:pPr eaLnBrk="1" hangingPunct="1">
              <a:lnSpc>
                <a:spcPct val="80000"/>
              </a:lnSpc>
            </a:pPr>
            <a:r>
              <a:rPr lang="en-US" altLang="en-US" sz="2400"/>
              <a:t>Between agreement and adoption of the plan came the Wall Street Crash, of which the main consequences were twofold: </a:t>
            </a:r>
          </a:p>
          <a:p>
            <a:pPr marL="914400" lvl="1" indent="-457200" eaLnBrk="1" hangingPunct="1">
              <a:lnSpc>
                <a:spcPct val="80000"/>
              </a:lnSpc>
              <a:buFontTx/>
              <a:buAutoNum type="arabicPeriod"/>
            </a:pPr>
            <a:r>
              <a:rPr lang="en-US" altLang="en-US" sz="2400"/>
              <a:t>The American Banking system had to recall money from Europe and cancel the credits that made possible the Young Plan. </a:t>
            </a:r>
          </a:p>
          <a:p>
            <a:pPr marL="914400" lvl="1" indent="-457200" eaLnBrk="1" hangingPunct="1">
              <a:lnSpc>
                <a:spcPct val="80000"/>
              </a:lnSpc>
              <a:buFontTx/>
              <a:buAutoNum type="arabicPeriod"/>
            </a:pPr>
            <a:r>
              <a:rPr lang="en-US" altLang="en-US" sz="2400"/>
              <a:t>The downfall of imports and exports affected the whole world. </a:t>
            </a:r>
          </a:p>
          <a:p>
            <a:pPr lvl="2" eaLnBrk="1" hangingPunct="1">
              <a:lnSpc>
                <a:spcPct val="80000"/>
              </a:lnSpc>
            </a:pPr>
            <a:r>
              <a:rPr lang="en-US" altLang="en-US"/>
              <a:t>By 1933, 2/3 of world trade had vanished</a:t>
            </a:r>
          </a:p>
          <a:p>
            <a:pPr lvl="2" eaLnBrk="1" hangingPunct="1">
              <a:lnSpc>
                <a:spcPct val="80000"/>
              </a:lnSpc>
            </a:pPr>
            <a:r>
              <a:rPr lang="en-US" altLang="en-US"/>
              <a:t>Hawley-Smoot Tariff—influenced by nationalism &amp; isolationism </a:t>
            </a:r>
          </a:p>
          <a:p>
            <a:pPr lvl="2" eaLnBrk="1" hangingPunct="1">
              <a:lnSpc>
                <a:spcPct val="80000"/>
              </a:lnSpc>
            </a:pPr>
            <a:r>
              <a:rPr lang="en-US" altLang="en-US"/>
              <a:t>German unemployment soared to 33.7% in 1931, and 40% in 1932.</a:t>
            </a:r>
          </a:p>
          <a:p>
            <a:pPr eaLnBrk="1" hangingPunct="1"/>
            <a:endParaRPr lang="en-US"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3074" name="Rectangle 45">
            <a:extLst>
              <a:ext uri="{FF2B5EF4-FFF2-40B4-BE49-F238E27FC236}">
                <a16:creationId xmlns:a16="http://schemas.microsoft.com/office/drawing/2014/main" id="{5FDE201B-05BA-424A-A4A8-020272249175}"/>
              </a:ext>
            </a:extLst>
          </p:cNvPr>
          <p:cNvSpPr>
            <a:spLocks noGrp="1" noChangeArrowheads="1"/>
          </p:cNvSpPr>
          <p:nvPr>
            <p:ph type="title"/>
          </p:nvPr>
        </p:nvSpPr>
        <p:spPr/>
        <p:txBody>
          <a:bodyPr/>
          <a:lstStyle/>
          <a:p>
            <a:pPr eaLnBrk="1" hangingPunct="1"/>
            <a:r>
              <a:rPr lang="en-US" altLang="en-US" sz="2400" b="1" i="1">
                <a:solidFill>
                  <a:srgbClr val="CC3300"/>
                </a:solidFill>
              </a:rPr>
              <a:t>The Weimar Republic </a:t>
            </a:r>
            <a:r>
              <a:rPr lang="en-US" altLang="en-US" sz="2400" b="1">
                <a:solidFill>
                  <a:srgbClr val="CC3300"/>
                </a:solidFill>
              </a:rPr>
              <a:t>by Detlev J.K. Peukert</a:t>
            </a:r>
          </a:p>
        </p:txBody>
      </p:sp>
      <p:pic>
        <p:nvPicPr>
          <p:cNvPr id="3075" name="Picture 56" descr="oGte2+Azit05GMJBUSz1eI">
            <a:extLst>
              <a:ext uri="{FF2B5EF4-FFF2-40B4-BE49-F238E27FC236}">
                <a16:creationId xmlns:a16="http://schemas.microsoft.com/office/drawing/2014/main" id="{7942D3D1-EA81-4975-9C87-91E33332C4CF}"/>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t="7408" b="51991"/>
          <a:stretch>
            <a:fillRect/>
          </a:stretch>
        </p:blipFill>
        <p:spPr>
          <a:xfrm>
            <a:off x="4343400" y="1100138"/>
            <a:ext cx="4291013"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4" descr="Qffs+v35ler2AFvXsyyaNyE8B0kFvf1ob3cKiJiCHvgxsRZqR4fDLjSFifwRPR7P">
            <a:extLst>
              <a:ext uri="{FF2B5EF4-FFF2-40B4-BE49-F238E27FC236}">
                <a16:creationId xmlns:a16="http://schemas.microsoft.com/office/drawing/2014/main" id="{7175A9C6-7166-4E13-ADDC-3161F4649ACC}"/>
              </a:ext>
            </a:extLst>
          </p:cNvPr>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65100" y="1143000"/>
            <a:ext cx="36449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13" descr="pageTurner_arrow_left">
            <a:extLst>
              <a:ext uri="{FF2B5EF4-FFF2-40B4-BE49-F238E27FC236}">
                <a16:creationId xmlns:a16="http://schemas.microsoft.com/office/drawing/2014/main" id="{D366BC2E-C5CB-4075-B42E-EC1E6A8E7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925513"/>
            <a:ext cx="1333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49">
            <a:extLst>
              <a:ext uri="{FF2B5EF4-FFF2-40B4-BE49-F238E27FC236}">
                <a16:creationId xmlns:a16="http://schemas.microsoft.com/office/drawing/2014/main" id="{DE1DBECB-6B9C-42AE-90D9-AC02F46B92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F235A9C-9EB2-4BB9-BD6F-1D822F98BD58}"/>
              </a:ext>
            </a:extLst>
          </p:cNvPr>
          <p:cNvSpPr>
            <a:spLocks noGrp="1"/>
          </p:cNvSpPr>
          <p:nvPr>
            <p:ph type="title"/>
          </p:nvPr>
        </p:nvSpPr>
        <p:spPr/>
        <p:txBody>
          <a:bodyPr/>
          <a:lstStyle/>
          <a:p>
            <a:pPr eaLnBrk="1" hangingPunct="1"/>
            <a:r>
              <a:rPr lang="en-US" altLang="en-US"/>
              <a:t>The Young Plan (January 1930)</a:t>
            </a:r>
          </a:p>
        </p:txBody>
      </p:sp>
      <p:sp>
        <p:nvSpPr>
          <p:cNvPr id="21507" name="Content Placeholder 2">
            <a:extLst>
              <a:ext uri="{FF2B5EF4-FFF2-40B4-BE49-F238E27FC236}">
                <a16:creationId xmlns:a16="http://schemas.microsoft.com/office/drawing/2014/main" id="{329C82CD-4D86-426B-910C-F371EEC3A2C0}"/>
              </a:ext>
            </a:extLst>
          </p:cNvPr>
          <p:cNvSpPr>
            <a:spLocks noGrp="1"/>
          </p:cNvSpPr>
          <p:nvPr>
            <p:ph idx="1"/>
          </p:nvPr>
        </p:nvSpPr>
        <p:spPr/>
        <p:txBody>
          <a:bodyPr/>
          <a:lstStyle/>
          <a:p>
            <a:pPr eaLnBrk="1" hangingPunct="1">
              <a:lnSpc>
                <a:spcPct val="80000"/>
              </a:lnSpc>
            </a:pPr>
            <a:r>
              <a:rPr lang="en-US" altLang="en-US" sz="2000"/>
              <a:t>Herbert Hoover proposed a one-year moratorium of the payments. </a:t>
            </a:r>
          </a:p>
          <a:p>
            <a:pPr lvl="1" eaLnBrk="1" hangingPunct="1">
              <a:lnSpc>
                <a:spcPct val="80000"/>
              </a:lnSpc>
            </a:pPr>
            <a:r>
              <a:rPr lang="en-US" altLang="en-US" sz="2000"/>
              <a:t>Assembled support for moratorium from 15 nations by July 1931</a:t>
            </a:r>
          </a:p>
          <a:p>
            <a:pPr lvl="1" eaLnBrk="1" hangingPunct="1">
              <a:lnSpc>
                <a:spcPct val="80000"/>
              </a:lnSpc>
            </a:pPr>
            <a:r>
              <a:rPr lang="en-US" altLang="en-US" sz="2000"/>
              <a:t>But adoption of moratorium did little to slow economic decline in Europe. Germany gripped by a major banking crisis. </a:t>
            </a:r>
          </a:p>
          <a:p>
            <a:pPr eaLnBrk="1" hangingPunct="1">
              <a:lnSpc>
                <a:spcPct val="80000"/>
              </a:lnSpc>
            </a:pPr>
            <a:r>
              <a:rPr lang="en-US" altLang="en-US" sz="2000"/>
              <a:t>Final effort: </a:t>
            </a:r>
            <a:r>
              <a:rPr lang="en-US" altLang="en-US" sz="2000">
                <a:solidFill>
                  <a:srgbClr val="FF0000"/>
                </a:solidFill>
              </a:rPr>
              <a:t>Lausanne Conference</a:t>
            </a:r>
            <a:r>
              <a:rPr lang="en-US" altLang="en-US" sz="2000"/>
              <a:t>, 1932: Britain, France, Italy, Belgium, Germany and Japan gathered to reach an agreement. It was clear that the deepening depression made it impossible for Germany to resume its reparations payments. Agreed:</a:t>
            </a:r>
          </a:p>
          <a:p>
            <a:pPr lvl="1" eaLnBrk="1" hangingPunct="1">
              <a:lnSpc>
                <a:spcPct val="80000"/>
              </a:lnSpc>
            </a:pPr>
            <a:r>
              <a:rPr lang="en-US" altLang="en-US" sz="2000"/>
              <a:t>Not to press Germany for immediate payments </a:t>
            </a:r>
          </a:p>
          <a:p>
            <a:pPr lvl="1" eaLnBrk="1" hangingPunct="1">
              <a:lnSpc>
                <a:spcPct val="80000"/>
              </a:lnSpc>
            </a:pPr>
            <a:r>
              <a:rPr lang="en-US" altLang="en-US" sz="2000"/>
              <a:t>Reduce debt by nearly </a:t>
            </a:r>
            <a:r>
              <a:rPr lang="en-US" altLang="en-US" sz="2000">
                <a:solidFill>
                  <a:srgbClr val="FF0000"/>
                </a:solidFill>
              </a:rPr>
              <a:t>90% </a:t>
            </a:r>
            <a:r>
              <a:rPr lang="en-US" altLang="en-US" sz="2000"/>
              <a:t>(The "Hoover Moratorium“)</a:t>
            </a:r>
          </a:p>
          <a:p>
            <a:pPr lvl="1" eaLnBrk="1" hangingPunct="1">
              <a:lnSpc>
                <a:spcPct val="80000"/>
              </a:lnSpc>
            </a:pPr>
            <a:r>
              <a:rPr lang="en-US" altLang="en-US" sz="2000"/>
              <a:t>Informally agreed that these provisions would be ineffective unless the US government agreed to cancellation of war debts owed by the Allied governments.</a:t>
            </a:r>
          </a:p>
          <a:p>
            <a:pPr eaLnBrk="1" hangingPunct="1"/>
            <a:endParaRPr lang="en-US" altLang="en-US"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8AB920B-1717-485D-AC0E-14EF13FD2AB0}"/>
              </a:ext>
            </a:extLst>
          </p:cNvPr>
          <p:cNvSpPr>
            <a:spLocks noGrp="1" noChangeArrowheads="1"/>
          </p:cNvSpPr>
          <p:nvPr>
            <p:ph type="title"/>
          </p:nvPr>
        </p:nvSpPr>
        <p:spPr/>
        <p:txBody>
          <a:bodyPr/>
          <a:lstStyle/>
          <a:p>
            <a:pPr eaLnBrk="1" hangingPunct="1"/>
            <a:r>
              <a:rPr lang="en-US" altLang="en-US"/>
              <a:t>Dawes &amp; Young Summarized</a:t>
            </a:r>
          </a:p>
        </p:txBody>
      </p:sp>
      <p:sp>
        <p:nvSpPr>
          <p:cNvPr id="22531" name="Rectangle 3">
            <a:extLst>
              <a:ext uri="{FF2B5EF4-FFF2-40B4-BE49-F238E27FC236}">
                <a16:creationId xmlns:a16="http://schemas.microsoft.com/office/drawing/2014/main" id="{5FE20C2A-C142-48CC-B2F5-3A8E41F62ECA}"/>
              </a:ext>
            </a:extLst>
          </p:cNvPr>
          <p:cNvSpPr>
            <a:spLocks noGrp="1" noChangeArrowheads="1"/>
          </p:cNvSpPr>
          <p:nvPr>
            <p:ph type="body" idx="1"/>
          </p:nvPr>
        </p:nvSpPr>
        <p:spPr/>
        <p:txBody>
          <a:bodyPr/>
          <a:lstStyle/>
          <a:p>
            <a:pPr eaLnBrk="1" hangingPunct="1"/>
            <a:endParaRPr lang="de-DE" altLang="en-US" b="1"/>
          </a:p>
        </p:txBody>
      </p:sp>
      <p:pic>
        <p:nvPicPr>
          <p:cNvPr id="22532" name="Picture 5" descr="The International Financial System Under the Dawes Plan and the Young Plan, 1924-30">
            <a:hlinkClick r:id="rId2"/>
            <a:extLst>
              <a:ext uri="{FF2B5EF4-FFF2-40B4-BE49-F238E27FC236}">
                <a16:creationId xmlns:a16="http://schemas.microsoft.com/office/drawing/2014/main" id="{242E5CA2-46F6-4437-912F-051D3E04B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70866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D3A31DC-FF29-4900-88AF-49245A49B3BB}"/>
              </a:ext>
            </a:extLst>
          </p:cNvPr>
          <p:cNvGraphicFramePr>
            <a:graphicFrameLocks noGrp="1"/>
          </p:cNvGraphicFramePr>
          <p:nvPr/>
        </p:nvGraphicFramePr>
        <p:xfrm>
          <a:off x="152400" y="2209800"/>
          <a:ext cx="8534400" cy="293370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946355">
                <a:tc>
                  <a:txBody>
                    <a:bodyPr/>
                    <a:lstStyle/>
                    <a:p>
                      <a:r>
                        <a:rPr lang="en-US" sz="1800" dirty="0">
                          <a:solidFill>
                            <a:srgbClr val="7030A0"/>
                          </a:solidFill>
                        </a:rPr>
                        <a:t>Event</a:t>
                      </a:r>
                    </a:p>
                  </a:txBody>
                  <a:tcPr marT="45730" marB="45730" anchor="ctr">
                    <a:lnL>
                      <a:noFill/>
                    </a:lnL>
                    <a:lnR>
                      <a:noFill/>
                    </a:lnR>
                    <a:lnT>
                      <a:noFill/>
                    </a:lnT>
                    <a:lnB>
                      <a:noFill/>
                    </a:lnB>
                  </a:tcPr>
                </a:tc>
                <a:tc>
                  <a:txBody>
                    <a:bodyPr/>
                    <a:lstStyle/>
                    <a:p>
                      <a:r>
                        <a:rPr lang="en-US" sz="1800" dirty="0">
                          <a:solidFill>
                            <a:srgbClr val="FF0000"/>
                          </a:solidFill>
                        </a:rPr>
                        <a:t>German</a:t>
                      </a:r>
                      <a:br>
                        <a:rPr lang="en-US" sz="1800" dirty="0">
                          <a:solidFill>
                            <a:srgbClr val="FF0000"/>
                          </a:solidFill>
                        </a:rPr>
                      </a:br>
                      <a:r>
                        <a:rPr lang="en-US" sz="1800" dirty="0">
                          <a:solidFill>
                            <a:srgbClr val="FF0000"/>
                          </a:solidFill>
                        </a:rPr>
                        <a:t>gold marks</a:t>
                      </a:r>
                      <a:br>
                        <a:rPr lang="en-US" sz="1800" dirty="0">
                          <a:solidFill>
                            <a:srgbClr val="FF0000"/>
                          </a:solidFill>
                        </a:rPr>
                      </a:br>
                      <a:r>
                        <a:rPr lang="en-US" sz="1800" dirty="0">
                          <a:solidFill>
                            <a:srgbClr val="FF0000"/>
                          </a:solidFill>
                        </a:rPr>
                        <a:t>(billions)</a:t>
                      </a:r>
                    </a:p>
                  </a:txBody>
                  <a:tcPr marT="45730" marB="45730" anchor="ctr">
                    <a:lnL>
                      <a:noFill/>
                    </a:lnL>
                    <a:lnR>
                      <a:noFill/>
                    </a:lnR>
                    <a:lnT>
                      <a:noFill/>
                    </a:lnT>
                    <a:lnB>
                      <a:noFill/>
                    </a:lnB>
                  </a:tcPr>
                </a:tc>
                <a:tc>
                  <a:txBody>
                    <a:bodyPr/>
                    <a:lstStyle/>
                    <a:p>
                      <a:r>
                        <a:rPr lang="en-US" sz="1800" dirty="0">
                          <a:solidFill>
                            <a:srgbClr val="FF0000"/>
                          </a:solidFill>
                        </a:rPr>
                        <a:t>Gold standard</a:t>
                      </a:r>
                      <a:br>
                        <a:rPr lang="en-US" sz="1800" dirty="0">
                          <a:solidFill>
                            <a:srgbClr val="FF0000"/>
                          </a:solidFill>
                        </a:rPr>
                      </a:br>
                      <a:r>
                        <a:rPr lang="en-US" sz="1800" dirty="0">
                          <a:solidFill>
                            <a:srgbClr val="FF0000"/>
                          </a:solidFill>
                        </a:rPr>
                        <a:t>U.S. dollars</a:t>
                      </a:r>
                      <a:br>
                        <a:rPr lang="en-US" sz="1800" dirty="0">
                          <a:solidFill>
                            <a:srgbClr val="FF0000"/>
                          </a:solidFill>
                        </a:rPr>
                      </a:br>
                      <a:r>
                        <a:rPr lang="en-US" sz="1800" dirty="0">
                          <a:solidFill>
                            <a:srgbClr val="FF0000"/>
                          </a:solidFill>
                        </a:rPr>
                        <a:t>(billions)</a:t>
                      </a:r>
                    </a:p>
                  </a:txBody>
                  <a:tcPr marT="45730" marB="45730" anchor="ctr">
                    <a:lnL>
                      <a:noFill/>
                    </a:lnL>
                    <a:lnR>
                      <a:noFill/>
                    </a:lnR>
                    <a:lnT>
                      <a:noFill/>
                    </a:lnT>
                    <a:lnB>
                      <a:noFill/>
                    </a:lnB>
                  </a:tcPr>
                </a:tc>
                <a:tc>
                  <a:txBody>
                    <a:bodyPr/>
                    <a:lstStyle/>
                    <a:p>
                      <a:r>
                        <a:rPr lang="en-US" sz="1800" dirty="0">
                          <a:solidFill>
                            <a:srgbClr val="FF0000"/>
                          </a:solidFill>
                        </a:rPr>
                        <a:t>2013 US$</a:t>
                      </a:r>
                      <a:br>
                        <a:rPr lang="en-US" sz="1800" dirty="0">
                          <a:solidFill>
                            <a:srgbClr val="FF0000"/>
                          </a:solidFill>
                        </a:rPr>
                      </a:br>
                      <a:r>
                        <a:rPr lang="en-US" sz="1800" dirty="0">
                          <a:solidFill>
                            <a:srgbClr val="FF0000"/>
                          </a:solidFill>
                        </a:rPr>
                        <a:t>(billions)</a:t>
                      </a:r>
                    </a:p>
                  </a:txBody>
                  <a:tcPr marT="45730" marB="45730" anchor="ctr">
                    <a:lnL>
                      <a:noFill/>
                    </a:lnL>
                    <a:lnR>
                      <a:noFill/>
                    </a:lnR>
                    <a:lnT>
                      <a:noFill/>
                    </a:lnT>
                    <a:lnB>
                      <a:noFill/>
                    </a:lnB>
                  </a:tcPr>
                </a:tc>
                <a:extLst>
                  <a:ext uri="{0D108BD9-81ED-4DB2-BD59-A6C34878D82A}">
                    <a16:rowId xmlns:a16="http://schemas.microsoft.com/office/drawing/2014/main" val="10000"/>
                  </a:ext>
                </a:extLst>
              </a:tr>
              <a:tr h="946355">
                <a:tc>
                  <a:txBody>
                    <a:bodyPr/>
                    <a:lstStyle/>
                    <a:p>
                      <a:r>
                        <a:rPr lang="en-US" sz="1800" dirty="0">
                          <a:solidFill>
                            <a:srgbClr val="7030A0"/>
                          </a:solidFill>
                        </a:rPr>
                        <a:t>Inter-Allied Reparations Commission 1921</a:t>
                      </a:r>
                    </a:p>
                  </a:txBody>
                  <a:tcPr marT="45730" marB="45730" anchor="ctr">
                    <a:lnL>
                      <a:noFill/>
                    </a:lnL>
                    <a:lnR>
                      <a:noFill/>
                    </a:lnR>
                    <a:lnT>
                      <a:noFill/>
                    </a:lnT>
                    <a:lnB>
                      <a:noFill/>
                    </a:lnB>
                  </a:tcPr>
                </a:tc>
                <a:tc>
                  <a:txBody>
                    <a:bodyPr/>
                    <a:lstStyle/>
                    <a:p>
                      <a:pPr algn="ctr"/>
                      <a:r>
                        <a:rPr lang="en-US" sz="1800"/>
                        <a:t>269</a:t>
                      </a:r>
                    </a:p>
                  </a:txBody>
                  <a:tcPr marT="45730" marB="45730" anchor="ctr">
                    <a:lnL>
                      <a:noFill/>
                    </a:lnL>
                    <a:lnR>
                      <a:noFill/>
                    </a:lnR>
                    <a:lnT>
                      <a:noFill/>
                    </a:lnT>
                    <a:lnB>
                      <a:noFill/>
                    </a:lnB>
                  </a:tcPr>
                </a:tc>
                <a:tc>
                  <a:txBody>
                    <a:bodyPr/>
                    <a:lstStyle/>
                    <a:p>
                      <a:pPr algn="ctr"/>
                      <a:r>
                        <a:rPr lang="en-US" sz="1800"/>
                        <a:t>64.0</a:t>
                      </a:r>
                    </a:p>
                  </a:txBody>
                  <a:tcPr marT="45730" marB="45730" anchor="ctr">
                    <a:lnL>
                      <a:noFill/>
                    </a:lnL>
                    <a:lnR>
                      <a:noFill/>
                    </a:lnR>
                    <a:lnT>
                      <a:noFill/>
                    </a:lnT>
                    <a:lnB>
                      <a:noFill/>
                    </a:lnB>
                  </a:tcPr>
                </a:tc>
                <a:tc>
                  <a:txBody>
                    <a:bodyPr/>
                    <a:lstStyle/>
                    <a:p>
                      <a:pPr algn="ctr"/>
                      <a:r>
                        <a:rPr lang="en-US" sz="1800"/>
                        <a:t>834</a:t>
                      </a:r>
                    </a:p>
                  </a:txBody>
                  <a:tcPr marT="45730" marB="45730" anchor="ctr">
                    <a:lnL>
                      <a:noFill/>
                    </a:lnL>
                    <a:lnR>
                      <a:noFill/>
                    </a:lnR>
                    <a:lnT>
                      <a:noFill/>
                    </a:lnT>
                    <a:lnB>
                      <a:noFill/>
                    </a:lnB>
                  </a:tcPr>
                </a:tc>
                <a:extLst>
                  <a:ext uri="{0D108BD9-81ED-4DB2-BD59-A6C34878D82A}">
                    <a16:rowId xmlns:a16="http://schemas.microsoft.com/office/drawing/2014/main" val="10001"/>
                  </a:ext>
                </a:extLst>
              </a:tr>
              <a:tr h="378543">
                <a:tc>
                  <a:txBody>
                    <a:bodyPr/>
                    <a:lstStyle/>
                    <a:p>
                      <a:r>
                        <a:rPr lang="en-US" sz="1800" dirty="0">
                          <a:solidFill>
                            <a:srgbClr val="7030A0"/>
                          </a:solidFill>
                        </a:rPr>
                        <a:t>Young Plan 1929</a:t>
                      </a:r>
                    </a:p>
                  </a:txBody>
                  <a:tcPr marT="45730" marB="45730" anchor="ctr">
                    <a:lnL>
                      <a:noFill/>
                    </a:lnL>
                    <a:lnR>
                      <a:noFill/>
                    </a:lnR>
                    <a:lnT>
                      <a:noFill/>
                    </a:lnT>
                    <a:lnB>
                      <a:noFill/>
                    </a:lnB>
                  </a:tcPr>
                </a:tc>
                <a:tc>
                  <a:txBody>
                    <a:bodyPr/>
                    <a:lstStyle/>
                    <a:p>
                      <a:pPr algn="ctr"/>
                      <a:r>
                        <a:rPr lang="en-US" sz="1800"/>
                        <a:t>112</a:t>
                      </a:r>
                    </a:p>
                  </a:txBody>
                  <a:tcPr marT="45730" marB="45730" anchor="ctr">
                    <a:lnL>
                      <a:noFill/>
                    </a:lnL>
                    <a:lnR>
                      <a:noFill/>
                    </a:lnR>
                    <a:lnT>
                      <a:noFill/>
                    </a:lnT>
                    <a:lnB>
                      <a:noFill/>
                    </a:lnB>
                  </a:tcPr>
                </a:tc>
                <a:tc>
                  <a:txBody>
                    <a:bodyPr/>
                    <a:lstStyle/>
                    <a:p>
                      <a:pPr algn="ctr"/>
                      <a:r>
                        <a:rPr lang="en-US" sz="1800"/>
                        <a:t>26.6</a:t>
                      </a:r>
                    </a:p>
                  </a:txBody>
                  <a:tcPr marT="45730" marB="45730" anchor="ctr">
                    <a:lnL>
                      <a:noFill/>
                    </a:lnL>
                    <a:lnR>
                      <a:noFill/>
                    </a:lnR>
                    <a:lnT>
                      <a:noFill/>
                    </a:lnT>
                    <a:lnB>
                      <a:noFill/>
                    </a:lnB>
                  </a:tcPr>
                </a:tc>
                <a:tc>
                  <a:txBody>
                    <a:bodyPr/>
                    <a:lstStyle/>
                    <a:p>
                      <a:pPr algn="ctr"/>
                      <a:r>
                        <a:rPr lang="en-US" sz="1800"/>
                        <a:t>360</a:t>
                      </a:r>
                    </a:p>
                  </a:txBody>
                  <a:tcPr marT="45730" marB="45730" anchor="ctr">
                    <a:lnL>
                      <a:noFill/>
                    </a:lnL>
                    <a:lnR>
                      <a:noFill/>
                    </a:lnR>
                    <a:lnT>
                      <a:noFill/>
                    </a:lnT>
                    <a:lnB>
                      <a:noFill/>
                    </a:lnB>
                  </a:tcPr>
                </a:tc>
                <a:extLst>
                  <a:ext uri="{0D108BD9-81ED-4DB2-BD59-A6C34878D82A}">
                    <a16:rowId xmlns:a16="http://schemas.microsoft.com/office/drawing/2014/main" val="10002"/>
                  </a:ext>
                </a:extLst>
              </a:tr>
              <a:tr h="662448">
                <a:tc>
                  <a:txBody>
                    <a:bodyPr/>
                    <a:lstStyle/>
                    <a:p>
                      <a:r>
                        <a:rPr lang="en-US" sz="1800" dirty="0">
                          <a:solidFill>
                            <a:srgbClr val="7030A0"/>
                          </a:solidFill>
                        </a:rPr>
                        <a:t>Lausanne Conference1932</a:t>
                      </a:r>
                    </a:p>
                  </a:txBody>
                  <a:tcPr marT="45730" marB="45730" anchor="ctr">
                    <a:lnL>
                      <a:noFill/>
                    </a:lnL>
                    <a:lnR>
                      <a:noFill/>
                    </a:lnR>
                    <a:lnT>
                      <a:noFill/>
                    </a:lnT>
                    <a:lnB>
                      <a:noFill/>
                    </a:lnB>
                  </a:tcPr>
                </a:tc>
                <a:tc>
                  <a:txBody>
                    <a:bodyPr/>
                    <a:lstStyle/>
                    <a:p>
                      <a:pPr algn="ctr"/>
                      <a:r>
                        <a:rPr lang="en-US" sz="1800" dirty="0"/>
                        <a:t> 20</a:t>
                      </a:r>
                    </a:p>
                  </a:txBody>
                  <a:tcPr marT="45730" marB="45730" anchor="ctr">
                    <a:lnL>
                      <a:noFill/>
                    </a:lnL>
                    <a:lnR>
                      <a:noFill/>
                    </a:lnR>
                    <a:lnT>
                      <a:noFill/>
                    </a:lnT>
                    <a:lnB>
                      <a:noFill/>
                    </a:lnB>
                  </a:tcPr>
                </a:tc>
                <a:tc>
                  <a:txBody>
                    <a:bodyPr/>
                    <a:lstStyle/>
                    <a:p>
                      <a:pPr algn="ctr"/>
                      <a:r>
                        <a:rPr lang="en-US" sz="1800"/>
                        <a:t> 4.8</a:t>
                      </a:r>
                    </a:p>
                  </a:txBody>
                  <a:tcPr marT="45730" marB="45730" anchor="ctr">
                    <a:lnL>
                      <a:noFill/>
                    </a:lnL>
                    <a:lnR>
                      <a:noFill/>
                    </a:lnR>
                    <a:lnT>
                      <a:noFill/>
                    </a:lnT>
                    <a:lnB>
                      <a:noFill/>
                    </a:lnB>
                  </a:tcPr>
                </a:tc>
                <a:tc>
                  <a:txBody>
                    <a:bodyPr/>
                    <a:lstStyle/>
                    <a:p>
                      <a:pPr algn="ctr"/>
                      <a:r>
                        <a:rPr lang="en-US" sz="1800" dirty="0"/>
                        <a:t> 86</a:t>
                      </a:r>
                    </a:p>
                  </a:txBody>
                  <a:tcPr marT="45730" marB="45730" anchor="ctr">
                    <a:lnL>
                      <a:noFill/>
                    </a:lnL>
                    <a:lnR>
                      <a:noFill/>
                    </a:lnR>
                    <a:lnT>
                      <a:noFill/>
                    </a:lnT>
                    <a:lnB>
                      <a:noFill/>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890B18C-DF96-4713-9BA3-6CC9C0F1200D}"/>
              </a:ext>
            </a:extLst>
          </p:cNvPr>
          <p:cNvSpPr>
            <a:spLocks noGrp="1"/>
          </p:cNvSpPr>
          <p:nvPr>
            <p:ph type="title"/>
          </p:nvPr>
        </p:nvSpPr>
        <p:spPr/>
        <p:txBody>
          <a:bodyPr/>
          <a:lstStyle/>
          <a:p>
            <a:pPr eaLnBrk="1" hangingPunct="1"/>
            <a:endParaRPr lang="de-DE" altLang="en-US"/>
          </a:p>
        </p:txBody>
      </p:sp>
      <p:pic>
        <p:nvPicPr>
          <p:cNvPr id="24579" name="Picture 2">
            <a:extLst>
              <a:ext uri="{FF2B5EF4-FFF2-40B4-BE49-F238E27FC236}">
                <a16:creationId xmlns:a16="http://schemas.microsoft.com/office/drawing/2014/main" id="{5DDB85FC-0CC8-41F2-B441-24177F317A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066800"/>
            <a:ext cx="8501063" cy="4557713"/>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243B28E-2602-4E60-93B7-ADF0B1B2838D}"/>
              </a:ext>
            </a:extLst>
          </p:cNvPr>
          <p:cNvSpPr>
            <a:spLocks noGrp="1"/>
          </p:cNvSpPr>
          <p:nvPr>
            <p:ph type="title"/>
          </p:nvPr>
        </p:nvSpPr>
        <p:spPr/>
        <p:txBody>
          <a:bodyPr/>
          <a:lstStyle/>
          <a:p>
            <a:pPr eaLnBrk="1" hangingPunct="1"/>
            <a:r>
              <a:rPr lang="en-US" altLang="en-US"/>
              <a:t>The New Economy in the NWO</a:t>
            </a:r>
          </a:p>
        </p:txBody>
      </p:sp>
      <p:sp>
        <p:nvSpPr>
          <p:cNvPr id="24579" name="Content Placeholder 2">
            <a:extLst>
              <a:ext uri="{FF2B5EF4-FFF2-40B4-BE49-F238E27FC236}">
                <a16:creationId xmlns:a16="http://schemas.microsoft.com/office/drawing/2014/main" id="{F0EF7ED9-19E3-438A-9363-4F6936B96D05}"/>
              </a:ext>
            </a:extLst>
          </p:cNvPr>
          <p:cNvSpPr>
            <a:spLocks noGrp="1"/>
          </p:cNvSpPr>
          <p:nvPr>
            <p:ph idx="1"/>
          </p:nvPr>
        </p:nvSpPr>
        <p:spPr/>
        <p:txBody>
          <a:bodyPr/>
          <a:lstStyle/>
          <a:p>
            <a:pPr marL="0" indent="0" eaLnBrk="1" hangingPunct="1">
              <a:buFontTx/>
              <a:buNone/>
              <a:defRPr/>
            </a:pPr>
            <a:r>
              <a:rPr lang="en-US" dirty="0"/>
              <a:t>3 Changes in the World Economy: </a:t>
            </a:r>
          </a:p>
          <a:p>
            <a:pPr eaLnBrk="1" hangingPunct="1">
              <a:buFontTx/>
              <a:buAutoNum type="arabicPeriod"/>
              <a:defRPr/>
            </a:pPr>
            <a:r>
              <a:rPr lang="en-US" sz="2800" dirty="0"/>
              <a:t>Pre-war pattern of growth reached its limits. The new growth model would not emerge until post-WWII.</a:t>
            </a:r>
          </a:p>
          <a:p>
            <a:pPr eaLnBrk="1" hangingPunct="1">
              <a:buFontTx/>
              <a:buAutoNum type="arabicPeriod"/>
              <a:defRPr/>
            </a:pPr>
            <a:r>
              <a:rPr lang="en-US" sz="2800" dirty="0"/>
              <a:t>World financial system upheaval. Gold standard effectively abandoned during the war (fully abandoned in early 1930’s). </a:t>
            </a:r>
          </a:p>
          <a:p>
            <a:pPr eaLnBrk="1" hangingPunct="1">
              <a:buFontTx/>
              <a:buAutoNum type="arabicPeriod"/>
              <a:defRPr/>
            </a:pPr>
            <a:r>
              <a:rPr lang="en-US" sz="2800" dirty="0"/>
              <a:t>Est. industrial nations faced new competitors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92159D-08D4-4A63-9090-F6D6D959E6CE}"/>
              </a:ext>
            </a:extLst>
          </p:cNvPr>
          <p:cNvSpPr>
            <a:spLocks noGrp="1" noChangeArrowheads="1"/>
          </p:cNvSpPr>
          <p:nvPr>
            <p:ph type="title"/>
          </p:nvPr>
        </p:nvSpPr>
        <p:spPr>
          <a:xfrm>
            <a:off x="457200" y="274638"/>
            <a:ext cx="8229600" cy="715962"/>
          </a:xfrm>
        </p:spPr>
        <p:txBody>
          <a:bodyPr/>
          <a:lstStyle/>
          <a:p>
            <a:pPr eaLnBrk="1" hangingPunct="1"/>
            <a:r>
              <a:rPr lang="en-US" altLang="en-US" sz="2800" b="1"/>
              <a:t>The Cards Were Stacked in Favor of Collapse </a:t>
            </a:r>
          </a:p>
        </p:txBody>
      </p:sp>
      <p:sp>
        <p:nvSpPr>
          <p:cNvPr id="19459" name="Rectangle 3">
            <a:extLst>
              <a:ext uri="{FF2B5EF4-FFF2-40B4-BE49-F238E27FC236}">
                <a16:creationId xmlns:a16="http://schemas.microsoft.com/office/drawing/2014/main" id="{73EAAD69-3777-4FAA-9081-C14AA8672B8C}"/>
              </a:ext>
            </a:extLst>
          </p:cNvPr>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400" dirty="0"/>
              <a:t>German industry, compared to 1913 levels of production</a:t>
            </a:r>
          </a:p>
          <a:p>
            <a:pPr lvl="1" eaLnBrk="1" hangingPunct="1">
              <a:lnSpc>
                <a:spcPct val="80000"/>
              </a:lnSpc>
              <a:defRPr/>
            </a:pPr>
            <a:r>
              <a:rPr lang="en-US" dirty="0"/>
              <a:t>1919 = 38% of 1913 levels. </a:t>
            </a:r>
          </a:p>
          <a:p>
            <a:pPr lvl="1" eaLnBrk="1" hangingPunct="1">
              <a:lnSpc>
                <a:spcPct val="80000"/>
              </a:lnSpc>
              <a:defRPr/>
            </a:pPr>
            <a:r>
              <a:rPr lang="en-US" dirty="0"/>
              <a:t>1922 = 72% (boosted by inflation…)</a:t>
            </a:r>
          </a:p>
          <a:p>
            <a:pPr lvl="1" eaLnBrk="1" hangingPunct="1">
              <a:lnSpc>
                <a:spcPct val="80000"/>
              </a:lnSpc>
              <a:defRPr/>
            </a:pPr>
            <a:r>
              <a:rPr lang="en-US" dirty="0"/>
              <a:t>1923 = 47% </a:t>
            </a:r>
          </a:p>
          <a:p>
            <a:pPr marL="457200" lvl="1" indent="0" eaLnBrk="1" hangingPunct="1">
              <a:lnSpc>
                <a:spcPct val="80000"/>
              </a:lnSpc>
              <a:buFontTx/>
              <a:buNone/>
              <a:defRPr/>
            </a:pPr>
            <a:r>
              <a:rPr lang="en-US" dirty="0"/>
              <a:t>…1924 recovery</a:t>
            </a:r>
          </a:p>
          <a:p>
            <a:pPr marL="971550" lvl="1" indent="-457200" eaLnBrk="1" hangingPunct="1">
              <a:lnSpc>
                <a:spcPct val="80000"/>
              </a:lnSpc>
              <a:defRPr/>
            </a:pPr>
            <a:r>
              <a:rPr lang="en-US" dirty="0"/>
              <a:t>1925 = 83%</a:t>
            </a:r>
          </a:p>
          <a:p>
            <a:pPr marL="971550" lvl="1" indent="-457200" eaLnBrk="1" hangingPunct="1">
              <a:lnSpc>
                <a:spcPct val="80000"/>
              </a:lnSpc>
              <a:defRPr/>
            </a:pPr>
            <a:r>
              <a:rPr lang="en-US" dirty="0"/>
              <a:t>1927 = 100%</a:t>
            </a:r>
          </a:p>
          <a:p>
            <a:pPr eaLnBrk="1" hangingPunct="1">
              <a:lnSpc>
                <a:spcPct val="80000"/>
              </a:lnSpc>
              <a:defRPr/>
            </a:pPr>
            <a:r>
              <a:rPr lang="en-US" sz="2400" dirty="0"/>
              <a:t>Agricultural Depression</a:t>
            </a:r>
          </a:p>
          <a:p>
            <a:pPr lvl="1" eaLnBrk="1" hangingPunct="1">
              <a:lnSpc>
                <a:spcPct val="80000"/>
              </a:lnSpc>
              <a:defRPr/>
            </a:pPr>
            <a:r>
              <a:rPr lang="en-US" sz="2000" dirty="0"/>
              <a:t>Global crisis</a:t>
            </a:r>
          </a:p>
          <a:p>
            <a:pPr lvl="1" eaLnBrk="1" hangingPunct="1">
              <a:lnSpc>
                <a:spcPct val="80000"/>
              </a:lnSpc>
              <a:defRPr/>
            </a:pPr>
            <a:r>
              <a:rPr lang="en-US" sz="2000" dirty="0"/>
              <a:t>Farmers needed to modernize → deeper debt</a:t>
            </a:r>
          </a:p>
          <a:p>
            <a:pPr lvl="1" eaLnBrk="1" hangingPunct="1">
              <a:lnSpc>
                <a:spcPct val="80000"/>
              </a:lnSpc>
              <a:defRPr/>
            </a:pPr>
            <a:r>
              <a:rPr lang="en-US" sz="2000" dirty="0"/>
              <a:t>Farmers became radicalized (first in line for NSDAP)</a:t>
            </a:r>
          </a:p>
          <a:p>
            <a:pPr eaLnBrk="1" hangingPunct="1">
              <a:lnSpc>
                <a:spcPct val="80000"/>
              </a:lnSpc>
              <a:defRPr/>
            </a:pPr>
            <a:endParaRPr lang="en-US" sz="2400" dirty="0"/>
          </a:p>
          <a:p>
            <a:pPr marL="0" indent="0" eaLnBrk="1" hangingPunct="1">
              <a:lnSpc>
                <a:spcPct val="80000"/>
              </a:lnSpc>
              <a:buFontTx/>
              <a:buNone/>
              <a:defRPr/>
            </a:pPr>
            <a:r>
              <a:rPr lang="en-US" sz="2400" dirty="0"/>
              <a:t>= Consumer goods production ↓= unemployment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2EEAD12-8D9E-400E-B8F5-C4D0DD0DD82C}"/>
              </a:ext>
            </a:extLst>
          </p:cNvPr>
          <p:cNvSpPr>
            <a:spLocks noGrp="1"/>
          </p:cNvSpPr>
          <p:nvPr>
            <p:ph type="title"/>
          </p:nvPr>
        </p:nvSpPr>
        <p:spPr/>
        <p:txBody>
          <a:bodyPr/>
          <a:lstStyle/>
          <a:p>
            <a:pPr eaLnBrk="1" hangingPunct="1"/>
            <a:r>
              <a:rPr lang="en-US" altLang="en-US" sz="2800"/>
              <a:t>The Cards Were Stacked in Favor of Collapse </a:t>
            </a:r>
          </a:p>
        </p:txBody>
      </p:sp>
      <p:sp>
        <p:nvSpPr>
          <p:cNvPr id="3" name="Content Placeholder 2">
            <a:extLst>
              <a:ext uri="{FF2B5EF4-FFF2-40B4-BE49-F238E27FC236}">
                <a16:creationId xmlns:a16="http://schemas.microsoft.com/office/drawing/2014/main" id="{5E420554-2E62-449A-898D-C8935AC40CF2}"/>
              </a:ext>
            </a:extLst>
          </p:cNvPr>
          <p:cNvSpPr>
            <a:spLocks noGrp="1"/>
          </p:cNvSpPr>
          <p:nvPr>
            <p:ph idx="1"/>
          </p:nvPr>
        </p:nvSpPr>
        <p:spPr>
          <a:xfrm>
            <a:off x="457200" y="1600200"/>
            <a:ext cx="8229600" cy="4876800"/>
          </a:xfrm>
        </p:spPr>
        <p:txBody>
          <a:bodyPr/>
          <a:lstStyle/>
          <a:p>
            <a:pPr eaLnBrk="1" hangingPunct="1">
              <a:lnSpc>
                <a:spcPct val="80000"/>
              </a:lnSpc>
              <a:defRPr/>
            </a:pPr>
            <a:r>
              <a:rPr lang="en-US" sz="2800" dirty="0" err="1"/>
              <a:t>Taylorism</a:t>
            </a:r>
            <a:r>
              <a:rPr lang="en-US" sz="2800" dirty="0"/>
              <a:t> (aka Fordism) </a:t>
            </a:r>
          </a:p>
          <a:p>
            <a:pPr lvl="1" eaLnBrk="1" hangingPunct="1">
              <a:lnSpc>
                <a:spcPct val="80000"/>
              </a:lnSpc>
              <a:defRPr/>
            </a:pPr>
            <a:r>
              <a:rPr lang="en-US" dirty="0"/>
              <a:t>Division of labor pushed to extreme</a:t>
            </a:r>
          </a:p>
          <a:p>
            <a:pPr lvl="1" eaLnBrk="1" hangingPunct="1">
              <a:lnSpc>
                <a:spcPct val="80000"/>
              </a:lnSpc>
              <a:defRPr/>
            </a:pPr>
            <a:r>
              <a:rPr lang="en-US" dirty="0"/>
              <a:t>De-skilling of the worker</a:t>
            </a:r>
          </a:p>
          <a:p>
            <a:pPr lvl="1" eaLnBrk="1" hangingPunct="1">
              <a:lnSpc>
                <a:spcPct val="80000"/>
              </a:lnSpc>
              <a:defRPr/>
            </a:pPr>
            <a:r>
              <a:rPr lang="en-US" dirty="0"/>
              <a:t>Dehumanization of the workplace</a:t>
            </a:r>
          </a:p>
          <a:p>
            <a:pPr lvl="1" eaLnBrk="1" hangingPunct="1">
              <a:lnSpc>
                <a:spcPct val="80000"/>
              </a:lnSpc>
              <a:defRPr/>
            </a:pPr>
            <a:r>
              <a:rPr lang="en-US" dirty="0"/>
              <a:t>Effects</a:t>
            </a:r>
          </a:p>
          <a:p>
            <a:pPr marL="1409700" lvl="2" indent="-609600" eaLnBrk="1" hangingPunct="1">
              <a:lnSpc>
                <a:spcPct val="80000"/>
              </a:lnSpc>
              <a:defRPr/>
            </a:pPr>
            <a:r>
              <a:rPr lang="en-US" dirty="0"/>
              <a:t>Unemployment ↑</a:t>
            </a:r>
          </a:p>
          <a:p>
            <a:pPr marL="1409700" lvl="2" indent="-609600" eaLnBrk="1" hangingPunct="1">
              <a:lnSpc>
                <a:spcPct val="80000"/>
              </a:lnSpc>
              <a:defRPr/>
            </a:pPr>
            <a:r>
              <a:rPr lang="en-US" dirty="0"/>
              <a:t>Management-Labor tensions ↑</a:t>
            </a:r>
          </a:p>
          <a:p>
            <a:pPr marL="1409700" lvl="2" indent="-609600" eaLnBrk="1" hangingPunct="1">
              <a:lnSpc>
                <a:spcPct val="80000"/>
              </a:lnSpc>
              <a:defRPr/>
            </a:pPr>
            <a:r>
              <a:rPr lang="en-US" dirty="0"/>
              <a:t>Weimar </a:t>
            </a:r>
            <a:r>
              <a:rPr lang="en-US" dirty="0" err="1"/>
              <a:t>Const</a:t>
            </a:r>
            <a:r>
              <a:rPr lang="en-US" dirty="0"/>
              <a:t> guaranteed rights and benefits to workers. These would prove hard to protect/enforce. </a:t>
            </a:r>
          </a:p>
          <a:p>
            <a:pPr marL="400050" lvl="1" indent="0" eaLnBrk="1" hangingPunct="1">
              <a:lnSpc>
                <a:spcPct val="80000"/>
              </a:lnSpc>
              <a:buFontTx/>
              <a:buNone/>
              <a:defRPr/>
            </a:pPr>
            <a:endParaRPr lang="en-US" dirty="0"/>
          </a:p>
          <a:p>
            <a:pPr eaLnBrk="1" hangingPunct="1">
              <a:lnSpc>
                <a:spcPct val="80000"/>
              </a:lnSpc>
              <a:defRPr/>
            </a:pPr>
            <a:r>
              <a:rPr lang="en-US" sz="2800" dirty="0"/>
              <a:t>Versailles Punishment (merchant ships, coal mines, territory) </a:t>
            </a:r>
          </a:p>
          <a:p>
            <a:pPr eaLnBrk="1" hangingPunct="1">
              <a:defRPr/>
            </a:pP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252D23A-DC13-4B91-980F-94B64178F01D}"/>
              </a:ext>
            </a:extLst>
          </p:cNvPr>
          <p:cNvSpPr>
            <a:spLocks noGrp="1" noChangeArrowheads="1"/>
          </p:cNvSpPr>
          <p:nvPr>
            <p:ph type="title"/>
          </p:nvPr>
        </p:nvSpPr>
        <p:spPr/>
        <p:txBody>
          <a:bodyPr/>
          <a:lstStyle/>
          <a:p>
            <a:pPr eaLnBrk="1" hangingPunct="1"/>
            <a:r>
              <a:rPr lang="en-US" altLang="en-US" sz="2800"/>
              <a:t>The Cards Were Stacked in Favor of Collapse</a:t>
            </a:r>
            <a:r>
              <a:rPr lang="en-US" altLang="en-US" sz="2800">
                <a:solidFill>
                  <a:srgbClr val="FF0000"/>
                </a:solidFill>
              </a:rPr>
              <a:t>???</a:t>
            </a:r>
            <a:r>
              <a:rPr lang="en-US" altLang="en-US" sz="2800"/>
              <a:t> </a:t>
            </a:r>
          </a:p>
        </p:txBody>
      </p:sp>
      <p:sp>
        <p:nvSpPr>
          <p:cNvPr id="28675" name="Rectangle 3">
            <a:extLst>
              <a:ext uri="{FF2B5EF4-FFF2-40B4-BE49-F238E27FC236}">
                <a16:creationId xmlns:a16="http://schemas.microsoft.com/office/drawing/2014/main" id="{DCEDEC3F-98CA-4EF5-853E-3F11CCEA657F}"/>
              </a:ext>
            </a:extLst>
          </p:cNvPr>
          <p:cNvSpPr>
            <a:spLocks noGrp="1" noChangeArrowheads="1"/>
          </p:cNvSpPr>
          <p:nvPr>
            <p:ph type="body" idx="1"/>
          </p:nvPr>
        </p:nvSpPr>
        <p:spPr/>
        <p:txBody>
          <a:bodyPr/>
          <a:lstStyle/>
          <a:p>
            <a:pPr eaLnBrk="1" hangingPunct="1">
              <a:lnSpc>
                <a:spcPct val="80000"/>
              </a:lnSpc>
            </a:pPr>
            <a:r>
              <a:rPr lang="en-US" altLang="en-US" sz="2000"/>
              <a:t>State Socialism Unchecked </a:t>
            </a:r>
          </a:p>
          <a:p>
            <a:pPr lvl="1" eaLnBrk="1" hangingPunct="1">
              <a:lnSpc>
                <a:spcPct val="80000"/>
              </a:lnSpc>
            </a:pPr>
            <a:r>
              <a:rPr lang="en-US" altLang="en-US" sz="2000"/>
              <a:t>Insurance Order of 1911</a:t>
            </a:r>
          </a:p>
          <a:p>
            <a:pPr lvl="1" eaLnBrk="1" hangingPunct="1">
              <a:lnSpc>
                <a:spcPct val="80000"/>
              </a:lnSpc>
            </a:pPr>
            <a:r>
              <a:rPr lang="en-US" altLang="en-US" sz="2000"/>
              <a:t>Elementary School Law of 1920</a:t>
            </a:r>
          </a:p>
          <a:p>
            <a:pPr lvl="1" eaLnBrk="1" hangingPunct="1">
              <a:lnSpc>
                <a:spcPct val="80000"/>
              </a:lnSpc>
            </a:pPr>
            <a:r>
              <a:rPr lang="en-US" altLang="en-US" sz="2000"/>
              <a:t>Youth Welfare law of 1922 (“the right to a good upbringing”)</a:t>
            </a:r>
          </a:p>
          <a:p>
            <a:pPr lvl="1" eaLnBrk="1" hangingPunct="1">
              <a:lnSpc>
                <a:spcPct val="80000"/>
              </a:lnSpc>
            </a:pPr>
            <a:r>
              <a:rPr lang="en-US" altLang="en-US" sz="2000"/>
              <a:t>Emergency Aid Decrees of 1924</a:t>
            </a:r>
          </a:p>
          <a:p>
            <a:pPr lvl="1" eaLnBrk="1" hangingPunct="1">
              <a:lnSpc>
                <a:spcPct val="80000"/>
              </a:lnSpc>
            </a:pPr>
            <a:r>
              <a:rPr lang="en-US" altLang="en-US" sz="2000"/>
              <a:t>Unemployment Insurance Law of 1927</a:t>
            </a:r>
          </a:p>
          <a:p>
            <a:pPr lvl="1" eaLnBrk="1" hangingPunct="1">
              <a:lnSpc>
                <a:spcPct val="80000"/>
              </a:lnSpc>
            </a:pPr>
            <a:r>
              <a:rPr lang="en-US" altLang="en-US" sz="2000"/>
              <a:t>Protection of Motherhood (Article 119)</a:t>
            </a:r>
          </a:p>
          <a:p>
            <a:pPr lvl="1" eaLnBrk="1" hangingPunct="1">
              <a:lnSpc>
                <a:spcPct val="80000"/>
              </a:lnSpc>
            </a:pPr>
            <a:r>
              <a:rPr lang="en-US" altLang="en-US" sz="2000"/>
              <a:t>Equality of Status for Illegitimate Children (Article 121)</a:t>
            </a:r>
          </a:p>
          <a:p>
            <a:pPr lvl="1" eaLnBrk="1" hangingPunct="1">
              <a:lnSpc>
                <a:spcPct val="80000"/>
              </a:lnSpc>
            </a:pPr>
            <a:r>
              <a:rPr lang="en-US" altLang="en-US" sz="2000"/>
              <a:t>Housing as a Right, Veterans Benefits, Middle Class Support…(Articles 151-65)</a:t>
            </a:r>
          </a:p>
          <a:p>
            <a:pPr lvl="1" eaLnBrk="1" hangingPunct="1">
              <a:lnSpc>
                <a:spcPct val="80000"/>
              </a:lnSpc>
            </a:pPr>
            <a:r>
              <a:rPr lang="en-US" altLang="en-US" sz="2000"/>
              <a:t>Article 163: “Every German shall be given the opportunity to earn his living through productive work. If no opportunity for suitable work can be found, the necessary means for his survival will be provided.”</a:t>
            </a:r>
          </a:p>
          <a:p>
            <a:pPr eaLnBrk="1" hangingPunct="1">
              <a:lnSpc>
                <a:spcPct val="80000"/>
              </a:lnSpc>
            </a:pPr>
            <a:r>
              <a:rPr lang="en-US" altLang="en-US" sz="2000"/>
              <a:t>“This blind faith in the omnipotence of social engineering, which spread to all political parties, was founded, indeed, on some perfectly genuine social achievements.” (134)</a:t>
            </a:r>
          </a:p>
          <a:p>
            <a:pPr lvl="1" eaLnBrk="1" hangingPunct="1">
              <a:lnSpc>
                <a:spcPct val="80000"/>
              </a:lnSpc>
            </a:pPr>
            <a:r>
              <a:rPr lang="en-US" altLang="en-US" sz="1600"/>
              <a:t>progressive taxation, public health, public housing, </a:t>
            </a:r>
            <a:r>
              <a:rPr lang="en-US" altLang="en-US" sz="200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5103F03-D040-4030-B1B2-C54436BB3D89}"/>
              </a:ext>
            </a:extLst>
          </p:cNvPr>
          <p:cNvSpPr>
            <a:spLocks noGrp="1"/>
          </p:cNvSpPr>
          <p:nvPr>
            <p:ph type="title"/>
          </p:nvPr>
        </p:nvSpPr>
        <p:spPr/>
        <p:txBody>
          <a:bodyPr/>
          <a:lstStyle/>
          <a:p>
            <a:pPr eaLnBrk="1" hangingPunct="1"/>
            <a:r>
              <a:rPr lang="en-US" altLang="en-US" sz="2800"/>
              <a:t>The Cards Were Stacked in Favor of Collapse </a:t>
            </a:r>
          </a:p>
        </p:txBody>
      </p:sp>
      <p:sp>
        <p:nvSpPr>
          <p:cNvPr id="3" name="Content Placeholder 2">
            <a:extLst>
              <a:ext uri="{FF2B5EF4-FFF2-40B4-BE49-F238E27FC236}">
                <a16:creationId xmlns:a16="http://schemas.microsoft.com/office/drawing/2014/main" id="{8FA1CC4E-450A-4DC6-9303-8879342F72D1}"/>
              </a:ext>
            </a:extLst>
          </p:cNvPr>
          <p:cNvSpPr>
            <a:spLocks noGrp="1"/>
          </p:cNvSpPr>
          <p:nvPr>
            <p:ph idx="1"/>
          </p:nvPr>
        </p:nvSpPr>
        <p:spPr/>
        <p:txBody>
          <a:bodyPr/>
          <a:lstStyle/>
          <a:p>
            <a:pPr marL="457200" lvl="1" indent="0" eaLnBrk="1" hangingPunct="1">
              <a:lnSpc>
                <a:spcPct val="80000"/>
              </a:lnSpc>
              <a:buFontTx/>
              <a:buNone/>
              <a:defRPr/>
            </a:pPr>
            <a:r>
              <a:rPr lang="en-US" sz="2400" dirty="0"/>
              <a:t>“In an adversarial economic system there was scarcely room for an ‘objective’ standpoint on question affecting the distribution of national wealth… Only economic growth could have mitigated the political antagonisms. But since growth on both the domestic and world markets was so hampered during the post-war period, wage disputes were fated to escalate into a full-scale battle for income redistribution. And these battle were incapable of being resolved within the exiting system.” (</a:t>
            </a:r>
            <a:r>
              <a:rPr lang="en-US" sz="2400" dirty="0" err="1"/>
              <a:t>Peukert</a:t>
            </a:r>
            <a:r>
              <a:rPr lang="en-US" sz="2400" dirty="0"/>
              <a:t> 124)</a:t>
            </a:r>
          </a:p>
          <a:p>
            <a:pPr lvl="1" eaLnBrk="1" hangingPunct="1">
              <a:lnSpc>
                <a:spcPct val="80000"/>
              </a:lnSpc>
              <a:defRPr/>
            </a:pPr>
            <a:r>
              <a:rPr lang="en-US" sz="2400" i="1" dirty="0" err="1"/>
              <a:t>Aufsteig</a:t>
            </a:r>
            <a:r>
              <a:rPr lang="en-US" sz="2400" i="1" dirty="0"/>
              <a:t> </a:t>
            </a:r>
            <a:r>
              <a:rPr lang="en-US" sz="2400" i="1" dirty="0" err="1"/>
              <a:t>oder</a:t>
            </a:r>
            <a:r>
              <a:rPr lang="en-US" sz="2400" i="1" dirty="0"/>
              <a:t> </a:t>
            </a:r>
            <a:r>
              <a:rPr lang="en-US" sz="2400" i="1" dirty="0" err="1"/>
              <a:t>Niedergand</a:t>
            </a:r>
            <a:r>
              <a:rPr lang="en-US" sz="2400" dirty="0"/>
              <a:t> – Advance or Decline</a:t>
            </a:r>
          </a:p>
          <a:p>
            <a:pPr lvl="1" eaLnBrk="1" hangingPunct="1">
              <a:lnSpc>
                <a:spcPct val="80000"/>
              </a:lnSpc>
              <a:defRPr/>
            </a:pPr>
            <a:r>
              <a:rPr lang="en-US" sz="2400" dirty="0"/>
              <a:t>Any dispute over welfare automatically posed a threat to the state’s legitimacy</a:t>
            </a:r>
          </a:p>
          <a:p>
            <a:pPr lvl="1" eaLnBrk="1" hangingPunct="1">
              <a:lnSpc>
                <a:spcPct val="80000"/>
              </a:lnSpc>
              <a:defRPr/>
            </a:pPr>
            <a:r>
              <a:rPr lang="en-US" sz="2400" dirty="0"/>
              <a:t>Divided Government…</a:t>
            </a:r>
          </a:p>
          <a:p>
            <a:pPr marL="0" indent="0" eaLnBrk="1" hangingPunct="1">
              <a:buFontTx/>
              <a:buNone/>
              <a:defRPr/>
            </a:pP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127A3FC-56AE-46F2-9066-67BA01921D5D}"/>
              </a:ext>
            </a:extLst>
          </p:cNvPr>
          <p:cNvSpPr>
            <a:spLocks noGrp="1" noChangeArrowheads="1"/>
          </p:cNvSpPr>
          <p:nvPr>
            <p:ph type="title"/>
          </p:nvPr>
        </p:nvSpPr>
        <p:spPr/>
        <p:txBody>
          <a:bodyPr/>
          <a:lstStyle/>
          <a:p>
            <a:pPr eaLnBrk="1" hangingPunct="1"/>
            <a:r>
              <a:rPr lang="en-US" altLang="en-US"/>
              <a:t>Inflation, Depression…</a:t>
            </a:r>
          </a:p>
        </p:txBody>
      </p:sp>
      <p:sp>
        <p:nvSpPr>
          <p:cNvPr id="30723" name="Rectangle 3">
            <a:extLst>
              <a:ext uri="{FF2B5EF4-FFF2-40B4-BE49-F238E27FC236}">
                <a16:creationId xmlns:a16="http://schemas.microsoft.com/office/drawing/2014/main" id="{C210721A-5F25-41E8-9E65-4E97A999FB54}"/>
              </a:ext>
            </a:extLst>
          </p:cNvPr>
          <p:cNvSpPr>
            <a:spLocks noGrp="1" noChangeArrowheads="1"/>
          </p:cNvSpPr>
          <p:nvPr>
            <p:ph type="body" sz="half" idx="1"/>
          </p:nvPr>
        </p:nvSpPr>
        <p:spPr/>
        <p:txBody>
          <a:bodyPr/>
          <a:lstStyle/>
          <a:p>
            <a:pPr eaLnBrk="1" hangingPunct="1">
              <a:buFontTx/>
              <a:buNone/>
            </a:pPr>
            <a:r>
              <a:rPr lang="en-US" altLang="en-US" sz="1800"/>
              <a:t>	1923—issued 50 million mark banknote. Worth approximately $1 US when printed, this sum would have been worth approximately $12 million, nine years earlier. The note was practically worthless a few weeks later due to continued inflation.</a:t>
            </a:r>
          </a:p>
        </p:txBody>
      </p:sp>
      <p:sp>
        <p:nvSpPr>
          <p:cNvPr id="30724" name="Rectangle 6">
            <a:extLst>
              <a:ext uri="{FF2B5EF4-FFF2-40B4-BE49-F238E27FC236}">
                <a16:creationId xmlns:a16="http://schemas.microsoft.com/office/drawing/2014/main" id="{5E47917A-83CE-406E-9F09-516253131731}"/>
              </a:ext>
            </a:extLst>
          </p:cNvPr>
          <p:cNvSpPr>
            <a:spLocks noGrp="1" noChangeArrowheads="1"/>
          </p:cNvSpPr>
          <p:nvPr>
            <p:ph type="body" sz="half" idx="2"/>
          </p:nvPr>
        </p:nvSpPr>
        <p:spPr>
          <a:xfrm>
            <a:off x="4648200" y="1447800"/>
            <a:ext cx="4038600" cy="4191000"/>
          </a:xfrm>
        </p:spPr>
        <p:txBody>
          <a:bodyPr/>
          <a:lstStyle/>
          <a:p>
            <a:pPr eaLnBrk="1" hangingPunct="1">
              <a:buFontTx/>
              <a:buNone/>
            </a:pPr>
            <a:r>
              <a:rPr lang="en-US" altLang="en-US"/>
              <a:t> 	</a:t>
            </a:r>
            <a:r>
              <a:rPr lang="en-US" altLang="en-US" sz="2000"/>
              <a:t>Inflation 1923–24: a woman feeds her stove with money. Burning money was less expensive than buying firewood.</a:t>
            </a:r>
          </a:p>
        </p:txBody>
      </p:sp>
      <p:pic>
        <p:nvPicPr>
          <p:cNvPr id="30725" name="Picture 7">
            <a:extLst>
              <a:ext uri="{FF2B5EF4-FFF2-40B4-BE49-F238E27FC236}">
                <a16:creationId xmlns:a16="http://schemas.microsoft.com/office/drawing/2014/main" id="{1AE74BEA-3780-49F1-944A-DFB158C2C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316288"/>
            <a:ext cx="2989263"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TextBox 1">
            <a:extLst>
              <a:ext uri="{FF2B5EF4-FFF2-40B4-BE49-F238E27FC236}">
                <a16:creationId xmlns:a16="http://schemas.microsoft.com/office/drawing/2014/main" id="{C4DE6D4E-9BB8-4AF3-A100-3926C3DDCF53}"/>
              </a:ext>
            </a:extLst>
          </p:cNvPr>
          <p:cNvSpPr txBox="1">
            <a:spLocks noChangeArrowheads="1"/>
          </p:cNvSpPr>
          <p:nvPr/>
        </p:nvSpPr>
        <p:spPr bwMode="auto">
          <a:xfrm>
            <a:off x="4800600" y="5410200"/>
            <a:ext cx="4267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 German woman walks into a bank with a bucket full of money…</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pic>
        <p:nvPicPr>
          <p:cNvPr id="30727" name="Picture 9">
            <a:extLst>
              <a:ext uri="{FF2B5EF4-FFF2-40B4-BE49-F238E27FC236}">
                <a16:creationId xmlns:a16="http://schemas.microsoft.com/office/drawing/2014/main" id="{10CFBFBF-E61C-4E96-AECA-FD7E80C59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4267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6634A30-4EBE-45AA-BECA-70995EAFB2FC}"/>
              </a:ext>
            </a:extLst>
          </p:cNvPr>
          <p:cNvSpPr>
            <a:spLocks noGrp="1" noChangeArrowheads="1"/>
          </p:cNvSpPr>
          <p:nvPr>
            <p:ph type="title"/>
          </p:nvPr>
        </p:nvSpPr>
        <p:spPr/>
        <p:txBody>
          <a:bodyPr/>
          <a:lstStyle/>
          <a:p>
            <a:pPr eaLnBrk="1" hangingPunct="1"/>
            <a:r>
              <a:rPr lang="en-US" altLang="en-US" sz="3600"/>
              <a:t>Versailles Treaty and Its Problems</a:t>
            </a:r>
          </a:p>
        </p:txBody>
      </p:sp>
      <p:sp>
        <p:nvSpPr>
          <p:cNvPr id="4099" name="Rectangle 3">
            <a:extLst>
              <a:ext uri="{FF2B5EF4-FFF2-40B4-BE49-F238E27FC236}">
                <a16:creationId xmlns:a16="http://schemas.microsoft.com/office/drawing/2014/main" id="{63CF6A90-946F-4AFA-A7A4-C6BC94C0D1BB}"/>
              </a:ext>
            </a:extLst>
          </p:cNvPr>
          <p:cNvSpPr>
            <a:spLocks noGrp="1" noChangeArrowheads="1"/>
          </p:cNvSpPr>
          <p:nvPr>
            <p:ph type="body" idx="1"/>
          </p:nvPr>
        </p:nvSpPr>
        <p:spPr>
          <a:xfrm>
            <a:off x="381000" y="1600200"/>
            <a:ext cx="8229600" cy="4953000"/>
          </a:xfrm>
        </p:spPr>
        <p:txBody>
          <a:bodyPr/>
          <a:lstStyle/>
          <a:p>
            <a:pPr marL="609600" indent="-609600" eaLnBrk="1" hangingPunct="1">
              <a:lnSpc>
                <a:spcPct val="80000"/>
              </a:lnSpc>
            </a:pPr>
            <a:r>
              <a:rPr lang="en-US" altLang="en-US" sz="2800"/>
              <a:t>7 months b/w Armistice &amp; Treaty</a:t>
            </a:r>
          </a:p>
          <a:p>
            <a:pPr marL="609600" indent="-609600" eaLnBrk="1" hangingPunct="1">
              <a:lnSpc>
                <a:spcPct val="80000"/>
              </a:lnSpc>
            </a:pPr>
            <a:r>
              <a:rPr lang="en-US" altLang="en-US" sz="2800"/>
              <a:t>Psychological burdens of the Treaty vs. the real effects</a:t>
            </a:r>
          </a:p>
          <a:p>
            <a:pPr marL="609600" indent="-609600" eaLnBrk="1" hangingPunct="1">
              <a:lnSpc>
                <a:spcPct val="80000"/>
              </a:lnSpc>
            </a:pPr>
            <a:r>
              <a:rPr lang="en-US" altLang="en-US" sz="2800"/>
              <a:t>4 factors influenced the Treaty</a:t>
            </a:r>
          </a:p>
          <a:p>
            <a:pPr marL="990600" lvl="1" indent="-533400" eaLnBrk="1" hangingPunct="1">
              <a:lnSpc>
                <a:spcPct val="80000"/>
              </a:lnSpc>
              <a:buFontTx/>
              <a:buAutoNum type="arabicPeriod"/>
            </a:pPr>
            <a:r>
              <a:rPr lang="en-US" altLang="en-US" sz="2400">
                <a:solidFill>
                  <a:srgbClr val="FF0000"/>
                </a:solidFill>
              </a:rPr>
              <a:t>Nationalistic frenzy </a:t>
            </a:r>
            <a:r>
              <a:rPr lang="en-US" altLang="en-US" sz="2400"/>
              <a:t>of 1914—this was “the war to end all wars” and the peace treaty would reflect this frenzy of selfish interests</a:t>
            </a:r>
          </a:p>
          <a:p>
            <a:pPr marL="990600" lvl="1" indent="-533400" eaLnBrk="1" hangingPunct="1">
              <a:lnSpc>
                <a:spcPct val="80000"/>
              </a:lnSpc>
              <a:buFontTx/>
              <a:buAutoNum type="arabicPeriod"/>
            </a:pPr>
            <a:r>
              <a:rPr lang="en-US" altLang="en-US" sz="2400">
                <a:solidFill>
                  <a:srgbClr val="FF0000"/>
                </a:solidFill>
              </a:rPr>
              <a:t>Precedent: </a:t>
            </a:r>
            <a:r>
              <a:rPr lang="en-US" altLang="en-US" sz="2400"/>
              <a:t>If Russia paid war severe war reparations in 1918 Treaty of Brest-Litovsk then Germany…?</a:t>
            </a:r>
          </a:p>
          <a:p>
            <a:pPr marL="990600" lvl="1" indent="-533400" eaLnBrk="1" hangingPunct="1">
              <a:lnSpc>
                <a:spcPct val="80000"/>
              </a:lnSpc>
              <a:buFontTx/>
              <a:buAutoNum type="arabicPeriod"/>
            </a:pPr>
            <a:r>
              <a:rPr lang="en-US" altLang="en-US" sz="2400">
                <a:solidFill>
                  <a:srgbClr val="FF0000"/>
                </a:solidFill>
              </a:rPr>
              <a:t>Reduced influence of US </a:t>
            </a:r>
            <a:r>
              <a:rPr lang="en-US" altLang="en-US" sz="2400"/>
              <a:t>– U.S. goals got sidelined during negotiations </a:t>
            </a:r>
          </a:p>
          <a:p>
            <a:pPr marL="990600" lvl="1" indent="-533400" eaLnBrk="1" hangingPunct="1">
              <a:lnSpc>
                <a:spcPct val="80000"/>
              </a:lnSpc>
              <a:buFontTx/>
              <a:buAutoNum type="arabicPeriod"/>
            </a:pPr>
            <a:r>
              <a:rPr lang="en-US" altLang="en-US" sz="2400">
                <a:solidFill>
                  <a:srgbClr val="FF0000"/>
                </a:solidFill>
              </a:rPr>
              <a:t>Crisis and War DURING the Conference  - </a:t>
            </a:r>
            <a:r>
              <a:rPr lang="en-US" altLang="en-US" sz="2400"/>
              <a:t>Civil War in Russia, Red Peril in S &amp; E Europe, former Ottoman…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05BCD84-4357-4C2D-8FC6-5501F93F833B}"/>
              </a:ext>
            </a:extLst>
          </p:cNvPr>
          <p:cNvSpPr>
            <a:spLocks noGrp="1" noChangeArrowheads="1"/>
          </p:cNvSpPr>
          <p:nvPr>
            <p:ph type="title"/>
          </p:nvPr>
        </p:nvSpPr>
        <p:spPr/>
        <p:txBody>
          <a:bodyPr/>
          <a:lstStyle/>
          <a:p>
            <a:pPr eaLnBrk="1" hangingPunct="1"/>
            <a:r>
              <a:rPr lang="en-US" altLang="en-US" sz="2800"/>
              <a:t>The Cards Were Stacked in Favor of Collapse</a:t>
            </a:r>
          </a:p>
        </p:txBody>
      </p:sp>
      <p:pic>
        <p:nvPicPr>
          <p:cNvPr id="31747" name="Picture 3">
            <a:extLst>
              <a:ext uri="{FF2B5EF4-FFF2-40B4-BE49-F238E27FC236}">
                <a16:creationId xmlns:a16="http://schemas.microsoft.com/office/drawing/2014/main" id="{B9367BB5-F6B2-4FFF-8DD7-A4656AD41BE6}"/>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94C8914-8987-4FFF-B676-3899AD1C6843}"/>
              </a:ext>
            </a:extLst>
          </p:cNvPr>
          <p:cNvSpPr>
            <a:spLocks noGrp="1"/>
          </p:cNvSpPr>
          <p:nvPr>
            <p:ph type="title"/>
          </p:nvPr>
        </p:nvSpPr>
        <p:spPr/>
        <p:txBody>
          <a:bodyPr/>
          <a:lstStyle/>
          <a:p>
            <a:endParaRPr lang="de-DE" altLang="en-US"/>
          </a:p>
        </p:txBody>
      </p:sp>
      <p:pic>
        <p:nvPicPr>
          <p:cNvPr id="32771" name="Picture 2">
            <a:extLst>
              <a:ext uri="{FF2B5EF4-FFF2-40B4-BE49-F238E27FC236}">
                <a16:creationId xmlns:a16="http://schemas.microsoft.com/office/drawing/2014/main" id="{8A8EAEF9-EF42-45AB-B6A6-60D66E5ED7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09800"/>
            <a:ext cx="8783638" cy="2454275"/>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5FBC541-0EB2-4015-9513-20C217453EE2}"/>
              </a:ext>
            </a:extLst>
          </p:cNvPr>
          <p:cNvSpPr>
            <a:spLocks noGrp="1" noChangeArrowheads="1"/>
          </p:cNvSpPr>
          <p:nvPr>
            <p:ph type="title"/>
          </p:nvPr>
        </p:nvSpPr>
        <p:spPr/>
        <p:txBody>
          <a:bodyPr/>
          <a:lstStyle/>
          <a:p>
            <a:pPr eaLnBrk="1" hangingPunct="1"/>
            <a:r>
              <a:rPr lang="en-US" altLang="en-US"/>
              <a:t>On the Theme of Reparations…</a:t>
            </a:r>
          </a:p>
        </p:txBody>
      </p:sp>
      <p:sp>
        <p:nvSpPr>
          <p:cNvPr id="33795" name="Rectangle 3">
            <a:extLst>
              <a:ext uri="{FF2B5EF4-FFF2-40B4-BE49-F238E27FC236}">
                <a16:creationId xmlns:a16="http://schemas.microsoft.com/office/drawing/2014/main" id="{70483BC0-66E5-41D6-989D-760A98336E50}"/>
              </a:ext>
            </a:extLst>
          </p:cNvPr>
          <p:cNvSpPr>
            <a:spLocks noGrp="1" noChangeArrowheads="1"/>
          </p:cNvSpPr>
          <p:nvPr>
            <p:ph type="body" idx="1"/>
          </p:nvPr>
        </p:nvSpPr>
        <p:spPr/>
        <p:txBody>
          <a:bodyPr/>
          <a:lstStyle/>
          <a:p>
            <a:pPr eaLnBrk="1" hangingPunct="1">
              <a:lnSpc>
                <a:spcPct val="80000"/>
              </a:lnSpc>
            </a:pPr>
            <a:r>
              <a:rPr lang="en-US" altLang="en-US" sz="2400"/>
              <a:t>After Germany’s defeat in WWII, an international conference decided that Germany would pay the remaining debt only after the country was reunified. Nonetheless, </a:t>
            </a:r>
            <a:r>
              <a:rPr lang="en-US" altLang="en-US" sz="2400">
                <a:solidFill>
                  <a:srgbClr val="FF3300"/>
                </a:solidFill>
              </a:rPr>
              <a:t>West Germany</a:t>
            </a:r>
            <a:r>
              <a:rPr lang="en-US" altLang="en-US" sz="2400"/>
              <a:t> paid off the principal by 1980; then in 1995, after reunification, the new German government resumed payments of the interest. </a:t>
            </a:r>
          </a:p>
          <a:p>
            <a:pPr eaLnBrk="1" hangingPunct="1">
              <a:lnSpc>
                <a:spcPct val="80000"/>
              </a:lnSpc>
            </a:pPr>
            <a:r>
              <a:rPr lang="en-US" altLang="en-US" sz="2200"/>
              <a:t>Post WWI, </a:t>
            </a:r>
            <a:r>
              <a:rPr lang="en-US" altLang="en-US" sz="2200">
                <a:solidFill>
                  <a:srgbClr val="FF3300"/>
                </a:solidFill>
              </a:rPr>
              <a:t>Japan</a:t>
            </a:r>
            <a:r>
              <a:rPr lang="en-US" altLang="en-US" sz="2200"/>
              <a:t> agreed to pay around 1 trillion yen.</a:t>
            </a:r>
          </a:p>
          <a:p>
            <a:pPr eaLnBrk="1" hangingPunct="1">
              <a:lnSpc>
                <a:spcPct val="80000"/>
              </a:lnSpc>
            </a:pPr>
            <a:r>
              <a:rPr lang="en-US" altLang="en-US" sz="2200"/>
              <a:t>Post </a:t>
            </a:r>
            <a:r>
              <a:rPr lang="en-US" altLang="en-US" sz="2200">
                <a:solidFill>
                  <a:srgbClr val="FF3300"/>
                </a:solidFill>
              </a:rPr>
              <a:t>Gulf War</a:t>
            </a:r>
            <a:r>
              <a:rPr lang="en-US" altLang="en-US" sz="2200"/>
              <a:t>, Iraq accepted UN Security Council resolution 687, which UN Compensation Commission (UNCC) was established, and US$350 billion in claims were filed by governments, corporations, and individuals. Funds for these payments were to come from a 30% share of Iraq's oil revenues from the oil for food program. </a:t>
            </a:r>
            <a:endParaRPr lang="en-US" altLang="en-US" sz="2400"/>
          </a:p>
          <a:p>
            <a:pPr eaLnBrk="1" hangingPunct="1">
              <a:lnSpc>
                <a:spcPct val="80000"/>
              </a:lnSpc>
            </a:pPr>
            <a:endParaRPr lang="en-US" alt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840F1A3-9EC6-43A0-AFAD-879F1D0F34B3}"/>
              </a:ext>
            </a:extLst>
          </p:cNvPr>
          <p:cNvSpPr>
            <a:spLocks noGrp="1" noChangeArrowheads="1"/>
          </p:cNvSpPr>
          <p:nvPr>
            <p:ph type="title"/>
          </p:nvPr>
        </p:nvSpPr>
        <p:spPr/>
        <p:txBody>
          <a:bodyPr/>
          <a:lstStyle/>
          <a:p>
            <a:pPr eaLnBrk="1" hangingPunct="1"/>
            <a:r>
              <a:rPr lang="en-US" altLang="en-US" sz="3200"/>
              <a:t>Treaty of Versailles, 28 June 1919 </a:t>
            </a:r>
            <a:br>
              <a:rPr lang="en-US" altLang="en-US" sz="4000" b="1"/>
            </a:br>
            <a:endParaRPr lang="en-US" altLang="en-US" sz="4000" b="1"/>
          </a:p>
        </p:txBody>
      </p:sp>
      <p:sp>
        <p:nvSpPr>
          <p:cNvPr id="5123" name="Rectangle 3">
            <a:extLst>
              <a:ext uri="{FF2B5EF4-FFF2-40B4-BE49-F238E27FC236}">
                <a16:creationId xmlns:a16="http://schemas.microsoft.com/office/drawing/2014/main" id="{B806559F-4EDD-4D2A-9725-708A4AB746B3}"/>
              </a:ext>
            </a:extLst>
          </p:cNvPr>
          <p:cNvSpPr>
            <a:spLocks noGrp="1" noChangeArrowheads="1"/>
          </p:cNvSpPr>
          <p:nvPr>
            <p:ph type="body" idx="1"/>
          </p:nvPr>
        </p:nvSpPr>
        <p:spPr>
          <a:xfrm>
            <a:off x="381000" y="990600"/>
            <a:ext cx="8229600" cy="5334000"/>
          </a:xfrm>
        </p:spPr>
        <p:txBody>
          <a:bodyPr/>
          <a:lstStyle/>
          <a:p>
            <a:pPr eaLnBrk="1" hangingPunct="1">
              <a:lnSpc>
                <a:spcPct val="80000"/>
              </a:lnSpc>
            </a:pPr>
            <a:r>
              <a:rPr lang="en-US" altLang="en-US" sz="2400"/>
              <a:t>Article 45. As compensation for the destruction of the coal mines in the north of France and as part payment towards the total reparation due from Germany for the damage resulting from the war, Germany cedes to France in full and absolute possession, with exclusive right of exploitation, unencumbered and free from all debts and charges of any kind, the </a:t>
            </a:r>
            <a:r>
              <a:rPr lang="en-US" altLang="en-US" sz="2400" u="sng"/>
              <a:t>coal mines</a:t>
            </a:r>
            <a:r>
              <a:rPr lang="en-US" altLang="en-US" sz="2400"/>
              <a:t> situated in the Saar Basin...</a:t>
            </a:r>
          </a:p>
          <a:p>
            <a:pPr eaLnBrk="1" hangingPunct="1">
              <a:lnSpc>
                <a:spcPct val="80000"/>
              </a:lnSpc>
            </a:pPr>
            <a:r>
              <a:rPr lang="en-US" altLang="en-US" sz="2400"/>
              <a:t>Article 49. </a:t>
            </a:r>
            <a:r>
              <a:rPr lang="en-US" altLang="en-US" sz="2400" u="sng"/>
              <a:t>Alsace­-Lorraine</a:t>
            </a:r>
            <a:r>
              <a:rPr lang="en-US" altLang="en-US" sz="2400"/>
              <a:t>. The High Contracting Parties, recognizing the moral obligation to redress </a:t>
            </a:r>
            <a:r>
              <a:rPr lang="en-US" altLang="en-US" sz="2400" u="sng"/>
              <a:t>the wrong done by Germany in 1871</a:t>
            </a:r>
            <a:r>
              <a:rPr lang="en-US" altLang="en-US" sz="2400"/>
              <a:t> both to the rights of France and to the wishes of the population of Alsace and Lorraine, which were separated from their country in spite of the solemn protest of their representatives at the Assembly of Bordeaux... </a:t>
            </a:r>
          </a:p>
          <a:p>
            <a:pPr lvl="1" eaLnBrk="1" hangingPunct="1">
              <a:lnSpc>
                <a:spcPct val="80000"/>
              </a:lnSpc>
            </a:pPr>
            <a:r>
              <a:rPr lang="en-US" altLang="en-US" sz="2000"/>
              <a:t>The provisions of the Treaties establishing the delimitation of </a:t>
            </a:r>
            <a:r>
              <a:rPr lang="en-US" altLang="en-US" sz="2000" u="sng"/>
              <a:t>the frontiers before 1871 shall be restored. </a:t>
            </a:r>
            <a:endParaRPr lang="en-US" altLang="en-US" sz="2000"/>
          </a:p>
          <a:p>
            <a:pPr lvl="1" eaLnBrk="1" hangingPunct="1">
              <a:lnSpc>
                <a:spcPct val="80000"/>
              </a:lnSpc>
            </a:pPr>
            <a:endParaRPr lang="en-US" alt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7AC1765-D0C3-4C2D-8186-F4F64E9191D7}"/>
              </a:ext>
            </a:extLst>
          </p:cNvPr>
          <p:cNvSpPr>
            <a:spLocks noGrp="1"/>
          </p:cNvSpPr>
          <p:nvPr>
            <p:ph type="title"/>
          </p:nvPr>
        </p:nvSpPr>
        <p:spPr/>
        <p:txBody>
          <a:bodyPr/>
          <a:lstStyle/>
          <a:p>
            <a:pPr eaLnBrk="1" hangingPunct="1"/>
            <a:endParaRPr lang="de-DE" altLang="en-US"/>
          </a:p>
        </p:txBody>
      </p:sp>
      <p:pic>
        <p:nvPicPr>
          <p:cNvPr id="6147" name="Picture 3">
            <a:extLst>
              <a:ext uri="{FF2B5EF4-FFF2-40B4-BE49-F238E27FC236}">
                <a16:creationId xmlns:a16="http://schemas.microsoft.com/office/drawing/2014/main" id="{9E74DCFC-FA54-4B14-B594-B00F6731BF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5100" y="304800"/>
            <a:ext cx="8943975" cy="62484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CF9C646-AA20-4F11-831A-6CF28D2319B9}"/>
              </a:ext>
            </a:extLst>
          </p:cNvPr>
          <p:cNvSpPr>
            <a:spLocks noGrp="1"/>
          </p:cNvSpPr>
          <p:nvPr>
            <p:ph type="title"/>
          </p:nvPr>
        </p:nvSpPr>
        <p:spPr/>
        <p:txBody>
          <a:bodyPr/>
          <a:lstStyle/>
          <a:p>
            <a:pPr eaLnBrk="1" hangingPunct="1"/>
            <a:r>
              <a:rPr lang="en-US" altLang="en-US"/>
              <a:t>Treaty of Versailles, 28 June 1919</a:t>
            </a:r>
          </a:p>
        </p:txBody>
      </p:sp>
      <p:sp>
        <p:nvSpPr>
          <p:cNvPr id="7171" name="Content Placeholder 2">
            <a:extLst>
              <a:ext uri="{FF2B5EF4-FFF2-40B4-BE49-F238E27FC236}">
                <a16:creationId xmlns:a16="http://schemas.microsoft.com/office/drawing/2014/main" id="{E26A7D67-5149-4A13-9A7A-2893658BC6F5}"/>
              </a:ext>
            </a:extLst>
          </p:cNvPr>
          <p:cNvSpPr>
            <a:spLocks noGrp="1"/>
          </p:cNvSpPr>
          <p:nvPr>
            <p:ph idx="1"/>
          </p:nvPr>
        </p:nvSpPr>
        <p:spPr/>
        <p:txBody>
          <a:bodyPr/>
          <a:lstStyle/>
          <a:p>
            <a:pPr eaLnBrk="1" hangingPunct="1">
              <a:lnSpc>
                <a:spcPct val="80000"/>
              </a:lnSpc>
            </a:pPr>
            <a:r>
              <a:rPr lang="en-US" altLang="en-US" sz="2400"/>
              <a:t>Article 119. Germany renounces in favor of the Principal Allied and Associated Powers all her rights and titles over her </a:t>
            </a:r>
            <a:r>
              <a:rPr lang="en-US" altLang="en-US" sz="2400" u="sng"/>
              <a:t>overseas possessions</a:t>
            </a:r>
            <a:r>
              <a:rPr lang="en-US" altLang="en-US" sz="2400"/>
              <a:t>. </a:t>
            </a:r>
          </a:p>
          <a:p>
            <a:pPr eaLnBrk="1" hangingPunct="1">
              <a:lnSpc>
                <a:spcPct val="80000"/>
              </a:lnSpc>
            </a:pPr>
            <a:r>
              <a:rPr lang="en-US" altLang="en-US" sz="2400"/>
              <a:t>Article 156. Germany renounces, in favor of Japan, all her rights, title and privileges…which she acquired in virtue of the Treaty concluded by her with China on March 6, 1898, and of all other arrangements relative to the </a:t>
            </a:r>
            <a:r>
              <a:rPr lang="en-US" altLang="en-US" sz="2400" u="sng"/>
              <a:t>Province of Shantung</a:t>
            </a:r>
            <a:r>
              <a:rPr lang="en-US" altLang="en-US" sz="2400"/>
              <a:t>. </a:t>
            </a:r>
          </a:p>
          <a:p>
            <a:pPr eaLnBrk="1" hangingPunct="1"/>
            <a:endParaRPr lang="en-US"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956A80C-95C0-4090-9F72-42D5F176ED64}"/>
              </a:ext>
            </a:extLst>
          </p:cNvPr>
          <p:cNvSpPr>
            <a:spLocks noGrp="1" noChangeArrowheads="1"/>
          </p:cNvSpPr>
          <p:nvPr>
            <p:ph type="title"/>
          </p:nvPr>
        </p:nvSpPr>
        <p:spPr/>
        <p:txBody>
          <a:bodyPr/>
          <a:lstStyle/>
          <a:p>
            <a:pPr eaLnBrk="1" hangingPunct="1"/>
            <a:r>
              <a:rPr lang="en-US" altLang="en-US" sz="3600"/>
              <a:t>Treaty of Versailles, 28 June 1919 </a:t>
            </a:r>
          </a:p>
        </p:txBody>
      </p:sp>
      <p:sp>
        <p:nvSpPr>
          <p:cNvPr id="8195" name="Rectangle 3">
            <a:extLst>
              <a:ext uri="{FF2B5EF4-FFF2-40B4-BE49-F238E27FC236}">
                <a16:creationId xmlns:a16="http://schemas.microsoft.com/office/drawing/2014/main" id="{6C31BFD0-D55E-4C0B-9F60-9002925F9E28}"/>
              </a:ext>
            </a:extLst>
          </p:cNvPr>
          <p:cNvSpPr>
            <a:spLocks noGrp="1" noChangeArrowheads="1"/>
          </p:cNvSpPr>
          <p:nvPr>
            <p:ph type="body" idx="1"/>
          </p:nvPr>
        </p:nvSpPr>
        <p:spPr>
          <a:xfrm>
            <a:off x="457200" y="1219200"/>
            <a:ext cx="8229600" cy="4906963"/>
          </a:xfrm>
        </p:spPr>
        <p:txBody>
          <a:bodyPr/>
          <a:lstStyle/>
          <a:p>
            <a:pPr eaLnBrk="1" hangingPunct="1">
              <a:lnSpc>
                <a:spcPct val="80000"/>
              </a:lnSpc>
            </a:pPr>
            <a:r>
              <a:rPr lang="en-US" altLang="en-US" sz="2400"/>
              <a:t>Article 159. The German </a:t>
            </a:r>
            <a:r>
              <a:rPr lang="en-US" altLang="en-US" sz="2400" u="sng"/>
              <a:t>military forces shall be demobilized and reduced</a:t>
            </a:r>
            <a:r>
              <a:rPr lang="en-US" altLang="en-US" sz="2400"/>
              <a:t> as prescribed hereinafter </a:t>
            </a:r>
          </a:p>
          <a:p>
            <a:pPr eaLnBrk="1" hangingPunct="1">
              <a:lnSpc>
                <a:spcPct val="80000"/>
              </a:lnSpc>
            </a:pPr>
            <a:r>
              <a:rPr lang="en-US" altLang="en-US" sz="2400"/>
              <a:t>Article 160. By a date which must not be later than March 31, 1920, the German </a:t>
            </a:r>
            <a:r>
              <a:rPr lang="en-US" altLang="en-US" sz="2400" u="sng"/>
              <a:t>Army</a:t>
            </a:r>
            <a:r>
              <a:rPr lang="en-US" altLang="en-US" sz="2400"/>
              <a:t> must not comprise more than seven divisions of infantry and three divisions of cavalry. </a:t>
            </a:r>
          </a:p>
          <a:p>
            <a:pPr lvl="1" eaLnBrk="1" hangingPunct="1">
              <a:lnSpc>
                <a:spcPct val="80000"/>
              </a:lnSpc>
            </a:pPr>
            <a:r>
              <a:rPr lang="en-US" altLang="en-US" sz="2400"/>
              <a:t>After that date the total number of effectives in the Army of the States constituting Germany must not exceed </a:t>
            </a:r>
            <a:r>
              <a:rPr lang="en-US" altLang="en-US" sz="2400" u="sng"/>
              <a:t>100,000 men</a:t>
            </a:r>
            <a:r>
              <a:rPr lang="en-US" altLang="en-US" sz="2400"/>
              <a:t>, including officers and establishments of depots. The Army shall be devoted exclusively to the maintenance of order within the territory and to the control of the frontiers. </a:t>
            </a:r>
          </a:p>
          <a:p>
            <a:pPr lvl="1" eaLnBrk="1" hangingPunct="1">
              <a:lnSpc>
                <a:spcPct val="80000"/>
              </a:lnSpc>
            </a:pPr>
            <a:r>
              <a:rPr lang="en-US" altLang="en-US" sz="2400"/>
              <a:t>The total effective strength of </a:t>
            </a:r>
            <a:r>
              <a:rPr lang="en-US" altLang="en-US" sz="2400" u="sng"/>
              <a:t>officers</a:t>
            </a:r>
            <a:r>
              <a:rPr lang="en-US" altLang="en-US" sz="2400"/>
              <a:t>, including the personnel of staffs, whatever their composition, must not exceed </a:t>
            </a:r>
            <a:r>
              <a:rPr lang="en-US" altLang="en-US" sz="2400" u="sng"/>
              <a:t>four thousand</a:t>
            </a:r>
            <a:r>
              <a:rPr lang="en-US" altLang="en-US" sz="2400"/>
              <a:t>... </a:t>
            </a:r>
          </a:p>
          <a:p>
            <a:pPr eaLnBrk="1" hangingPunct="1">
              <a:lnSpc>
                <a:spcPct val="80000"/>
              </a:lnSpc>
              <a:buFontTx/>
              <a:buNone/>
            </a:pPr>
            <a:endParaRPr lang="en-US"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8595C7F-2658-4A88-A47E-DCEA1AB9F330}"/>
              </a:ext>
            </a:extLst>
          </p:cNvPr>
          <p:cNvSpPr>
            <a:spLocks noGrp="1"/>
          </p:cNvSpPr>
          <p:nvPr>
            <p:ph type="title"/>
          </p:nvPr>
        </p:nvSpPr>
        <p:spPr/>
        <p:txBody>
          <a:bodyPr/>
          <a:lstStyle/>
          <a:p>
            <a:pPr eaLnBrk="1" hangingPunct="1"/>
            <a:r>
              <a:rPr lang="en-US" altLang="en-US"/>
              <a:t>Treaty of Versailles, 28 June 1919 </a:t>
            </a:r>
          </a:p>
        </p:txBody>
      </p:sp>
      <p:sp>
        <p:nvSpPr>
          <p:cNvPr id="9219" name="Content Placeholder 2">
            <a:extLst>
              <a:ext uri="{FF2B5EF4-FFF2-40B4-BE49-F238E27FC236}">
                <a16:creationId xmlns:a16="http://schemas.microsoft.com/office/drawing/2014/main" id="{A9EFE4B8-DB0E-4255-ACD3-1635F51100DD}"/>
              </a:ext>
            </a:extLst>
          </p:cNvPr>
          <p:cNvSpPr>
            <a:spLocks noGrp="1"/>
          </p:cNvSpPr>
          <p:nvPr>
            <p:ph idx="1"/>
          </p:nvPr>
        </p:nvSpPr>
        <p:spPr/>
        <p:txBody>
          <a:bodyPr/>
          <a:lstStyle/>
          <a:p>
            <a:pPr eaLnBrk="1" hangingPunct="1">
              <a:lnSpc>
                <a:spcPct val="80000"/>
              </a:lnSpc>
            </a:pPr>
            <a:r>
              <a:rPr lang="en-US" altLang="en-US" sz="2400"/>
              <a:t>Article 231. The Allied and Associated Governments affirm and Germany accepts the </a:t>
            </a:r>
            <a:r>
              <a:rPr lang="en-US" altLang="en-US" sz="2400" u="sng"/>
              <a:t>responsibility of Germany and her allies for causing all the loss and damage</a:t>
            </a:r>
            <a:r>
              <a:rPr lang="en-US" altLang="en-US" sz="2400"/>
              <a:t> to which the Allied and Associated Governments and their nationals have been subjected as a consequence of the war imposed upon them by the aggression of Germany and her allies. </a:t>
            </a:r>
          </a:p>
          <a:p>
            <a:pPr eaLnBrk="1" hangingPunct="1">
              <a:lnSpc>
                <a:spcPct val="80000"/>
              </a:lnSpc>
            </a:pPr>
            <a:r>
              <a:rPr lang="en-US" altLang="en-US" sz="2400"/>
              <a:t>Article 232. The Allied and Associated Governments recognize that the resources of Germany are not adequate, after taking into account permanent diminutions of such resources which will result from other provisions of the present Treaty, to make </a:t>
            </a:r>
            <a:r>
              <a:rPr lang="en-US" altLang="en-US" sz="2400" u="sng"/>
              <a:t>complete reparation</a:t>
            </a:r>
            <a:r>
              <a:rPr lang="en-US" altLang="en-US" sz="2400"/>
              <a:t> for all such loss and damage. </a:t>
            </a:r>
          </a:p>
          <a:p>
            <a:pPr eaLnBrk="1" hangingPunct="1"/>
            <a:endParaRPr lang="en-US"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9ED3D7"/>
            </a:gs>
            <a:gs pos="74001">
              <a:srgbClr val="E0F1F2"/>
            </a:gs>
            <a:gs pos="83000">
              <a:srgbClr val="E0F1F2"/>
            </a:gs>
            <a:gs pos="100000">
              <a:srgbClr val="EBF6F7"/>
            </a:gs>
          </a:gsLst>
          <a:lin ang="2700000" scaled="1"/>
        </a:gra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43D9CB4-4902-440F-B26A-6755DFBDE86F}"/>
              </a:ext>
            </a:extLst>
          </p:cNvPr>
          <p:cNvSpPr>
            <a:spLocks noGrp="1"/>
          </p:cNvSpPr>
          <p:nvPr>
            <p:ph type="title"/>
          </p:nvPr>
        </p:nvSpPr>
        <p:spPr/>
        <p:txBody>
          <a:bodyPr/>
          <a:lstStyle/>
          <a:p>
            <a:pPr eaLnBrk="1" hangingPunct="1"/>
            <a:endParaRPr lang="de-DE" altLang="en-US"/>
          </a:p>
        </p:txBody>
      </p:sp>
      <p:pic>
        <p:nvPicPr>
          <p:cNvPr id="10243" name="Picture 2">
            <a:extLst>
              <a:ext uri="{FF2B5EF4-FFF2-40B4-BE49-F238E27FC236}">
                <a16:creationId xmlns:a16="http://schemas.microsoft.com/office/drawing/2014/main" id="{A1F0F7B2-EF52-4F30-A797-862D0D3AC9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52400"/>
            <a:ext cx="8458200" cy="6542088"/>
          </a:xfr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2273</Words>
  <Application>Microsoft Office PowerPoint</Application>
  <PresentationFormat>On-screen Show (4:3)</PresentationFormat>
  <Paragraphs>172</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Default Design</vt:lpstr>
      <vt:lpstr>Versailles Reparations: Challenging Conventional Wisdom</vt:lpstr>
      <vt:lpstr>The Weimar Republic by Detlev J.K. Peukert</vt:lpstr>
      <vt:lpstr>Versailles Treaty and Its Problems</vt:lpstr>
      <vt:lpstr>Treaty of Versailles, 28 June 1919  </vt:lpstr>
      <vt:lpstr>PowerPoint Presentation</vt:lpstr>
      <vt:lpstr>Treaty of Versailles, 28 June 1919</vt:lpstr>
      <vt:lpstr>Treaty of Versailles, 28 June 1919 </vt:lpstr>
      <vt:lpstr>Treaty of Versailles, 28 June 1919 </vt:lpstr>
      <vt:lpstr>PowerPoint Presentation</vt:lpstr>
      <vt:lpstr>The Numbers</vt:lpstr>
      <vt:lpstr>Dark Shadow Cast over International Relations</vt:lpstr>
      <vt:lpstr>Dark Shadow Cast over International Relations</vt:lpstr>
      <vt:lpstr>PowerPoint Presentation</vt:lpstr>
      <vt:lpstr>PowerPoint Presentation</vt:lpstr>
      <vt:lpstr>The Dawes Plan (August 1924)</vt:lpstr>
      <vt:lpstr>The Dawes Plan (August 1924)</vt:lpstr>
      <vt:lpstr>The Dawes Plan (August 1924)</vt:lpstr>
      <vt:lpstr>The Young Plan (January 1930)</vt:lpstr>
      <vt:lpstr>The Young Plan (January 1930)</vt:lpstr>
      <vt:lpstr>The Young Plan (January 1930)</vt:lpstr>
      <vt:lpstr>Dawes &amp; Young Summarized</vt:lpstr>
      <vt:lpstr>PowerPoint Presentation</vt:lpstr>
      <vt:lpstr>PowerPoint Presentation</vt:lpstr>
      <vt:lpstr>The New Economy in the NWO</vt:lpstr>
      <vt:lpstr>The Cards Were Stacked in Favor of Collapse </vt:lpstr>
      <vt:lpstr>The Cards Were Stacked in Favor of Collapse </vt:lpstr>
      <vt:lpstr>The Cards Were Stacked in Favor of Collapse??? </vt:lpstr>
      <vt:lpstr>The Cards Were Stacked in Favor of Collapse </vt:lpstr>
      <vt:lpstr>Inflation, Depression…</vt:lpstr>
      <vt:lpstr>The Cards Were Stacked in Favor of Collapse</vt:lpstr>
      <vt:lpstr>PowerPoint Presentation</vt:lpstr>
      <vt:lpstr>On the Theme of Reparations…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Weimar Republic</dc:title>
  <dc:creator>Dan Lazar</dc:creator>
  <cp:lastModifiedBy>Daniel Lazar</cp:lastModifiedBy>
  <cp:revision>33</cp:revision>
  <dcterms:created xsi:type="dcterms:W3CDTF">2008-04-13T13:42:30Z</dcterms:created>
  <dcterms:modified xsi:type="dcterms:W3CDTF">2021-09-04T06:57:49Z</dcterms:modified>
</cp:coreProperties>
</file>