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7" r:id="rId2"/>
    <p:sldId id="301" r:id="rId3"/>
    <p:sldId id="290" r:id="rId4"/>
    <p:sldId id="306" r:id="rId5"/>
    <p:sldId id="307" r:id="rId6"/>
    <p:sldId id="283" r:id="rId7"/>
    <p:sldId id="319" r:id="rId8"/>
    <p:sldId id="266" r:id="rId9"/>
    <p:sldId id="258" r:id="rId10"/>
    <p:sldId id="284" r:id="rId11"/>
    <p:sldId id="276" r:id="rId12"/>
    <p:sldId id="314" r:id="rId13"/>
    <p:sldId id="291" r:id="rId14"/>
    <p:sldId id="292" r:id="rId15"/>
    <p:sldId id="305" r:id="rId16"/>
    <p:sldId id="279" r:id="rId17"/>
    <p:sldId id="259" r:id="rId18"/>
    <p:sldId id="260" r:id="rId19"/>
    <p:sldId id="278" r:id="rId20"/>
    <p:sldId id="289" r:id="rId21"/>
    <p:sldId id="261" r:id="rId22"/>
    <p:sldId id="280" r:id="rId23"/>
    <p:sldId id="293" r:id="rId24"/>
    <p:sldId id="281" r:id="rId25"/>
    <p:sldId id="282" r:id="rId26"/>
    <p:sldId id="268" r:id="rId27"/>
    <p:sldId id="269" r:id="rId28"/>
    <p:sldId id="324" r:id="rId29"/>
    <p:sldId id="304" r:id="rId30"/>
    <p:sldId id="264" r:id="rId31"/>
    <p:sldId id="262" r:id="rId32"/>
    <p:sldId id="263" r:id="rId33"/>
    <p:sldId id="265" r:id="rId34"/>
    <p:sldId id="313" r:id="rId35"/>
    <p:sldId id="285" r:id="rId36"/>
    <p:sldId id="286" r:id="rId37"/>
    <p:sldId id="288" r:id="rId38"/>
    <p:sldId id="312" r:id="rId39"/>
    <p:sldId id="274" r:id="rId40"/>
    <p:sldId id="321" r:id="rId41"/>
    <p:sldId id="322" r:id="rId42"/>
    <p:sldId id="323" r:id="rId43"/>
    <p:sldId id="272" r:id="rId44"/>
    <p:sldId id="318" r:id="rId45"/>
    <p:sldId id="271" r:id="rId46"/>
    <p:sldId id="317" r:id="rId47"/>
    <p:sldId id="273" r:id="rId48"/>
    <p:sldId id="315" r:id="rId49"/>
    <p:sldId id="277" r:id="rId5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8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47ACE-C59C-40E0-9B22-63075F19B9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1D70D6D5-55A2-4D78-BF20-60B461122F86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2DCAC3-CEB5-478F-80F3-451936BC5462}"/>
              </a:ext>
            </a:extLst>
          </p:cNvPr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59974-BD10-485A-B1E3-993356DAD6A3}"/>
              </a:ext>
            </a:extLst>
          </p:cNvPr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3F384-1A4F-4DBF-A5F9-66D44D985E09}"/>
              </a:ext>
            </a:extLst>
          </p:cNvPr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6CEFDC-FE14-4B61-AFEC-732CC7389EB2}"/>
              </a:ext>
            </a:extLst>
          </p:cNvPr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00D4F1-06FF-46F7-B0B4-B996A7435606}"/>
              </a:ext>
            </a:extLst>
          </p:cNvPr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CD9D9-F0C7-4025-A60D-A9F4361AE5DA}"/>
              </a:ext>
            </a:extLst>
          </p:cNvPr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AF2C4E0-ACF7-4DC5-B869-076E8281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2E98B61-A18C-4DDE-934F-FF8EEF28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F194B3-5731-41CB-8F5F-42B377F1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rgbClr val="254061"/>
                </a:solidFill>
              </a:defRPr>
            </a:lvl1pPr>
          </a:lstStyle>
          <a:p>
            <a:pPr>
              <a:defRPr/>
            </a:pPr>
            <a:fld id="{42E80237-A32C-44F8-9DFA-E926B912BB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038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0D1D5-2DFA-4268-9E15-63130B14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B8AFC-2F19-411B-A29C-918794AB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12855-D799-46E1-8311-3270B895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1A27-AEE8-4CCE-8899-42CC5A145B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823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5423-C7BE-4286-8E20-771B33ACF687}"/>
              </a:ext>
            </a:extLst>
          </p:cNvPr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B364C8-3099-424C-8AC9-6EA49D4CD470}"/>
              </a:ext>
            </a:extLst>
          </p:cNvPr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6870B8-CF24-4C22-BC53-63BE6373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843D63-BF43-4465-B30B-1ABD5CA4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ADF830-4B85-4E3C-AA7C-115879F9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3FA60F-7C50-4BF8-A127-FF5D415F98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9757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D74F0D-D387-4255-8374-D8BAD1F2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FBEEB8-3409-434B-ABB0-C77830A6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BA5235-2362-4433-8732-F290B53C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5260-9CF1-4717-8C49-01C132027F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195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6BDE7-8A47-4840-91D5-9039419D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7E35A-8AB5-4C5D-9451-7956AD6F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37A47-CFAB-4876-AE4A-DE041DBF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82D5-2B26-47CD-B3C8-241DD3CF9E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649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3E3E2E-23FA-40F6-A667-1F2A042FB8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AA937786-324D-40C9-A79D-C196138AA731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70DF3-081F-4D62-87C6-C3AED7583387}"/>
              </a:ext>
            </a:extLst>
          </p:cNvPr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0D1142-C324-489E-A06B-C1B3FA7589CF}"/>
              </a:ext>
            </a:extLst>
          </p:cNvPr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81DA9-1B0D-4385-9473-0CE055E87A53}"/>
              </a:ext>
            </a:extLst>
          </p:cNvPr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149D6-EC8D-404C-B697-0252D68E768B}"/>
              </a:ext>
            </a:extLst>
          </p:cNvPr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7C09C6-0482-45FE-ABA1-EFB66EAA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990F33D-3D3F-47A8-A8A5-47315A02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568CA1-CF25-4E56-B193-86C15945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5174A5-B23E-4593-B77A-03F6E99776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946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F196DF-3E3E-4791-B91A-494E89EF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5E35DF-7FFC-4A8B-B452-2B50CCAA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27F440-4F98-4A10-A0EF-65E57CEA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4A221-E5D1-4039-AAA4-A24A8D09A9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080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6703F2-A129-4E39-ACC3-47F5861A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E6F902-EA03-437F-8C5E-FC0F30F3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D1D0B-BBDD-4226-9209-DDC44B47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151E-D1E3-48E4-BDB7-B1F3312E25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1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7643A2E-D438-4982-9273-1C04A066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27BD00-AB1C-4953-94B0-8E26830F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E97AB9-9273-469C-822D-436E657C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3AF8-32B8-46BB-98D6-9C8B591516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172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EF0119-4B51-466C-9891-75E82FFE65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" name="Rounded Rectangle 11">
            <a:extLst>
              <a:ext uri="{FF2B5EF4-FFF2-40B4-BE49-F238E27FC236}">
                <a16:creationId xmlns:a16="http://schemas.microsoft.com/office/drawing/2014/main" id="{7F93CCC2-2ADB-430A-9EF0-4D98F3D09DEA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C0F6F77-4705-4EE5-B3DC-244A61DB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3455199-E2CA-44F4-A29E-6E143DCF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B3D172D-9E83-4FB2-8299-E9B06FF7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A3251B-F9A9-4DAC-84EC-44ACF96D07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4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54435E-EEA1-41AD-99D2-7D1C3238B3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2CC901AE-416F-4F6A-8FCE-47993EB3F2ED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B1653-D2CB-421C-8348-18547F015357}"/>
              </a:ext>
            </a:extLst>
          </p:cNvPr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6D5779-243D-4FB9-A82F-053CF95B0C30}"/>
              </a:ext>
            </a:extLst>
          </p:cNvPr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CBD2AF3-0F50-415F-A38B-B0FCEC4D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BF3083C-98EF-43B7-86C0-3C28C9E8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6AB1EC6-693C-4C1D-B72F-9C772B02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252921-D94B-429B-9B21-9034BD0B69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99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808948-CF2A-42D5-839F-16B6A84784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FF970D09-8DDA-4521-823A-07D7E5B1CA8E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BBB9D-AFB1-4B26-85B7-3F78F41A7A75}"/>
              </a:ext>
            </a:extLst>
          </p:cNvPr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A0A50-ACAC-4F58-A8B1-71C431514E8C}"/>
              </a:ext>
            </a:extLst>
          </p:cNvPr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205CE-806D-4185-B26E-5505D3EB5AA7}"/>
              </a:ext>
            </a:extLst>
          </p:cNvPr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F7AAAE-3E42-4D4B-B8F9-968D3DB2164B}"/>
              </a:ext>
            </a:extLst>
          </p:cNvPr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4239D75-B921-4424-B533-0264BA87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72BD011-FAC8-463A-BFA1-219E0391FA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DF06D4-19B7-43C2-A18E-A235EDAE24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E9011B9-05C2-4748-B2BF-50FACA838F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9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D5BEB6-E9FE-4DD9-AE2A-603DE1AFF85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7" name="Rounded Rectangle 6">
            <a:extLst>
              <a:ext uri="{FF2B5EF4-FFF2-40B4-BE49-F238E27FC236}">
                <a16:creationId xmlns:a16="http://schemas.microsoft.com/office/drawing/2014/main" id="{AC278A8A-3908-4CEF-AA09-6481C28BB75A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C31FBB2-0F87-44FB-A402-3C1BBF8774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F17DB-BFFE-4220-839B-961C80CC3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6604-0184-4349-994B-0F500EC27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CBA25-5DC6-4B2E-9367-4DCFA66F6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0F8FCD-5F29-4834-884E-6059DFB103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182FE-9805-434D-9A45-66A98E989BEE}"/>
              </a:ext>
            </a:extLst>
          </p:cNvPr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CC51AF-C0CA-434E-8EE2-98B1F8CAD140}"/>
              </a:ext>
            </a:extLst>
          </p:cNvPr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BEA20-FF1E-4DFC-850F-76658DD8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6" r:id="rId2"/>
    <p:sldLayoutId id="2147483973" r:id="rId3"/>
    <p:sldLayoutId id="2147483967" r:id="rId4"/>
    <p:sldLayoutId id="2147483968" r:id="rId5"/>
    <p:sldLayoutId id="2147483969" r:id="rId6"/>
    <p:sldLayoutId id="2147483974" r:id="rId7"/>
    <p:sldLayoutId id="2147483975" r:id="rId8"/>
    <p:sldLayoutId id="2147483976" r:id="rId9"/>
    <p:sldLayoutId id="2147483970" r:id="rId10"/>
    <p:sldLayoutId id="2147483977" r:id="rId11"/>
    <p:sldLayoutId id="21474839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37609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37609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37609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37609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37609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37609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37609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376092"/>
          </a:solidFill>
          <a:latin typeface="Arial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b/Mugshot-K%C3%BCrten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en/7/74/UFA_logo.png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en/2/28/Metropolis-new-tower-of-babel.pn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upload.wikimedia.org/wikipedia/commons/0/0a/CABINETOFDRCALIGARI-08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pload.wikimedia.org/wikipedia/commons/b/ba/NosferatuShadow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upload.wikimedia.org/wikipedia/commons/f/fd/CABINET_DES_DR_CALIGARI_01.jpg" TargetMode="External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9/98/Babelsberg_Einsteinturm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hyperlink" Target="http://upload.wikimedia.org/wikipedia/commons/a/a4/Chilehaus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en/a/a9/Jedermann_sein_eigner_Fussbal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upload.wikimedia.org/wikipedia/en/1/17/Berlin_symphony1_poster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http://upload.wikimedia.org/wikipedia/en/0/0c/Lastlaughposter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0/Walter_Gropius_Foto_1920.jp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upload.wikimedia.org/wikipedia/commons/e/e1/Bauhaus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hyperlink" Target="http://upload.wikimedia.org/wikipedia/commons/0/06/Cesca1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scan0025">
            <a:extLst>
              <a:ext uri="{FF2B5EF4-FFF2-40B4-BE49-F238E27FC236}">
                <a16:creationId xmlns:a16="http://schemas.microsoft.com/office/drawing/2014/main" id="{C309E057-0CA6-45C7-B871-9A81B8E1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4775"/>
            <a:ext cx="8424863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A8A5B5F2-61B0-497E-B629-5C3AC12613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sz="3100" b="1" dirty="0">
                <a:solidFill>
                  <a:schemeClr val="hlink"/>
                </a:solidFill>
              </a:rPr>
            </a:br>
            <a:r>
              <a:rPr lang="en-GB" sz="3100" b="1" dirty="0">
                <a:solidFill>
                  <a:schemeClr val="hlink"/>
                </a:solidFill>
              </a:rPr>
              <a:t>Weimar Society and Culture</a:t>
            </a:r>
            <a:br>
              <a:rPr lang="en-GB" b="1" dirty="0">
                <a:solidFill>
                  <a:schemeClr val="hlink"/>
                </a:solidFill>
              </a:rPr>
            </a:b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06FD4-8059-4776-B502-E2C22B26494A}"/>
              </a:ext>
            </a:extLst>
          </p:cNvPr>
          <p:cNvSpPr txBox="1"/>
          <p:nvPr/>
        </p:nvSpPr>
        <p:spPr>
          <a:xfrm>
            <a:off x="1979613" y="5589588"/>
            <a:ext cx="31686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70C0"/>
                </a:solidFill>
                <a:latin typeface="+mn-lt"/>
                <a:cs typeface="+mn-cs"/>
              </a:rPr>
              <a:t>MR. DANIEL LAZAR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4A8BD1E-1004-470A-BD42-1FE663793D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>
                <a:solidFill>
                  <a:schemeClr val="hlink"/>
                </a:solidFill>
              </a:rPr>
              <a:t>Socioeconomic setting</a:t>
            </a:r>
            <a:endParaRPr lang="en-GB" dirty="0">
              <a:solidFill>
                <a:schemeClr val="hlink"/>
              </a:solidFill>
            </a:endParaRPr>
          </a:p>
        </p:txBody>
      </p:sp>
      <p:pic>
        <p:nvPicPr>
          <p:cNvPr id="17411" name="Picture 6" descr="scan0043">
            <a:extLst>
              <a:ext uri="{FF2B5EF4-FFF2-40B4-BE49-F238E27FC236}">
                <a16:creationId xmlns:a16="http://schemas.microsoft.com/office/drawing/2014/main" id="{DEE1592C-52E6-44D9-A8CC-2592580B5A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3251200" cy="452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9" name="Rectangle 5">
            <a:extLst>
              <a:ext uri="{FF2B5EF4-FFF2-40B4-BE49-F238E27FC236}">
                <a16:creationId xmlns:a16="http://schemas.microsoft.com/office/drawing/2014/main" id="{E6552850-37C3-44C2-A9EA-19E44EF7D89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600200"/>
            <a:ext cx="4546600" cy="4852988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</a:rPr>
              <a:t>Slow improvement in living standards after 1924:</a:t>
            </a:r>
          </a:p>
          <a:p>
            <a:pPr eaLnBrk="1" hangingPunct="1">
              <a:defRPr/>
            </a:pPr>
            <a:r>
              <a:rPr lang="en-GB" sz="2800" dirty="0">
                <a:solidFill>
                  <a:schemeClr val="tx1"/>
                </a:solidFill>
              </a:rPr>
              <a:t>Not “Roaring”</a:t>
            </a:r>
          </a:p>
          <a:p>
            <a:pPr eaLnBrk="1" hangingPunct="1">
              <a:defRPr/>
            </a:pPr>
            <a:r>
              <a:rPr lang="en-GB" sz="2800" dirty="0">
                <a:solidFill>
                  <a:schemeClr val="tx1"/>
                </a:solidFill>
              </a:rPr>
              <a:t>Inflation under control</a:t>
            </a:r>
          </a:p>
          <a:p>
            <a:pPr eaLnBrk="1" hangingPunct="1">
              <a:defRPr/>
            </a:pPr>
            <a:r>
              <a:rPr lang="en-GB" sz="2800" dirty="0">
                <a:solidFill>
                  <a:schemeClr val="tx1"/>
                </a:solidFill>
              </a:rPr>
              <a:t>Stable and sane</a:t>
            </a:r>
          </a:p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E090E91-CB2B-450F-B656-0AA51BFA011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hlink"/>
                </a:solidFill>
              </a:rPr>
              <a:t>Education &amp; intelligentsia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A6424F0-83DC-4421-BF94-2138E824A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chemeClr val="tx1"/>
                </a:solidFill>
              </a:rPr>
              <a:t>Weimar Constitution: State committed to free compulsory education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chemeClr val="tx1"/>
                </a:solidFill>
              </a:rPr>
              <a:t>Primary and secondary schools were prerogative of state governments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chemeClr val="tx1"/>
                </a:solidFill>
              </a:rPr>
              <a:t>Universities controlled by central government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solidFill>
                  <a:schemeClr val="tx1"/>
                </a:solidFill>
              </a:rPr>
              <a:t>Hoped  education would create a sense of civic responsibility, foster commitment to democracy, and provide greater social mobility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567E-B793-4942-AF6B-256A677D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hlink"/>
                </a:solidFill>
              </a:rPr>
              <a:t>Education &amp; intelligentsia </a:t>
            </a:r>
            <a:endParaRPr lang="en-US" dirty="0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3EC3013-498B-46CB-BADF-1252A3C4C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chemeClr val="tx1"/>
                </a:solidFill>
              </a:rPr>
              <a:t>Attempts to reform secondary education in Prussia: more opportunities for girls, raised the age at which testing took place, and allowed for more movement between educational streams.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>
                <a:solidFill>
                  <a:schemeClr val="tx1"/>
                </a:solidFill>
              </a:rPr>
              <a:t>But resistance from Centre Party and from the  educational establishment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>
                <a:solidFill>
                  <a:schemeClr val="tx1"/>
                </a:solidFill>
              </a:rPr>
              <a:t>Many teachers and professors, recruited from the middle classes, remained hostile to the Republic. Old educational methods (learning by rote etc.) remained standard.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>
                <a:solidFill>
                  <a:schemeClr val="tx1"/>
                </a:solidFill>
              </a:rPr>
              <a:t>Challenged by </a:t>
            </a:r>
            <a:r>
              <a:rPr lang="en-US" altLang="en-US" sz="2400">
                <a:solidFill>
                  <a:schemeClr val="tx1"/>
                </a:solidFill>
              </a:rPr>
              <a:t>Philosopher </a:t>
            </a:r>
            <a:r>
              <a:rPr lang="en-US" altLang="en-US" sz="2400">
                <a:solidFill>
                  <a:srgbClr val="FF0000"/>
                </a:solidFill>
              </a:rPr>
              <a:t>Rudolf Steiner </a:t>
            </a:r>
            <a:r>
              <a:rPr lang="en-US" altLang="en-US" sz="2400">
                <a:solidFill>
                  <a:schemeClr val="tx1"/>
                </a:solidFill>
              </a:rPr>
              <a:t>who  established the first </a:t>
            </a:r>
            <a:r>
              <a:rPr lang="en-US" altLang="en-US" sz="2400">
                <a:solidFill>
                  <a:srgbClr val="FF0000"/>
                </a:solidFill>
              </a:rPr>
              <a:t>Waldorf School </a:t>
            </a:r>
            <a:r>
              <a:rPr lang="en-US" altLang="en-US" sz="2400">
                <a:solidFill>
                  <a:schemeClr val="tx1"/>
                </a:solidFill>
              </a:rPr>
              <a:t>in 1919 in Stuttgart </a:t>
            </a:r>
            <a:endParaRPr lang="en-GB" altLang="en-US" sz="2400">
              <a:solidFill>
                <a:schemeClr val="tx1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B455-C448-410B-BC7F-1C614341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hlink"/>
                </a:solidFill>
              </a:rPr>
              <a:t>Education &amp; intelligentsia </a:t>
            </a:r>
            <a:endParaRPr lang="en-US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DA7512D-C463-40CF-AB81-AE2D690C6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Institute for Social Research at the University of Frankfurt am Main (</a:t>
            </a:r>
            <a:r>
              <a:rPr lang="en-US" altLang="en-US">
                <a:solidFill>
                  <a:srgbClr val="FF0000"/>
                </a:solidFill>
              </a:rPr>
              <a:t>The Frankfurt School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Dissident Marxists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Interdisciplinary: Sought to synthesize sociology, psychoanalysis, existential philosophy, history, etc. 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Influenced by: Kant, Hegel, Marx, Freud, Weber, etc.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Notables: Erich Fromm, Herbert Marcuse, Theodor Adorno, Walter Benjamin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Goal: Emancipation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4E77-D15F-4618-87CA-70EB14CE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hlink"/>
                </a:solidFill>
              </a:rPr>
              <a:t>Education &amp; intelligentsia </a:t>
            </a:r>
            <a:endParaRPr lang="en-US" dirty="0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7DB3A31A-9898-4BE0-A3B5-B43EA2076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1918, German universities opened to Jewish scholars for the first time: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Sociologists: Karl Mannheim, Erich Fromm, Theodor Adorno, Max Horkheimer, and Herbert Marcuse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Philosophers: Ernst Cassirer and Edmund Husserl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Political Theorists: Arthur Rosenberg and Gustav Meyer 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Physics: Albert Einstein</a:t>
            </a:r>
          </a:p>
          <a:p>
            <a:r>
              <a:rPr lang="en-US" altLang="en-US">
                <a:solidFill>
                  <a:schemeClr val="tx1"/>
                </a:solidFill>
              </a:rPr>
              <a:t>Nine German citizens awarded Nobel prizes during the Weimar era, five of whom were Jewish scientists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9D27-9044-4114-AAD8-76E4F363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hlink"/>
                </a:solidFill>
              </a:rPr>
              <a:t>Gender revolution</a:t>
            </a:r>
            <a:endParaRPr lang="en-US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C70E8FAE-EA6B-4B8F-B01E-98CDE2FC6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2" name="Picture 7" descr="scan0027">
            <a:extLst>
              <a:ext uri="{FF2B5EF4-FFF2-40B4-BE49-F238E27FC236}">
                <a16:creationId xmlns:a16="http://schemas.microsoft.com/office/drawing/2014/main" id="{7F11380F-21CC-4A81-8E5B-AB369EF9D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52600"/>
            <a:ext cx="3960812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714C07B-A438-4EF4-959B-C0565D4304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hlink"/>
                </a:solidFill>
              </a:rPr>
              <a:t>Gender revolution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36A7292-D059-4542-B369-069B2218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1918, all women 20+ could vote </a:t>
            </a:r>
          </a:p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1924, 36 female Reichstag deputies – more than in any other parliament in the world.</a:t>
            </a:r>
          </a:p>
          <a:p>
            <a:pPr lvl="1" eaLnBrk="1" hangingPunct="1"/>
            <a:r>
              <a:rPr lang="en-GB" altLang="en-US" sz="2400">
                <a:solidFill>
                  <a:schemeClr val="tx1"/>
                </a:solidFill>
              </a:rPr>
              <a:t>Many focused exclusively on “women’s issues” – child care, social policy, family issues, etc.</a:t>
            </a:r>
          </a:p>
          <a:p>
            <a:pPr eaLnBrk="1" hangingPunct="1"/>
            <a:r>
              <a:rPr lang="en-GB" altLang="en-US" i="1">
                <a:solidFill>
                  <a:schemeClr val="tx1"/>
                </a:solidFill>
              </a:rPr>
              <a:t>Bund Deutscher Frauenvereine</a:t>
            </a:r>
            <a:r>
              <a:rPr lang="en-GB" altLang="en-US">
                <a:solidFill>
                  <a:schemeClr val="tx1"/>
                </a:solidFill>
              </a:rPr>
              <a:t> (BDF) = the largest women’s organization with over 900,000 members</a:t>
            </a:r>
          </a:p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Split in women’s movement along age and class lines</a:t>
            </a:r>
          </a:p>
          <a:p>
            <a:pPr lvl="1" eaLnBrk="1" hangingPunct="1"/>
            <a:r>
              <a:rPr lang="en-GB" altLang="en-US" sz="2400">
                <a:solidFill>
                  <a:schemeClr val="tx1"/>
                </a:solidFill>
              </a:rPr>
              <a:t>Debate over reproductive rights highlights these differences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F55D44BC-A207-4A1C-8631-1319271703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hlink"/>
                </a:solidFill>
              </a:rPr>
              <a:t>Gender revolution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26E222B8-0831-41C1-B478-9991868E5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New educational and employment opportunities for women; Young middle-class women in secretarial and other “white collar” jobs</a:t>
            </a:r>
          </a:p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More disposable income &amp; interaction with the outside world reduced family influence</a:t>
            </a:r>
          </a:p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Wages spent on consumer goods and entertainment – fashion, cosmetics, cinema, etc.</a:t>
            </a:r>
          </a:p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Changes in sexual attitudes/behavior: </a:t>
            </a:r>
          </a:p>
          <a:p>
            <a:pPr lvl="1" eaLnBrk="1" hangingPunct="1"/>
            <a:r>
              <a:rPr lang="en-GB" altLang="en-US">
                <a:solidFill>
                  <a:schemeClr val="tx1"/>
                </a:solidFill>
              </a:rPr>
              <a:t>Freud &amp; Jung</a:t>
            </a:r>
          </a:p>
          <a:p>
            <a:pPr lvl="1" eaLnBrk="1" hangingPunct="1"/>
            <a:r>
              <a:rPr lang="en-GB" altLang="en-US">
                <a:solidFill>
                  <a:schemeClr val="tx1"/>
                </a:solidFill>
              </a:rPr>
              <a:t>Age of Anxiety</a:t>
            </a:r>
          </a:p>
          <a:p>
            <a:pPr lvl="1" eaLnBrk="1" hangingPunct="1"/>
            <a:r>
              <a:rPr lang="en-GB" altLang="en-US">
                <a:solidFill>
                  <a:schemeClr val="tx1"/>
                </a:solidFill>
              </a:rPr>
              <a:t>International Movement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ouise_Brooks_in_Pandora%27s_Box">
            <a:extLst>
              <a:ext uri="{FF2B5EF4-FFF2-40B4-BE49-F238E27FC236}">
                <a16:creationId xmlns:a16="http://schemas.microsoft.com/office/drawing/2014/main" id="{7E89A720-FBEB-4A3B-A4C8-6FA1AA22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44640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db_27-Marlene-Dietrich1">
            <a:extLst>
              <a:ext uri="{FF2B5EF4-FFF2-40B4-BE49-F238E27FC236}">
                <a16:creationId xmlns:a16="http://schemas.microsoft.com/office/drawing/2014/main" id="{D3166318-03B6-40C1-BA8A-99C93513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25098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380px-Baker_Banana">
            <a:extLst>
              <a:ext uri="{FF2B5EF4-FFF2-40B4-BE49-F238E27FC236}">
                <a16:creationId xmlns:a16="http://schemas.microsoft.com/office/drawing/2014/main" id="{869BB837-0244-4AD4-8259-26A5A41CE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4813"/>
            <a:ext cx="3402012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7">
            <a:extLst>
              <a:ext uri="{FF2B5EF4-FFF2-40B4-BE49-F238E27FC236}">
                <a16:creationId xmlns:a16="http://schemas.microsoft.com/office/drawing/2014/main" id="{E79881E0-0791-4948-89B3-C54C5157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196975"/>
            <a:ext cx="2305050" cy="17541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GB" dirty="0">
                <a:latin typeface="+mn-lt"/>
                <a:cs typeface="+mn-cs"/>
              </a:rPr>
              <a:t>Marlene Dietrich (left),</a:t>
            </a:r>
          </a:p>
          <a:p>
            <a:pPr eaLnBrk="1" hangingPunct="1">
              <a:defRPr/>
            </a:pPr>
            <a:r>
              <a:rPr lang="en-GB" dirty="0">
                <a:latin typeface="+mn-lt"/>
                <a:cs typeface="+mn-cs"/>
              </a:rPr>
              <a:t>Josephine Baker (right),</a:t>
            </a:r>
          </a:p>
          <a:p>
            <a:pPr eaLnBrk="1" hangingPunct="1">
              <a:defRPr/>
            </a:pPr>
            <a:r>
              <a:rPr lang="en-GB" dirty="0">
                <a:latin typeface="+mn-lt"/>
                <a:cs typeface="+mn-cs"/>
              </a:rPr>
              <a:t>and Louise Brooks</a:t>
            </a:r>
          </a:p>
          <a:p>
            <a:pPr eaLnBrk="1" hangingPunct="1">
              <a:defRPr/>
            </a:pPr>
            <a:r>
              <a:rPr lang="en-GB" dirty="0">
                <a:latin typeface="+mn-lt"/>
                <a:cs typeface="+mn-cs"/>
              </a:rPr>
              <a:t>(below).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CED5663-ED4C-4695-BF34-6544480FDFE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dirty="0">
                <a:solidFill>
                  <a:schemeClr val="hlink"/>
                </a:solidFill>
              </a:rPr>
            </a:br>
            <a:r>
              <a:rPr lang="en-GB" dirty="0">
                <a:solidFill>
                  <a:schemeClr val="hlink"/>
                </a:solidFill>
              </a:rPr>
              <a:t>Crime &amp; PUNISHMENT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94EC9EC-C7E4-4EBD-8001-E7B85DF21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altLang="en-US" sz="2800">
                <a:solidFill>
                  <a:schemeClr val="tx1"/>
                </a:solidFill>
              </a:rPr>
              <a:t>Chaotic Republic - breeding ground for crime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800">
                <a:solidFill>
                  <a:schemeClr val="tx1"/>
                </a:solidFill>
              </a:rPr>
              <a:t>Prostitution – police estimated 25,000 full time prostitutes in Berlin in 1929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800">
                <a:solidFill>
                  <a:schemeClr val="tx1"/>
                </a:solidFill>
              </a:rPr>
              <a:t>Drugs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800">
                <a:solidFill>
                  <a:schemeClr val="tx1"/>
                </a:solidFill>
              </a:rPr>
              <a:t>Organized Crime – extortion, illegal gambling, protection rackets, etc.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A132-5380-494E-9AD1-ABD59EAB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Outline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79DDB7E-B792-49A8-907D-E908C7B93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Socioeconomic Setting</a:t>
            </a:r>
          </a:p>
          <a:p>
            <a:r>
              <a:rPr lang="en-US" altLang="en-US"/>
              <a:t>Education and Intelligentsia</a:t>
            </a:r>
          </a:p>
          <a:p>
            <a:r>
              <a:rPr lang="en-US" altLang="en-US"/>
              <a:t>Gender Revolution</a:t>
            </a:r>
          </a:p>
          <a:p>
            <a:r>
              <a:rPr lang="en-US" altLang="en-US"/>
              <a:t>Crime &amp; Punishment</a:t>
            </a:r>
          </a:p>
          <a:p>
            <a:r>
              <a:rPr lang="en-US" altLang="en-US"/>
              <a:t>Cinema</a:t>
            </a:r>
          </a:p>
          <a:p>
            <a:r>
              <a:rPr lang="en-US" altLang="en-US"/>
              <a:t>Expressionism</a:t>
            </a:r>
          </a:p>
          <a:p>
            <a:r>
              <a:rPr lang="en-US" altLang="en-US"/>
              <a:t>Dada</a:t>
            </a:r>
          </a:p>
          <a:p>
            <a:r>
              <a:rPr lang="en-US" altLang="en-US"/>
              <a:t>New Objectivity</a:t>
            </a:r>
          </a:p>
          <a:p>
            <a:r>
              <a:rPr lang="en-US" altLang="en-US"/>
              <a:t>Music</a:t>
            </a:r>
          </a:p>
          <a:p>
            <a:r>
              <a:rPr lang="en-US" altLang="en-US"/>
              <a:t>Architecture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9CDAD-83FF-48B3-80D8-EAA83DEF3F48}"/>
              </a:ext>
            </a:extLst>
          </p:cNvPr>
          <p:cNvSpPr txBox="1"/>
          <p:nvPr/>
        </p:nvSpPr>
        <p:spPr>
          <a:xfrm>
            <a:off x="3276600" y="5373688"/>
            <a:ext cx="55975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→ Consider the political setting (see lecture)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→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Synthesize the relationships between the “battles” of this “Culture War”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B1EE-A703-4F62-924B-1F73E2E3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hlink"/>
                </a:solidFill>
              </a:rPr>
              <a:t>Crime &amp; PUNISHMENT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492260BE-9463-49D5-BDD1-3C4CCF40E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Murder Spike: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altLang="en-US">
                <a:solidFill>
                  <a:schemeClr val="tx1"/>
                </a:solidFill>
              </a:rPr>
              <a:t>Fritz Haarmann, the “Butcher of Hanover”, killed 24 prostitutes between 1919-1924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altLang="en-US">
                <a:solidFill>
                  <a:schemeClr val="tx1"/>
                </a:solidFill>
              </a:rPr>
              <a:t>Karl Grossman murdered as many as 50 women before he was arrested in Berlin in 1921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altLang="en-US">
                <a:solidFill>
                  <a:schemeClr val="tx1"/>
                </a:solidFill>
              </a:rPr>
              <a:t>Peter K</a:t>
            </a: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ürten, the “Vampire of Düsseldorf”, was convicted of 9 murders and 7 attempted murders in 1931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By 1929 50,000 crimes being reported annually in Berlin alone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Policing effective – the uniformed </a:t>
            </a:r>
            <a:r>
              <a:rPr lang="en-GB" altLang="en-US" sz="2000" i="1">
                <a:solidFill>
                  <a:schemeClr val="tx1"/>
                </a:solidFill>
              </a:rPr>
              <a:t>Schutzpolizei</a:t>
            </a:r>
            <a:r>
              <a:rPr lang="en-GB" altLang="en-US" sz="2000">
                <a:solidFill>
                  <a:schemeClr val="tx1"/>
                </a:solidFill>
              </a:rPr>
              <a:t> (Schupo) and the plain clothes </a:t>
            </a:r>
            <a:r>
              <a:rPr lang="en-GB" altLang="en-US" sz="2000" i="1">
                <a:solidFill>
                  <a:schemeClr val="tx1"/>
                </a:solidFill>
              </a:rPr>
              <a:t>Kriminalpolizei</a:t>
            </a:r>
            <a:r>
              <a:rPr lang="en-GB" altLang="en-US" sz="2000">
                <a:solidFill>
                  <a:schemeClr val="tx1"/>
                </a:solidFill>
              </a:rPr>
              <a:t> (Kripo)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Berlin police had a high success rate: 39 out of 40 reported murders solved in 1928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Captured public imagination</a:t>
            </a:r>
          </a:p>
          <a:p>
            <a:pPr eaLnBrk="1" hangingPunct="1"/>
            <a:endParaRPr lang="en-US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can0026">
            <a:extLst>
              <a:ext uri="{FF2B5EF4-FFF2-40B4-BE49-F238E27FC236}">
                <a16:creationId xmlns:a16="http://schemas.microsoft.com/office/drawing/2014/main" id="{190039A5-7A6E-4602-9D86-A7EBEA2C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24907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 descr="Image:Mugshot-Kürten.jpg">
            <a:hlinkClick r:id="rId3"/>
            <a:extLst>
              <a:ext uri="{FF2B5EF4-FFF2-40B4-BE49-F238E27FC236}">
                <a16:creationId xmlns:a16="http://schemas.microsoft.com/office/drawing/2014/main" id="{5BBB456D-E6DB-4E8B-BA07-485536048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44640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102848-004-045D0B1B">
            <a:extLst>
              <a:ext uri="{FF2B5EF4-FFF2-40B4-BE49-F238E27FC236}">
                <a16:creationId xmlns:a16="http://schemas.microsoft.com/office/drawing/2014/main" id="{E62F4584-CA99-49F7-8EC8-95F337E74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49275"/>
            <a:ext cx="33242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9">
            <a:extLst>
              <a:ext uri="{FF2B5EF4-FFF2-40B4-BE49-F238E27FC236}">
                <a16:creationId xmlns:a16="http://schemas.microsoft.com/office/drawing/2014/main" id="{D88DD594-67CC-42F5-922E-F032D0BBD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4868863"/>
            <a:ext cx="3984625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GB" sz="1600">
                <a:latin typeface="+mn-lt"/>
                <a:cs typeface="+mn-cs"/>
              </a:rPr>
              <a:t>Above: Peter Lorre as the child murder in </a:t>
            </a:r>
          </a:p>
          <a:p>
            <a:pPr eaLnBrk="1" hangingPunct="1">
              <a:defRPr/>
            </a:pPr>
            <a:r>
              <a:rPr lang="en-GB" sz="1600">
                <a:latin typeface="+mn-lt"/>
                <a:cs typeface="+mn-cs"/>
              </a:rPr>
              <a:t>Fritz Lang’s </a:t>
            </a:r>
            <a:r>
              <a:rPr lang="en-GB" sz="1600" i="1">
                <a:latin typeface="+mn-lt"/>
                <a:cs typeface="+mn-cs"/>
              </a:rPr>
              <a:t>M</a:t>
            </a:r>
            <a:r>
              <a:rPr lang="en-GB" sz="1600">
                <a:latin typeface="+mn-lt"/>
                <a:cs typeface="+mn-cs"/>
              </a:rPr>
              <a:t> (1931)</a:t>
            </a:r>
          </a:p>
        </p:txBody>
      </p:sp>
      <p:sp>
        <p:nvSpPr>
          <p:cNvPr id="15366" name="Text Box 10">
            <a:extLst>
              <a:ext uri="{FF2B5EF4-FFF2-40B4-BE49-F238E27FC236}">
                <a16:creationId xmlns:a16="http://schemas.microsoft.com/office/drawing/2014/main" id="{28E9C040-658C-4CB5-A81D-50A3BAF3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509588"/>
            <a:ext cx="2386013" cy="1816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GB" sz="1600" dirty="0">
                <a:latin typeface="+mn-lt"/>
                <a:cs typeface="+mn-cs"/>
              </a:rPr>
              <a:t>Ernst </a:t>
            </a:r>
            <a:r>
              <a:rPr lang="en-GB" sz="1600" dirty="0" err="1">
                <a:latin typeface="+mn-lt"/>
                <a:cs typeface="+mn-cs"/>
              </a:rPr>
              <a:t>Gennat</a:t>
            </a:r>
            <a:r>
              <a:rPr lang="en-GB" sz="1600" dirty="0">
                <a:latin typeface="+mn-lt"/>
                <a:cs typeface="+mn-cs"/>
              </a:rPr>
              <a:t> (1880-</a:t>
            </a:r>
          </a:p>
          <a:p>
            <a:pPr eaLnBrk="1" hangingPunct="1">
              <a:defRPr/>
            </a:pPr>
            <a:r>
              <a:rPr lang="en-GB" sz="1600" dirty="0">
                <a:latin typeface="+mn-lt"/>
                <a:cs typeface="+mn-cs"/>
              </a:rPr>
              <a:t>1939), head of the</a:t>
            </a:r>
          </a:p>
          <a:p>
            <a:pPr eaLnBrk="1" hangingPunct="1">
              <a:defRPr/>
            </a:pPr>
            <a:r>
              <a:rPr lang="en-GB" sz="1600" dirty="0">
                <a:latin typeface="+mn-lt"/>
                <a:cs typeface="+mn-cs"/>
              </a:rPr>
              <a:t>Homicide division of the</a:t>
            </a:r>
          </a:p>
          <a:p>
            <a:pPr eaLnBrk="1" hangingPunct="1">
              <a:defRPr/>
            </a:pPr>
            <a:r>
              <a:rPr lang="en-GB" sz="1600" dirty="0">
                <a:latin typeface="+mn-lt"/>
                <a:cs typeface="+mn-cs"/>
              </a:rPr>
              <a:t>Berlin </a:t>
            </a:r>
            <a:r>
              <a:rPr lang="en-GB" sz="1600" i="1" dirty="0" err="1">
                <a:latin typeface="+mn-lt"/>
                <a:cs typeface="+mn-cs"/>
              </a:rPr>
              <a:t>Kriminalpolizei</a:t>
            </a:r>
            <a:endParaRPr lang="en-GB" sz="1600" i="1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GB" sz="1600" dirty="0">
                <a:latin typeface="+mn-lt"/>
                <a:cs typeface="+mn-cs"/>
              </a:rPr>
              <a:t>(1925-39) and originator</a:t>
            </a:r>
          </a:p>
          <a:p>
            <a:pPr eaLnBrk="1" hangingPunct="1">
              <a:defRPr/>
            </a:pPr>
            <a:r>
              <a:rPr lang="en-GB" sz="1600" dirty="0">
                <a:latin typeface="+mn-lt"/>
                <a:cs typeface="+mn-cs"/>
              </a:rPr>
              <a:t>of the term “serial killer”</a:t>
            </a:r>
          </a:p>
          <a:p>
            <a:pPr eaLnBrk="1" hangingPunct="1">
              <a:defRPr/>
            </a:pPr>
            <a:r>
              <a:rPr lang="en-GB" sz="1600" dirty="0">
                <a:latin typeface="+mn-lt"/>
                <a:cs typeface="+mn-cs"/>
              </a:rPr>
              <a:t>(</a:t>
            </a:r>
            <a:r>
              <a:rPr lang="en-GB" sz="1600" i="1" dirty="0" err="1">
                <a:latin typeface="+mn-lt"/>
                <a:cs typeface="+mn-cs"/>
              </a:rPr>
              <a:t>Serienm</a:t>
            </a:r>
            <a:r>
              <a:rPr lang="en-US" sz="1600" i="1" dirty="0" err="1">
                <a:latin typeface="+mn-lt"/>
                <a:cs typeface="+mn-cs"/>
              </a:rPr>
              <a:t>örder</a:t>
            </a:r>
            <a:r>
              <a:rPr lang="en-US" sz="1600" dirty="0">
                <a:latin typeface="+mn-lt"/>
                <a:cs typeface="+mn-cs"/>
              </a:rPr>
              <a:t>)</a:t>
            </a:r>
          </a:p>
        </p:txBody>
      </p:sp>
      <p:sp>
        <p:nvSpPr>
          <p:cNvPr id="15367" name="Text Box 11">
            <a:extLst>
              <a:ext uri="{FF2B5EF4-FFF2-40B4-BE49-F238E27FC236}">
                <a16:creationId xmlns:a16="http://schemas.microsoft.com/office/drawing/2014/main" id="{FEC54CD3-344E-4244-9024-FAD7FD71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021388"/>
            <a:ext cx="355758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GB" sz="1600" dirty="0">
                <a:latin typeface="+mn-lt"/>
                <a:cs typeface="+mn-cs"/>
              </a:rPr>
              <a:t>Left: Peter K</a:t>
            </a:r>
            <a:r>
              <a:rPr lang="en-US" sz="1600" dirty="0" err="1">
                <a:latin typeface="+mn-lt"/>
                <a:cs typeface="+mn-cs"/>
              </a:rPr>
              <a:t>ürten</a:t>
            </a:r>
            <a:r>
              <a:rPr lang="en-US" sz="1600" dirty="0">
                <a:latin typeface="+mn-lt"/>
                <a:cs typeface="+mn-cs"/>
              </a:rPr>
              <a:t> “The </a:t>
            </a:r>
          </a:p>
          <a:p>
            <a:pPr eaLnBrk="1" hangingPunct="1">
              <a:defRPr/>
            </a:pPr>
            <a:r>
              <a:rPr lang="en-US" sz="1600" dirty="0">
                <a:latin typeface="+mn-lt"/>
                <a:cs typeface="+mn-cs"/>
              </a:rPr>
              <a:t>Vampire of Düsseldorf” (1883-1931),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F60FE972-B6AB-41FF-B258-83C8B26067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hlink"/>
                </a:solidFill>
              </a:rPr>
              <a:t>Weimar Cinema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FDFA0117-0304-4C8A-8275-9A6ED77E71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41DBA942-01F5-43D1-B58E-927DA04A1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Influence of WWI propaganda film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1917: German High Command forced a merger of German production companies to form </a:t>
            </a:r>
            <a:r>
              <a:rPr lang="en-GB" altLang="en-US" sz="2000" i="1">
                <a:solidFill>
                  <a:schemeClr val="tx1"/>
                </a:solidFill>
              </a:rPr>
              <a:t>Universum Film A.G.</a:t>
            </a:r>
            <a:r>
              <a:rPr lang="en-GB" altLang="en-US" sz="2000">
                <a:solidFill>
                  <a:schemeClr val="tx1"/>
                </a:solidFill>
              </a:rPr>
              <a:t> (Ufa)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1918: The state withdrew its stake in Ufa, which continued as a private enterprise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Technological innovations, high production values, and a strong aesthetic sense put Weimar cinema at the forefront of the European avant-garde</a:t>
            </a:r>
          </a:p>
        </p:txBody>
      </p:sp>
      <p:pic>
        <p:nvPicPr>
          <p:cNvPr id="29701" name="Picture 8" descr="Image:UFA logo.png">
            <a:hlinkClick r:id="rId2"/>
            <a:extLst>
              <a:ext uri="{FF2B5EF4-FFF2-40B4-BE49-F238E27FC236}">
                <a16:creationId xmlns:a16="http://schemas.microsoft.com/office/drawing/2014/main" id="{3E44DDC2-3502-4662-865A-B97563257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36957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EF789C-99EC-462B-BEAE-BE864A84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hlink"/>
                </a:solidFill>
              </a:rPr>
              <a:t>Weimar Cinema</a:t>
            </a:r>
            <a:endParaRPr lang="en-US" dirty="0"/>
          </a:p>
        </p:txBody>
      </p:sp>
      <p:sp>
        <p:nvSpPr>
          <p:cNvPr id="30723" name="Content Placeholder 5">
            <a:extLst>
              <a:ext uri="{FF2B5EF4-FFF2-40B4-BE49-F238E27FC236}">
                <a16:creationId xmlns:a16="http://schemas.microsoft.com/office/drawing/2014/main" id="{B6F41004-E22E-4C1D-93E4-450DB7FC2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Expressionist films featured plots exploring the dark side of human nature. 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Elaborate expressionist set design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Nightmarish aesthetic </a:t>
            </a:r>
          </a:p>
          <a:p>
            <a:r>
              <a:rPr lang="en-US" altLang="en-US">
                <a:solidFill>
                  <a:schemeClr val="tx1"/>
                </a:solidFill>
              </a:rPr>
              <a:t>Tales of corruption and chaos</a:t>
            </a:r>
          </a:p>
          <a:p>
            <a:r>
              <a:rPr lang="en-US" altLang="en-US">
                <a:solidFill>
                  <a:schemeClr val="tx1"/>
                </a:solidFill>
              </a:rPr>
              <a:t>Futurism</a:t>
            </a:r>
          </a:p>
          <a:p>
            <a:r>
              <a:rPr lang="en-US" altLang="en-US">
                <a:solidFill>
                  <a:schemeClr val="tx1"/>
                </a:solidFill>
              </a:rPr>
              <a:t>Dystopia (see </a:t>
            </a:r>
            <a:r>
              <a:rPr lang="en-US" altLang="en-US" i="1">
                <a:solidFill>
                  <a:schemeClr val="tx1"/>
                </a:solidFill>
              </a:rPr>
              <a:t>Metropolis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  <a:p>
            <a:r>
              <a:rPr lang="en-US" altLang="en-US">
                <a:solidFill>
                  <a:schemeClr val="tx1"/>
                </a:solidFill>
              </a:rPr>
              <a:t>Since films were silent, the cast could be, and often was, international—thus further contributing to Weimar social fabric.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DEC7D3F-304B-4CC6-A515-FFBD94DD59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hlink"/>
                </a:solidFill>
              </a:rPr>
              <a:t>Notable German Films, 1918-33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989AF7D-3CB1-45E6-91EB-42F81F7AD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 i="1">
                <a:solidFill>
                  <a:schemeClr val="tx1"/>
                </a:solidFill>
              </a:rPr>
              <a:t>Der Golum</a:t>
            </a:r>
            <a:r>
              <a:rPr lang="en-GB" altLang="en-US" sz="2000">
                <a:solidFill>
                  <a:schemeClr val="tx1"/>
                </a:solidFill>
              </a:rPr>
              <a:t> (1920)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i="1">
                <a:solidFill>
                  <a:schemeClr val="tx1"/>
                </a:solidFill>
              </a:rPr>
              <a:t>Das Cabinet des Dr Caligari</a:t>
            </a:r>
            <a:r>
              <a:rPr lang="en-GB" altLang="en-US" sz="2000">
                <a:solidFill>
                  <a:schemeClr val="tx1"/>
                </a:solidFill>
              </a:rPr>
              <a:t> (1920)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i="1">
                <a:solidFill>
                  <a:schemeClr val="tx1"/>
                </a:solidFill>
              </a:rPr>
              <a:t>Der m</a:t>
            </a:r>
            <a:r>
              <a:rPr lang="en-US" altLang="en-US" sz="2000" i="1">
                <a:solidFill>
                  <a:schemeClr val="tx1"/>
                </a:solidFill>
                <a:cs typeface="Arial" panose="020B0604020202020204" pitchFamily="34" charset="0"/>
              </a:rPr>
              <a:t>üde Tod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(1921)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>
                <a:solidFill>
                  <a:schemeClr val="tx1"/>
                </a:solidFill>
                <a:cs typeface="Arial" panose="020B0604020202020204" pitchFamily="34" charset="0"/>
              </a:rPr>
              <a:t>Dr Mabuse, der Spieler – Ein Bild der Zeit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(1922)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>
                <a:solidFill>
                  <a:schemeClr val="tx1"/>
                </a:solidFill>
                <a:cs typeface="Arial" panose="020B0604020202020204" pitchFamily="34" charset="0"/>
              </a:rPr>
              <a:t>Nosferatu, eine Symphonie des Grauens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(1922)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>
                <a:solidFill>
                  <a:schemeClr val="tx1"/>
                </a:solidFill>
                <a:cs typeface="Arial" panose="020B0604020202020204" pitchFamily="34" charset="0"/>
              </a:rPr>
              <a:t>Der letze mann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(1924)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>
                <a:solidFill>
                  <a:schemeClr val="tx1"/>
                </a:solidFill>
                <a:cs typeface="Arial" panose="020B0604020202020204" pitchFamily="34" charset="0"/>
              </a:rPr>
              <a:t>Die freundlose Gasse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(1925)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>
                <a:solidFill>
                  <a:schemeClr val="tx1"/>
                </a:solidFill>
                <a:cs typeface="Arial" panose="020B0604020202020204" pitchFamily="34" charset="0"/>
              </a:rPr>
              <a:t>Die Abenteuer des Prinzen Achmed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(1926) – the world’s first feature length animated film.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>
                <a:solidFill>
                  <a:schemeClr val="tx1"/>
                </a:solidFill>
                <a:cs typeface="Arial" panose="020B0604020202020204" pitchFamily="34" charset="0"/>
              </a:rPr>
              <a:t>Metropolis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(1927)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>
                <a:solidFill>
                  <a:schemeClr val="tx1"/>
                </a:solidFill>
                <a:cs typeface="Arial" panose="020B0604020202020204" pitchFamily="34" charset="0"/>
              </a:rPr>
              <a:t>Der blaue Engel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(1930)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>
                <a:solidFill>
                  <a:schemeClr val="tx1"/>
                </a:solidFill>
                <a:cs typeface="Arial" panose="020B0604020202020204" pitchFamily="34" charset="0"/>
              </a:rPr>
              <a:t>Westfront 1918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(1930)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>
                <a:solidFill>
                  <a:schemeClr val="tx1"/>
                </a:solidFill>
                <a:cs typeface="Arial" panose="020B0604020202020204" pitchFamily="34" charset="0"/>
              </a:rPr>
              <a:t>Die Dreigroschenoper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(1931)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>
                <a:solidFill>
                  <a:schemeClr val="tx1"/>
                </a:solidFill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(1931)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>
            <a:extLst>
              <a:ext uri="{FF2B5EF4-FFF2-40B4-BE49-F238E27FC236}">
                <a16:creationId xmlns:a16="http://schemas.microsoft.com/office/drawing/2014/main" id="{D0904356-56A8-441C-B9DE-90A7FD3671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hlink"/>
                </a:solidFill>
              </a:rPr>
              <a:t>Notable Directors and Actors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30219FC-B72D-4C40-B784-35F269C44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4038600" cy="4406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3600">
                <a:solidFill>
                  <a:schemeClr val="tx1"/>
                </a:solidFill>
              </a:rPr>
              <a:t>Directors</a:t>
            </a:r>
          </a:p>
          <a:p>
            <a:pPr eaLnBrk="1" hangingPunct="1"/>
            <a:endParaRPr lang="en-GB" altLang="en-US" sz="1600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Fritz Lang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F. W. Murnau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G. W. Pabst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Ernst Lubitsch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Josef von Sternbeg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Billy Wilder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Walter Ruttmann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Paul Leni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Arnold Franck</a:t>
            </a:r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30CAFAE1-B4A6-49D1-9185-A39DD8B6F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3600">
                <a:solidFill>
                  <a:schemeClr val="tx1"/>
                </a:solidFill>
              </a:rPr>
              <a:t>Actors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Conrad Veidt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Emil Jannings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Rudolf Klein-Rogge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Marlene Dietrich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Peter Lorre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Max Schreck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Werner Krauss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Leni Reifenstahl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FEFF503-24C6-466F-8679-04479F63F2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hlink"/>
                </a:solidFill>
              </a:rPr>
              <a:t>Expressionism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6968525-20DA-4C20-8DD1-132555FA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60513"/>
            <a:ext cx="3887787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b="1">
                <a:solidFill>
                  <a:schemeClr val="tx1"/>
                </a:solidFill>
              </a:rPr>
              <a:t>Expressionism</a:t>
            </a:r>
            <a:r>
              <a:rPr lang="en-GB" altLang="en-US">
                <a:solidFill>
                  <a:schemeClr val="tx1"/>
                </a:solidFill>
              </a:rPr>
              <a:t> distorts reality for emotional effect; it is a subjective art form hoping to </a:t>
            </a:r>
            <a:r>
              <a:rPr lang="en-US" altLang="en-US">
                <a:solidFill>
                  <a:schemeClr val="tx1"/>
                </a:solidFill>
              </a:rPr>
              <a:t>express meaning or emotional experience rather than physical reality</a:t>
            </a: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>
                <a:solidFill>
                  <a:schemeClr val="tx1"/>
                </a:solidFill>
              </a:rPr>
              <a:t>Influential in Germany since the turn of the century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</a:rPr>
              <a:t>Expressionism in painting, literature, theatre, dance, film, architecture, and music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33796" name="Picture 4" descr="Kandinsky-Blue_Rider">
            <a:extLst>
              <a:ext uri="{FF2B5EF4-FFF2-40B4-BE49-F238E27FC236}">
                <a16:creationId xmlns:a16="http://schemas.microsoft.com/office/drawing/2014/main" id="{143CE282-6CEB-413D-B8F5-9B5AAABC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90700"/>
            <a:ext cx="403225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E51E7812-5AED-4DFB-AF19-D61DDBC45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6021388"/>
            <a:ext cx="4392613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dirty="0" err="1">
                <a:latin typeface="+mj-lt"/>
                <a:cs typeface="+mn-cs"/>
              </a:rPr>
              <a:t>Wassily</a:t>
            </a:r>
            <a:r>
              <a:rPr lang="en-GB" dirty="0">
                <a:latin typeface="+mj-lt"/>
                <a:cs typeface="+mn-cs"/>
              </a:rPr>
              <a:t> Kandinsky, </a:t>
            </a:r>
            <a:r>
              <a:rPr lang="en-GB" i="1" dirty="0">
                <a:latin typeface="+mj-lt"/>
                <a:cs typeface="+mn-cs"/>
              </a:rPr>
              <a:t>Der </a:t>
            </a:r>
            <a:r>
              <a:rPr lang="en-GB" i="1" dirty="0" err="1">
                <a:latin typeface="+mj-lt"/>
                <a:cs typeface="+mn-cs"/>
              </a:rPr>
              <a:t>blaue</a:t>
            </a:r>
            <a:r>
              <a:rPr lang="en-GB" i="1" dirty="0">
                <a:latin typeface="+mj-lt"/>
                <a:cs typeface="+mn-cs"/>
              </a:rPr>
              <a:t> Reiter</a:t>
            </a:r>
            <a:r>
              <a:rPr lang="en-GB" dirty="0">
                <a:latin typeface="+mj-lt"/>
                <a:cs typeface="+mn-cs"/>
              </a:rPr>
              <a:t> (1903)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639CA67-E43C-4421-B36F-F7F24334E9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hlink"/>
                </a:solidFill>
                <a:latin typeface="+mn-lt"/>
              </a:rPr>
              <a:t>Expressionist Film</a:t>
            </a:r>
          </a:p>
        </p:txBody>
      </p:sp>
      <p:pic>
        <p:nvPicPr>
          <p:cNvPr id="34819" name="Picture 5" descr="Image:CABINETOFDRCALIGARI-08.jpg">
            <a:hlinkClick r:id="rId2"/>
            <a:extLst>
              <a:ext uri="{FF2B5EF4-FFF2-40B4-BE49-F238E27FC236}">
                <a16:creationId xmlns:a16="http://schemas.microsoft.com/office/drawing/2014/main" id="{768537D6-56E9-4D9B-BB8F-B0FDD6232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529012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Image:CABINET DES DR CALIGARI 01.jpg">
            <a:hlinkClick r:id="rId4"/>
            <a:extLst>
              <a:ext uri="{FF2B5EF4-FFF2-40B4-BE49-F238E27FC236}">
                <a16:creationId xmlns:a16="http://schemas.microsoft.com/office/drawing/2014/main" id="{77E4F20E-5A07-4A82-90E8-AB12E1A2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62425"/>
            <a:ext cx="34559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8">
            <a:extLst>
              <a:ext uri="{FF2B5EF4-FFF2-40B4-BE49-F238E27FC236}">
                <a16:creationId xmlns:a16="http://schemas.microsoft.com/office/drawing/2014/main" id="{91BEB5B6-E500-471F-B805-D4C510DA0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716338"/>
            <a:ext cx="40259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GB" sz="1400" dirty="0">
                <a:latin typeface="+mn-lt"/>
                <a:cs typeface="+mn-cs"/>
              </a:rPr>
              <a:t>Scenes from </a:t>
            </a:r>
            <a:r>
              <a:rPr lang="en-GB" sz="1400" i="1" dirty="0">
                <a:latin typeface="+mn-lt"/>
                <a:cs typeface="+mn-cs"/>
              </a:rPr>
              <a:t>Das Cabinet des Dr </a:t>
            </a:r>
            <a:r>
              <a:rPr lang="en-GB" sz="1400" i="1" dirty="0" err="1">
                <a:latin typeface="+mn-lt"/>
                <a:cs typeface="+mn-cs"/>
              </a:rPr>
              <a:t>Caligari</a:t>
            </a:r>
            <a:r>
              <a:rPr lang="en-GB" sz="1400" dirty="0">
                <a:latin typeface="+mn-lt"/>
                <a:cs typeface="+mn-cs"/>
              </a:rPr>
              <a:t> (1920)</a:t>
            </a:r>
          </a:p>
        </p:txBody>
      </p:sp>
      <p:pic>
        <p:nvPicPr>
          <p:cNvPr id="34822" name="Picture 10" descr="Image:NosferatuShadow.jpg">
            <a:hlinkClick r:id="rId6"/>
            <a:extLst>
              <a:ext uri="{FF2B5EF4-FFF2-40B4-BE49-F238E27FC236}">
                <a16:creationId xmlns:a16="http://schemas.microsoft.com/office/drawing/2014/main" id="{D537E5E8-7F79-4E0C-81A6-7C47BA10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25538"/>
            <a:ext cx="37687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1">
            <a:extLst>
              <a:ext uri="{FF2B5EF4-FFF2-40B4-BE49-F238E27FC236}">
                <a16:creationId xmlns:a16="http://schemas.microsoft.com/office/drawing/2014/main" id="{2AF119DA-9F5E-4378-8A80-B3DCC4522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716338"/>
            <a:ext cx="453707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1400" dirty="0">
                <a:latin typeface="+mn-lt"/>
                <a:cs typeface="+mn-cs"/>
              </a:rPr>
              <a:t>Still from </a:t>
            </a:r>
            <a:r>
              <a:rPr lang="en-GB" sz="1400" i="1" dirty="0" err="1">
                <a:latin typeface="+mn-lt"/>
                <a:cs typeface="+mn-cs"/>
              </a:rPr>
              <a:t>Nosferatu</a:t>
            </a:r>
            <a:r>
              <a:rPr lang="en-GB" sz="1400" dirty="0">
                <a:latin typeface="+mn-lt"/>
                <a:cs typeface="+mn-cs"/>
              </a:rPr>
              <a:t> (1922), directed by F. W. </a:t>
            </a:r>
            <a:r>
              <a:rPr lang="en-GB" sz="1400" dirty="0" err="1">
                <a:latin typeface="+mn-lt"/>
                <a:cs typeface="+mn-cs"/>
              </a:rPr>
              <a:t>Murnau</a:t>
            </a:r>
            <a:endParaRPr lang="en-GB" sz="1400" dirty="0">
              <a:latin typeface="+mn-lt"/>
              <a:cs typeface="+mn-cs"/>
            </a:endParaRPr>
          </a:p>
        </p:txBody>
      </p:sp>
      <p:pic>
        <p:nvPicPr>
          <p:cNvPr id="34824" name="Picture 13" descr="Image:Metropolis-new-tower-of-babel.png">
            <a:hlinkClick r:id="rId8"/>
            <a:extLst>
              <a:ext uri="{FF2B5EF4-FFF2-40B4-BE49-F238E27FC236}">
                <a16:creationId xmlns:a16="http://schemas.microsoft.com/office/drawing/2014/main" id="{0C1090AA-20BC-401B-8550-102B64AB8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6700"/>
            <a:ext cx="33845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14">
            <a:extLst>
              <a:ext uri="{FF2B5EF4-FFF2-40B4-BE49-F238E27FC236}">
                <a16:creationId xmlns:a16="http://schemas.microsoft.com/office/drawing/2014/main" id="{CEE4CE1F-667F-43FE-9889-062B23E88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521450"/>
            <a:ext cx="461962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GB" sz="1400" dirty="0">
                <a:latin typeface="+mn-lt"/>
                <a:cs typeface="+mn-cs"/>
              </a:rPr>
              <a:t>The ‘Tower of Babel’ from Fritz Lang’s </a:t>
            </a:r>
            <a:r>
              <a:rPr lang="en-GB" sz="1400" i="1" dirty="0">
                <a:latin typeface="+mn-lt"/>
                <a:cs typeface="+mn-cs"/>
              </a:rPr>
              <a:t>Metropolis</a:t>
            </a:r>
            <a:r>
              <a:rPr lang="en-GB" sz="1400" dirty="0">
                <a:latin typeface="+mn-lt"/>
                <a:cs typeface="+mn-cs"/>
              </a:rPr>
              <a:t> (1927)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4ABC1E88-A63A-4F19-A551-933D86D241A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hlink"/>
                </a:solidFill>
              </a:rPr>
              <a:t>Expressionist Theatre</a:t>
            </a:r>
          </a:p>
        </p:txBody>
      </p:sp>
      <p:pic>
        <p:nvPicPr>
          <p:cNvPr id="35843" name="Picture 7" descr="479px-Max_Reinhardt">
            <a:extLst>
              <a:ext uri="{FF2B5EF4-FFF2-40B4-BE49-F238E27FC236}">
                <a16:creationId xmlns:a16="http://schemas.microsoft.com/office/drawing/2014/main" id="{142A3DA3-A7EF-4B82-AC5A-0648613A8A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3613150" cy="452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Rectangle 6">
            <a:extLst>
              <a:ext uri="{FF2B5EF4-FFF2-40B4-BE49-F238E27FC236}">
                <a16:creationId xmlns:a16="http://schemas.microsoft.com/office/drawing/2014/main" id="{748E11A4-C837-4C83-938C-CE1B48911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2450" y="1628775"/>
            <a:ext cx="4319588" cy="5078413"/>
          </a:xfrm>
        </p:spPr>
        <p:txBody>
          <a:bodyPr/>
          <a:lstStyle/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Expressionist theatre was “strident and hostile, eccentric in plot, staging, speech, characters, acting, and direction.” (Peter Gay).</a:t>
            </a:r>
          </a:p>
          <a:p>
            <a:pPr eaLnBrk="1" hangingPunct="1"/>
            <a:r>
              <a:rPr lang="en-GB" altLang="en-US" sz="2000">
                <a:solidFill>
                  <a:srgbClr val="FF0000"/>
                </a:solidFill>
              </a:rPr>
              <a:t>Ernst Toller</a:t>
            </a:r>
            <a:r>
              <a:rPr lang="en-GB" altLang="en-US" sz="2000">
                <a:solidFill>
                  <a:schemeClr val="tx1"/>
                </a:solidFill>
              </a:rPr>
              <a:t>, </a:t>
            </a:r>
            <a:r>
              <a:rPr lang="en-GB" altLang="en-US" sz="2000" i="1">
                <a:solidFill>
                  <a:schemeClr val="tx1"/>
                </a:solidFill>
              </a:rPr>
              <a:t>Die Wandlung</a:t>
            </a:r>
            <a:r>
              <a:rPr lang="en-GB" altLang="en-US" sz="2000">
                <a:solidFill>
                  <a:schemeClr val="tx1"/>
                </a:solidFill>
              </a:rPr>
              <a:t> (</a:t>
            </a:r>
            <a:r>
              <a:rPr lang="en-GB" altLang="en-US" sz="2000" i="1">
                <a:solidFill>
                  <a:schemeClr val="tx1"/>
                </a:solidFill>
              </a:rPr>
              <a:t>Transformation</a:t>
            </a:r>
            <a:r>
              <a:rPr lang="en-GB" altLang="en-US" sz="2000">
                <a:solidFill>
                  <a:schemeClr val="tx1"/>
                </a:solidFill>
              </a:rPr>
              <a:t>, 1919). Inspired by his WWI experience. </a:t>
            </a:r>
          </a:p>
          <a:p>
            <a:pPr eaLnBrk="1" hangingPunct="1"/>
            <a:r>
              <a:rPr lang="en-GB" altLang="en-US" sz="2000">
                <a:solidFill>
                  <a:srgbClr val="FF0000"/>
                </a:solidFill>
              </a:rPr>
              <a:t>Bertold Brecht</a:t>
            </a:r>
            <a:r>
              <a:rPr lang="en-GB" altLang="en-US" sz="2000">
                <a:solidFill>
                  <a:schemeClr val="tx1"/>
                </a:solidFill>
              </a:rPr>
              <a:t>, </a:t>
            </a:r>
            <a:r>
              <a:rPr lang="en-GB" altLang="en-US" sz="2000" i="1">
                <a:solidFill>
                  <a:schemeClr val="tx1"/>
                </a:solidFill>
              </a:rPr>
              <a:t>Man Equals Man. </a:t>
            </a:r>
            <a:r>
              <a:rPr lang="en-GB" altLang="en-US" sz="2000">
                <a:solidFill>
                  <a:schemeClr val="tx1"/>
                </a:solidFill>
              </a:rPr>
              <a:t>Personality can be disassembled and reassembled, like a machine. </a:t>
            </a:r>
            <a:endParaRPr lang="en-GB" altLang="en-US" sz="2000" i="1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sz="2000">
                <a:solidFill>
                  <a:srgbClr val="FF0000"/>
                </a:solidFill>
              </a:rPr>
              <a:t>Max Reinhardt</a:t>
            </a:r>
            <a:r>
              <a:rPr lang="en-GB" altLang="en-US" sz="2000">
                <a:solidFill>
                  <a:schemeClr val="tx1"/>
                </a:solidFill>
              </a:rPr>
              <a:t>, Managed the German Theater in Berlin; est. the </a:t>
            </a:r>
            <a:r>
              <a:rPr lang="en-US" altLang="en-US" sz="2000">
                <a:solidFill>
                  <a:schemeClr val="tx1"/>
                </a:solidFill>
              </a:rPr>
              <a:t>Max Reinhardt Seminar in Vienna</a:t>
            </a:r>
            <a:endParaRPr lang="en-GB" altLang="en-US" sz="200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>
              <a:solidFill>
                <a:schemeClr val="tx1"/>
              </a:solidFill>
            </a:endParaRPr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9D2DBE8A-A26E-4E97-A3A5-1F02528D3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122988"/>
            <a:ext cx="3744912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1600" b="1" dirty="0">
                <a:latin typeface="+mn-lt"/>
                <a:cs typeface="+mn-cs"/>
              </a:rPr>
              <a:t>Max Reinhardt</a:t>
            </a:r>
          </a:p>
          <a:p>
            <a:pPr algn="ctr" eaLnBrk="1" hangingPunct="1">
              <a:defRPr/>
            </a:pPr>
            <a:r>
              <a:rPr lang="en-GB" sz="1600" b="1" dirty="0">
                <a:latin typeface="+mn-lt"/>
                <a:cs typeface="+mn-cs"/>
              </a:rPr>
              <a:t>(1873-1943)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F303D99B-71B0-4760-A578-A219CEF316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hlink"/>
                </a:solidFill>
                <a:latin typeface="+mn-lt"/>
              </a:rPr>
              <a:t>Expressionist Architecture</a:t>
            </a:r>
          </a:p>
        </p:txBody>
      </p:sp>
      <p:pic>
        <p:nvPicPr>
          <p:cNvPr id="36867" name="Picture 6" descr="Image:Babelsberg Einsteinturm.jpg">
            <a:hlinkClick r:id="rId2"/>
            <a:extLst>
              <a:ext uri="{FF2B5EF4-FFF2-40B4-BE49-F238E27FC236}">
                <a16:creationId xmlns:a16="http://schemas.microsoft.com/office/drawing/2014/main" id="{525D389C-72C2-4290-BDB3-0ED918B69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602037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7">
            <a:extLst>
              <a:ext uri="{FF2B5EF4-FFF2-40B4-BE49-F238E27FC236}">
                <a16:creationId xmlns:a16="http://schemas.microsoft.com/office/drawing/2014/main" id="{DC94BB58-F808-40EA-85B2-02295D68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6237288"/>
            <a:ext cx="448945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dirty="0">
                <a:latin typeface="+mn-lt"/>
                <a:cs typeface="+mn-cs"/>
              </a:rPr>
              <a:t>The Einstein Tower in Potsdam (1919-20),</a:t>
            </a:r>
          </a:p>
          <a:p>
            <a:pPr algn="ctr" eaLnBrk="1" hangingPunct="1">
              <a:defRPr/>
            </a:pPr>
            <a:r>
              <a:rPr lang="en-GB" dirty="0">
                <a:latin typeface="+mn-lt"/>
                <a:cs typeface="+mn-cs"/>
              </a:rPr>
              <a:t>designed by Erich Mendelsohn</a:t>
            </a:r>
          </a:p>
        </p:txBody>
      </p:sp>
      <p:pic>
        <p:nvPicPr>
          <p:cNvPr id="36869" name="Picture 9" descr="Image:Chilehaus.jpg">
            <a:hlinkClick r:id="rId4"/>
            <a:extLst>
              <a:ext uri="{FF2B5EF4-FFF2-40B4-BE49-F238E27FC236}">
                <a16:creationId xmlns:a16="http://schemas.microsoft.com/office/drawing/2014/main" id="{21F56505-43D8-4308-A319-63FCA1C84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345598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0">
            <a:extLst>
              <a:ext uri="{FF2B5EF4-FFF2-40B4-BE49-F238E27FC236}">
                <a16:creationId xmlns:a16="http://schemas.microsoft.com/office/drawing/2014/main" id="{7324B1D4-AE9C-4BA0-807B-31D1626DA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216650"/>
            <a:ext cx="3621087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dirty="0" err="1">
                <a:latin typeface="+mn-lt"/>
                <a:cs typeface="+mn-cs"/>
              </a:rPr>
              <a:t>Chilehaus</a:t>
            </a:r>
            <a:r>
              <a:rPr lang="en-GB" dirty="0">
                <a:latin typeface="+mn-lt"/>
                <a:cs typeface="+mn-cs"/>
              </a:rPr>
              <a:t> in Hamburg (1922-24),</a:t>
            </a:r>
          </a:p>
          <a:p>
            <a:pPr algn="ctr" eaLnBrk="1" hangingPunct="1">
              <a:defRPr/>
            </a:pPr>
            <a:r>
              <a:rPr lang="en-GB" dirty="0">
                <a:latin typeface="+mn-lt"/>
                <a:cs typeface="+mn-cs"/>
              </a:rPr>
              <a:t>designed by Fritz H</a:t>
            </a:r>
            <a:r>
              <a:rPr lang="en-US" dirty="0" err="1">
                <a:latin typeface="+mn-lt"/>
                <a:cs typeface="+mn-cs"/>
              </a:rPr>
              <a:t>öger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8C40-0F8F-46E2-8411-4646CB15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Historical context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8A10FCA9-D23A-45C5-BDD5-504585BF8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Germany's defeat in WWI, the fall of the Hohenzollerns and the abolition of censorship in Weimar Constitution begat radical experimentation in the arts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Russian Rev and its constructivist art was also influential </a:t>
            </a:r>
          </a:p>
          <a:p>
            <a:r>
              <a:rPr lang="en-US" altLang="en-US">
                <a:solidFill>
                  <a:schemeClr val="tx1"/>
                </a:solidFill>
              </a:rPr>
              <a:t>Manifestation of the Age of Anxiety</a:t>
            </a:r>
          </a:p>
          <a:p>
            <a:r>
              <a:rPr lang="en-US" altLang="en-US">
                <a:solidFill>
                  <a:schemeClr val="tx1"/>
                </a:solidFill>
              </a:rPr>
              <a:t>Crises can produce cultural flowering</a:t>
            </a:r>
          </a:p>
          <a:p>
            <a:r>
              <a:rPr lang="en-US" altLang="en-US">
                <a:solidFill>
                  <a:schemeClr val="tx1"/>
                </a:solidFill>
              </a:rPr>
              <a:t>Cultural War: Modernism vs. Traditionalism </a:t>
            </a:r>
          </a:p>
          <a:p>
            <a:r>
              <a:rPr lang="en-US" altLang="en-US">
                <a:solidFill>
                  <a:schemeClr val="tx1"/>
                </a:solidFill>
              </a:rPr>
              <a:t>Third Reich has overshadowed Weimar for three generations. But…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A2D538D-33C7-4231-B197-6FD36ABDB2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0070C0"/>
                </a:solidFill>
              </a:rPr>
              <a:t>Dada</a:t>
            </a:r>
          </a:p>
        </p:txBody>
      </p:sp>
      <p:pic>
        <p:nvPicPr>
          <p:cNvPr id="37891" name="Picture 6" descr="George Grosz. Germany: a Winter's Tale.">
            <a:extLst>
              <a:ext uri="{FF2B5EF4-FFF2-40B4-BE49-F238E27FC236}">
                <a16:creationId xmlns:a16="http://schemas.microsoft.com/office/drawing/2014/main" id="{6CB3324D-9E24-4341-B7CC-FE1CBD1CD1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73238"/>
            <a:ext cx="3024188" cy="41767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Rectangle 5">
            <a:extLst>
              <a:ext uri="{FF2B5EF4-FFF2-40B4-BE49-F238E27FC236}">
                <a16:creationId xmlns:a16="http://schemas.microsoft.com/office/drawing/2014/main" id="{FF32DF9F-9D49-47A6-BCE4-7ED872337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5163" y="1773238"/>
            <a:ext cx="44069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International cultural movement founded in [neutral] Z</a:t>
            </a:r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urich in 1916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Dada was, in part, a leftist criticism of Expressionism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A response to madness of war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To Dadaists, progress (including reason and logic) led to the disaster of world war.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Argued the only way forward was through political anarchy, natural emotions, the intuitive and the irrational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Forerunner of Surrealism</a:t>
            </a:r>
          </a:p>
        </p:txBody>
      </p:sp>
      <p:sp>
        <p:nvSpPr>
          <p:cNvPr id="23557" name="Text Box 7">
            <a:extLst>
              <a:ext uri="{FF2B5EF4-FFF2-40B4-BE49-F238E27FC236}">
                <a16:creationId xmlns:a16="http://schemas.microsoft.com/office/drawing/2014/main" id="{C9A10F4A-9E57-4CFB-9082-24CF48391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6126163"/>
            <a:ext cx="385445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i="1" dirty="0">
                <a:latin typeface="+mn-lt"/>
                <a:cs typeface="+mn-cs"/>
              </a:rPr>
              <a:t>Germany: A Winter’s Tale</a:t>
            </a:r>
            <a:r>
              <a:rPr lang="en-GB" dirty="0">
                <a:latin typeface="+mn-lt"/>
                <a:cs typeface="+mn-cs"/>
              </a:rPr>
              <a:t> (1917-19)</a:t>
            </a:r>
          </a:p>
          <a:p>
            <a:pPr algn="ctr" eaLnBrk="1" hangingPunct="1">
              <a:defRPr/>
            </a:pPr>
            <a:r>
              <a:rPr lang="en-GB" dirty="0">
                <a:latin typeface="+mn-lt"/>
                <a:cs typeface="+mn-cs"/>
              </a:rPr>
              <a:t>by George Grosz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Image:Jedermann sein eigner Fussball.jpg">
            <a:hlinkClick r:id="rId2"/>
            <a:extLst>
              <a:ext uri="{FF2B5EF4-FFF2-40B4-BE49-F238E27FC236}">
                <a16:creationId xmlns:a16="http://schemas.microsoft.com/office/drawing/2014/main" id="{93DEED48-09E9-4697-B39D-3116CEF9E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38195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 descr="scan0029">
            <a:extLst>
              <a:ext uri="{FF2B5EF4-FFF2-40B4-BE49-F238E27FC236}">
                <a16:creationId xmlns:a16="http://schemas.microsoft.com/office/drawing/2014/main" id="{D9CD4FB7-03D9-4FC4-B455-F9100F64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38163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The image “http://muse.jhu.edu/journals/modernism-modernity/v008/full/8.4white_fig01f.jpg” cannot be displayed, because it contains errors.">
            <a:extLst>
              <a:ext uri="{FF2B5EF4-FFF2-40B4-BE49-F238E27FC236}">
                <a16:creationId xmlns:a16="http://schemas.microsoft.com/office/drawing/2014/main" id="{97CAB167-5A1B-462D-A04A-ED0DF09E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27233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>
            <a:extLst>
              <a:ext uri="{FF2B5EF4-FFF2-40B4-BE49-F238E27FC236}">
                <a16:creationId xmlns:a16="http://schemas.microsoft.com/office/drawing/2014/main" id="{A3795316-0068-478B-A5CA-BF3F65E3A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308725"/>
            <a:ext cx="7364412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dirty="0">
                <a:latin typeface="+mn-lt"/>
                <a:cs typeface="+mn-cs"/>
              </a:rPr>
              <a:t>The First International Dada Fair, Berlin, 1920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62D489A-C500-460E-90F5-D1F1BBDB82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i="1" dirty="0" err="1">
                <a:solidFill>
                  <a:schemeClr val="hlink"/>
                </a:solidFill>
              </a:rPr>
              <a:t>Neue</a:t>
            </a:r>
            <a:r>
              <a:rPr lang="en-GB" sz="2800" i="1" dirty="0">
                <a:solidFill>
                  <a:schemeClr val="hlink"/>
                </a:solidFill>
              </a:rPr>
              <a:t> </a:t>
            </a:r>
            <a:r>
              <a:rPr lang="en-GB" sz="2800" i="1" dirty="0" err="1">
                <a:solidFill>
                  <a:schemeClr val="hlink"/>
                </a:solidFill>
              </a:rPr>
              <a:t>Sachlichkeit</a:t>
            </a:r>
            <a:r>
              <a:rPr lang="en-GB" sz="2800" dirty="0">
                <a:solidFill>
                  <a:schemeClr val="hlink"/>
                </a:solidFill>
              </a:rPr>
              <a:t> / New Objectivity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8D69ECA-F8C2-478C-90E7-5CD61B7E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aka </a:t>
            </a:r>
            <a:r>
              <a:rPr lang="en-US" altLang="en-US" sz="2800">
                <a:solidFill>
                  <a:schemeClr val="tx1"/>
                </a:solidFill>
              </a:rPr>
              <a:t>“New Resignation”, “New Dispassion”, “New Sobriety” </a:t>
            </a:r>
          </a:p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An outgrowth of and an opposition to expressionism</a:t>
            </a:r>
          </a:p>
          <a:p>
            <a:pPr lvl="1" eaLnBrk="1" hangingPunct="1"/>
            <a:r>
              <a:rPr lang="en-GB" altLang="en-US" sz="2800">
                <a:solidFill>
                  <a:schemeClr val="tx1"/>
                </a:solidFill>
              </a:rPr>
              <a:t>Rejection of sentimentality, emotional agitation, fantasy and romanticism of Expressionism</a:t>
            </a:r>
          </a:p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Interdisciplinary: art, literature, architecture, and cinema</a:t>
            </a:r>
          </a:p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A style and aesthetic or a movement?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D685-5CEB-4475-96A7-DB1358FE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i="1" dirty="0" err="1">
                <a:solidFill>
                  <a:schemeClr val="hlink"/>
                </a:solidFill>
              </a:rPr>
              <a:t>Neue</a:t>
            </a:r>
            <a:r>
              <a:rPr lang="en-GB" sz="2800" i="1" dirty="0">
                <a:solidFill>
                  <a:schemeClr val="hlink"/>
                </a:solidFill>
              </a:rPr>
              <a:t> </a:t>
            </a:r>
            <a:r>
              <a:rPr lang="en-GB" sz="2800" i="1" dirty="0" err="1">
                <a:solidFill>
                  <a:schemeClr val="hlink"/>
                </a:solidFill>
              </a:rPr>
              <a:t>Sachlichkeit</a:t>
            </a:r>
            <a:r>
              <a:rPr lang="en-GB" sz="2800" dirty="0">
                <a:solidFill>
                  <a:schemeClr val="hlink"/>
                </a:solidFill>
              </a:rPr>
              <a:t> / New Objectivity</a:t>
            </a:r>
            <a:endParaRPr lang="en-US" sz="2800" dirty="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7D01C281-62AF-4604-8618-6A8A8B77A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373563"/>
          </a:xfrm>
        </p:spPr>
        <p:txBody>
          <a:bodyPr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</a:rPr>
              <a:t>Schism: </a:t>
            </a:r>
          </a:p>
          <a:p>
            <a:pPr lvl="1">
              <a:defRPr/>
            </a:pPr>
            <a:r>
              <a:rPr lang="en-GB" altLang="en-US" sz="2400" dirty="0">
                <a:solidFill>
                  <a:schemeClr val="tx1"/>
                </a:solidFill>
              </a:rPr>
              <a:t>Left wing: “</a:t>
            </a:r>
            <a:r>
              <a:rPr lang="en-GB" altLang="en-US" sz="2400" dirty="0">
                <a:solidFill>
                  <a:srgbClr val="FF0000"/>
                </a:solidFill>
              </a:rPr>
              <a:t>Verists</a:t>
            </a:r>
            <a:r>
              <a:rPr lang="en-GB" altLang="en-US" sz="2400" dirty="0">
                <a:solidFill>
                  <a:schemeClr val="tx1"/>
                </a:solidFill>
              </a:rPr>
              <a:t>” who used the style to comment critically on society (</a:t>
            </a:r>
            <a:r>
              <a:rPr lang="en-GB" altLang="en-US" sz="2400" dirty="0" err="1">
                <a:solidFill>
                  <a:schemeClr val="tx1"/>
                </a:solidFill>
              </a:rPr>
              <a:t>Hartlaub</a:t>
            </a:r>
            <a:r>
              <a:rPr lang="en-GB" altLang="en-US" sz="2400" dirty="0">
                <a:solidFill>
                  <a:schemeClr val="tx1"/>
                </a:solidFill>
              </a:rPr>
              <a:t>, George Grosz, Otto Dix)</a:t>
            </a:r>
          </a:p>
          <a:p>
            <a:pPr lvl="2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The madness of humanity</a:t>
            </a:r>
          </a:p>
          <a:p>
            <a:pPr lvl="2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Cartoonlike</a:t>
            </a:r>
          </a:p>
          <a:p>
            <a:pPr lvl="2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Satirical hyperrealism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GB" altLang="en-US" sz="2400" dirty="0">
                <a:solidFill>
                  <a:schemeClr val="tx1"/>
                </a:solidFill>
              </a:rPr>
              <a:t>Right wing: “</a:t>
            </a:r>
            <a:r>
              <a:rPr lang="en-GB" altLang="en-US" sz="2400" dirty="0">
                <a:solidFill>
                  <a:srgbClr val="FF0000"/>
                </a:solidFill>
              </a:rPr>
              <a:t>Classicists</a:t>
            </a:r>
            <a:r>
              <a:rPr lang="en-GB" altLang="en-US" sz="2400" dirty="0">
                <a:solidFill>
                  <a:schemeClr val="tx1"/>
                </a:solidFill>
              </a:rPr>
              <a:t>” who </a:t>
            </a:r>
            <a:r>
              <a:rPr lang="en-GB" altLang="en-US" sz="2400" dirty="0" err="1">
                <a:solidFill>
                  <a:schemeClr val="tx1"/>
                </a:solidFill>
              </a:rPr>
              <a:t>favored</a:t>
            </a:r>
            <a:r>
              <a:rPr lang="en-GB" altLang="en-US" sz="2400" dirty="0">
                <a:solidFill>
                  <a:schemeClr val="tx1"/>
                </a:solidFill>
              </a:rPr>
              <a:t> a representation and realism over abstraction (</a:t>
            </a:r>
            <a:r>
              <a:rPr lang="en-US" altLang="en-US" sz="2400" dirty="0">
                <a:solidFill>
                  <a:schemeClr val="tx1"/>
                </a:solidFill>
              </a:rPr>
              <a:t>Georg </a:t>
            </a:r>
            <a:r>
              <a:rPr lang="en-US" altLang="en-US" sz="2400" dirty="0" err="1">
                <a:solidFill>
                  <a:schemeClr val="tx1"/>
                </a:solidFill>
              </a:rPr>
              <a:t>Schrimpf</a:t>
            </a:r>
            <a:r>
              <a:rPr lang="en-US" altLang="en-US" sz="2400" dirty="0">
                <a:solidFill>
                  <a:schemeClr val="tx1"/>
                </a:solidFill>
              </a:rPr>
              <a:t>, Alexander </a:t>
            </a:r>
            <a:r>
              <a:rPr lang="en-US" altLang="en-US" sz="2400" dirty="0" err="1">
                <a:solidFill>
                  <a:schemeClr val="tx1"/>
                </a:solidFill>
              </a:rPr>
              <a:t>Kanoldt</a:t>
            </a:r>
            <a:r>
              <a:rPr lang="en-US" altLang="en-US" sz="2400" dirty="0">
                <a:solidFill>
                  <a:schemeClr val="tx1"/>
                </a:solidFill>
              </a:rPr>
              <a:t>, Carlo </a:t>
            </a:r>
            <a:r>
              <a:rPr lang="en-US" altLang="en-US" sz="2400" dirty="0" err="1">
                <a:solidFill>
                  <a:schemeClr val="tx1"/>
                </a:solidFill>
              </a:rPr>
              <a:t>Mense</a:t>
            </a:r>
            <a:r>
              <a:rPr lang="en-US" altLang="en-US" sz="2400" dirty="0">
                <a:solidFill>
                  <a:schemeClr val="tx1"/>
                </a:solidFill>
              </a:rPr>
              <a:t>)</a:t>
            </a:r>
          </a:p>
          <a:p>
            <a:pPr lvl="2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Magical Realism School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scan0033">
            <a:extLst>
              <a:ext uri="{FF2B5EF4-FFF2-40B4-BE49-F238E27FC236}">
                <a16:creationId xmlns:a16="http://schemas.microsoft.com/office/drawing/2014/main" id="{025D364A-4B74-4EF1-B85D-42C6B5CE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9216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>
            <a:extLst>
              <a:ext uri="{FF2B5EF4-FFF2-40B4-BE49-F238E27FC236}">
                <a16:creationId xmlns:a16="http://schemas.microsoft.com/office/drawing/2014/main" id="{34E5906C-B368-46A2-9B12-44C06E2B9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260975"/>
            <a:ext cx="801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i="1">
                <a:latin typeface="Arial" panose="020B0604020202020204" pitchFamily="34" charset="0"/>
              </a:rPr>
              <a:t>Gro</a:t>
            </a:r>
            <a:r>
              <a:rPr lang="en-US" altLang="en-US" sz="2000" i="1">
                <a:latin typeface="Arial" panose="020B0604020202020204" pitchFamily="34" charset="0"/>
              </a:rPr>
              <a:t>ßstadt (Metropolis) Triptych</a:t>
            </a:r>
            <a:r>
              <a:rPr lang="en-US" altLang="en-US" sz="2000">
                <a:latin typeface="Arial" panose="020B0604020202020204" pitchFamily="34" charset="0"/>
              </a:rPr>
              <a:t> (1927-28) by Otto Dix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scan0032">
            <a:extLst>
              <a:ext uri="{FF2B5EF4-FFF2-40B4-BE49-F238E27FC236}">
                <a16:creationId xmlns:a16="http://schemas.microsoft.com/office/drawing/2014/main" id="{3A0E5D5A-0BB4-47BE-8006-338A4A8E0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3176588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scan0036">
            <a:extLst>
              <a:ext uri="{FF2B5EF4-FFF2-40B4-BE49-F238E27FC236}">
                <a16:creationId xmlns:a16="http://schemas.microsoft.com/office/drawing/2014/main" id="{658A2AA6-05A0-4260-BD81-BF8ECF1E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32559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>
            <a:extLst>
              <a:ext uri="{FF2B5EF4-FFF2-40B4-BE49-F238E27FC236}">
                <a16:creationId xmlns:a16="http://schemas.microsoft.com/office/drawing/2014/main" id="{B02F1C51-C2F3-4BA5-A238-584F381C4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6216650"/>
            <a:ext cx="415925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i="1" dirty="0">
                <a:latin typeface="+mj-lt"/>
                <a:cs typeface="+mn-cs"/>
              </a:rPr>
              <a:t>The Pillars of the Establishment</a:t>
            </a:r>
            <a:r>
              <a:rPr lang="en-GB" dirty="0">
                <a:latin typeface="+mj-lt"/>
                <a:cs typeface="+mn-cs"/>
              </a:rPr>
              <a:t> (1926)</a:t>
            </a:r>
          </a:p>
          <a:p>
            <a:pPr algn="ctr" eaLnBrk="1" hangingPunct="1">
              <a:defRPr/>
            </a:pPr>
            <a:r>
              <a:rPr lang="en-GB" dirty="0">
                <a:latin typeface="+mj-lt"/>
                <a:cs typeface="+mn-cs"/>
              </a:rPr>
              <a:t>George Grosz</a:t>
            </a:r>
          </a:p>
        </p:txBody>
      </p:sp>
      <p:sp>
        <p:nvSpPr>
          <p:cNvPr id="28677" name="Text Box 7">
            <a:extLst>
              <a:ext uri="{FF2B5EF4-FFF2-40B4-BE49-F238E27FC236}">
                <a16:creationId xmlns:a16="http://schemas.microsoft.com/office/drawing/2014/main" id="{577BF085-C987-4449-A4B6-3E976503C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6197600"/>
            <a:ext cx="3548062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i="1" dirty="0">
                <a:latin typeface="+mn-lt"/>
                <a:cs typeface="+mn-cs"/>
              </a:rPr>
              <a:t>Three Whores</a:t>
            </a:r>
            <a:r>
              <a:rPr lang="en-GB" dirty="0">
                <a:latin typeface="+mn-lt"/>
                <a:cs typeface="+mn-cs"/>
              </a:rPr>
              <a:t> (1926) </a:t>
            </a:r>
          </a:p>
          <a:p>
            <a:pPr algn="ctr" eaLnBrk="1" hangingPunct="1">
              <a:defRPr/>
            </a:pPr>
            <a:r>
              <a:rPr lang="en-GB" dirty="0">
                <a:latin typeface="+mn-lt"/>
                <a:cs typeface="+mn-cs"/>
              </a:rPr>
              <a:t>Otto Dix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scan0031">
            <a:extLst>
              <a:ext uri="{FF2B5EF4-FFF2-40B4-BE49-F238E27FC236}">
                <a16:creationId xmlns:a16="http://schemas.microsoft.com/office/drawing/2014/main" id="{AB416E00-D75F-4FB1-A179-55439DAE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125912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scan0042">
            <a:extLst>
              <a:ext uri="{FF2B5EF4-FFF2-40B4-BE49-F238E27FC236}">
                <a16:creationId xmlns:a16="http://schemas.microsoft.com/office/drawing/2014/main" id="{1BE5B29C-EF45-43E9-8F98-AEFBAAA3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4813"/>
            <a:ext cx="3938588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6">
            <a:extLst>
              <a:ext uri="{FF2B5EF4-FFF2-40B4-BE49-F238E27FC236}">
                <a16:creationId xmlns:a16="http://schemas.microsoft.com/office/drawing/2014/main" id="{8311E025-1569-4D11-A539-13100048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092825"/>
            <a:ext cx="8372475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>
                <a:latin typeface="+mn-lt"/>
                <a:cs typeface="+mn-cs"/>
              </a:rPr>
              <a:t>Satires of middle class family life: </a:t>
            </a:r>
          </a:p>
          <a:p>
            <a:pPr algn="ctr" eaLnBrk="1" hangingPunct="1">
              <a:defRPr/>
            </a:pPr>
            <a:r>
              <a:rPr lang="en-GB" sz="1600" i="1" dirty="0" err="1">
                <a:latin typeface="+mn-lt"/>
                <a:cs typeface="+mn-cs"/>
              </a:rPr>
              <a:t>Industriebauen</a:t>
            </a:r>
            <a:r>
              <a:rPr lang="en-GB" sz="1600" dirty="0">
                <a:latin typeface="+mn-lt"/>
                <a:cs typeface="+mn-cs"/>
              </a:rPr>
              <a:t> (1920) by Georg </a:t>
            </a:r>
            <a:r>
              <a:rPr lang="en-GB" sz="1600" dirty="0" err="1">
                <a:latin typeface="+mn-lt"/>
                <a:cs typeface="+mn-cs"/>
              </a:rPr>
              <a:t>Scholz</a:t>
            </a:r>
            <a:r>
              <a:rPr lang="en-GB" sz="1600" dirty="0">
                <a:latin typeface="+mn-lt"/>
                <a:cs typeface="+mn-cs"/>
              </a:rPr>
              <a:t> and </a:t>
            </a:r>
            <a:r>
              <a:rPr lang="en-GB" sz="1600" i="1" dirty="0">
                <a:latin typeface="+mn-lt"/>
                <a:cs typeface="+mn-cs"/>
              </a:rPr>
              <a:t>Deutsche </a:t>
            </a:r>
            <a:r>
              <a:rPr lang="en-GB" sz="1600" i="1" dirty="0" err="1">
                <a:latin typeface="+mn-lt"/>
                <a:cs typeface="+mn-cs"/>
              </a:rPr>
              <a:t>Familie</a:t>
            </a:r>
            <a:r>
              <a:rPr lang="en-GB" sz="1600" dirty="0">
                <a:latin typeface="+mn-lt"/>
                <a:cs typeface="+mn-cs"/>
              </a:rPr>
              <a:t> (1932) by Adolf </a:t>
            </a:r>
            <a:r>
              <a:rPr lang="en-GB" sz="1600" dirty="0" err="1">
                <a:latin typeface="+mn-lt"/>
                <a:cs typeface="+mn-cs"/>
              </a:rPr>
              <a:t>Uzarski</a:t>
            </a:r>
            <a:endParaRPr lang="en-GB" sz="16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75682BD1-07DE-4CC1-883E-5F875F93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61963"/>
            <a:ext cx="4824412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0155F4-C72B-4AE1-9AC8-4D382CAEF72B}"/>
              </a:ext>
            </a:extLst>
          </p:cNvPr>
          <p:cNvSpPr txBox="1"/>
          <p:nvPr/>
        </p:nvSpPr>
        <p:spPr>
          <a:xfrm>
            <a:off x="3276600" y="6140450"/>
            <a:ext cx="25193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i="1" dirty="0">
                <a:latin typeface="+mn-lt"/>
                <a:cs typeface="Arial" charset="0"/>
              </a:rPr>
              <a:t>The Eclipse of the Sun</a:t>
            </a:r>
            <a:endParaRPr lang="en-US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+mn-lt"/>
                <a:cs typeface="Arial" charset="0"/>
              </a:rPr>
              <a:t>George Grosz, 1926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>
            <a:extLst>
              <a:ext uri="{FF2B5EF4-FFF2-40B4-BE49-F238E27FC236}">
                <a16:creationId xmlns:a16="http://schemas.microsoft.com/office/drawing/2014/main" id="{400475F6-C76B-45B1-A22A-BAFFD28B7A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>
                <a:solidFill>
                  <a:schemeClr val="hlink"/>
                </a:solidFill>
              </a:rPr>
              <a:t>Neue Sachlichkeit </a:t>
            </a:r>
            <a:r>
              <a:rPr lang="en-GB">
                <a:solidFill>
                  <a:schemeClr val="hlink"/>
                </a:solidFill>
              </a:rPr>
              <a:t>Film</a:t>
            </a:r>
          </a:p>
        </p:txBody>
      </p:sp>
      <p:pic>
        <p:nvPicPr>
          <p:cNvPr id="47107" name="Picture 6" descr="Image:Berlin symphony1 poster.jpg">
            <a:hlinkClick r:id="rId2"/>
            <a:extLst>
              <a:ext uri="{FF2B5EF4-FFF2-40B4-BE49-F238E27FC236}">
                <a16:creationId xmlns:a16="http://schemas.microsoft.com/office/drawing/2014/main" id="{4FEACF49-B203-40CF-BCEB-0AAA62BE7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34575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8" descr="Image:Lastlaughposter.jpg">
            <a:hlinkClick r:id="rId4"/>
            <a:extLst>
              <a:ext uri="{FF2B5EF4-FFF2-40B4-BE49-F238E27FC236}">
                <a16:creationId xmlns:a16="http://schemas.microsoft.com/office/drawing/2014/main" id="{5923ABAB-D672-462D-A737-6126F61F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36718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9">
            <a:extLst>
              <a:ext uri="{FF2B5EF4-FFF2-40B4-BE49-F238E27FC236}">
                <a16:creationId xmlns:a16="http://schemas.microsoft.com/office/drawing/2014/main" id="{1B3E6FAA-DD67-4979-BF32-726C893D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6342063"/>
            <a:ext cx="7724775" cy="3381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>
                <a:latin typeface="+mn-lt"/>
                <a:cs typeface="+mn-cs"/>
              </a:rPr>
              <a:t>Posters for </a:t>
            </a:r>
            <a:r>
              <a:rPr lang="en-GB" sz="1600" i="1" dirty="0">
                <a:latin typeface="+mn-lt"/>
                <a:cs typeface="+mn-cs"/>
              </a:rPr>
              <a:t>Berlin: Die </a:t>
            </a:r>
            <a:r>
              <a:rPr lang="en-GB" sz="1600" i="1" dirty="0" err="1">
                <a:latin typeface="+mn-lt"/>
                <a:cs typeface="+mn-cs"/>
              </a:rPr>
              <a:t>Sinfonie</a:t>
            </a:r>
            <a:r>
              <a:rPr lang="en-GB" sz="1600" i="1" dirty="0">
                <a:latin typeface="+mn-lt"/>
                <a:cs typeface="+mn-cs"/>
              </a:rPr>
              <a:t> der </a:t>
            </a:r>
            <a:r>
              <a:rPr lang="en-GB" sz="1600" i="1" dirty="0" err="1">
                <a:latin typeface="+mn-lt"/>
                <a:cs typeface="+mn-cs"/>
              </a:rPr>
              <a:t>Grosstadt</a:t>
            </a:r>
            <a:r>
              <a:rPr lang="en-GB" sz="1600" dirty="0">
                <a:latin typeface="+mn-lt"/>
                <a:cs typeface="+mn-cs"/>
              </a:rPr>
              <a:t> (1927) and </a:t>
            </a:r>
            <a:r>
              <a:rPr lang="en-GB" sz="1600" i="1" dirty="0">
                <a:latin typeface="+mn-lt"/>
                <a:cs typeface="+mn-cs"/>
              </a:rPr>
              <a:t>Der </a:t>
            </a:r>
            <a:r>
              <a:rPr lang="en-GB" sz="1600" i="1" dirty="0" err="1">
                <a:latin typeface="+mn-lt"/>
                <a:cs typeface="+mn-cs"/>
              </a:rPr>
              <a:t>Letze</a:t>
            </a:r>
            <a:r>
              <a:rPr lang="en-GB" sz="1600" i="1" dirty="0">
                <a:latin typeface="+mn-lt"/>
                <a:cs typeface="+mn-cs"/>
              </a:rPr>
              <a:t> Mann</a:t>
            </a:r>
            <a:r>
              <a:rPr lang="en-GB" sz="1600" dirty="0">
                <a:latin typeface="+mn-lt"/>
                <a:cs typeface="+mn-cs"/>
              </a:rPr>
              <a:t> (1924)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>
            <a:extLst>
              <a:ext uri="{FF2B5EF4-FFF2-40B4-BE49-F238E27FC236}">
                <a16:creationId xmlns:a16="http://schemas.microsoft.com/office/drawing/2014/main" id="{37DCF29B-454E-433D-AB8E-188510A50C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“Weimar was berlin, berlin was Weimar”</a:t>
            </a:r>
            <a:endParaRPr lang="en-GB" sz="2800" dirty="0">
              <a:solidFill>
                <a:schemeClr val="hlink"/>
              </a:solidFill>
            </a:endParaRPr>
          </a:p>
        </p:txBody>
      </p:sp>
      <p:pic>
        <p:nvPicPr>
          <p:cNvPr id="11267" name="Picture 7" descr="Berlin-im-Licht-1928">
            <a:extLst>
              <a:ext uri="{FF2B5EF4-FFF2-40B4-BE49-F238E27FC236}">
                <a16:creationId xmlns:a16="http://schemas.microsoft.com/office/drawing/2014/main" id="{E7506F6B-F6BD-4B41-B0F0-493A0769C5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36713"/>
            <a:ext cx="3168650" cy="4498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6">
            <a:extLst>
              <a:ext uri="{FF2B5EF4-FFF2-40B4-BE49-F238E27FC236}">
                <a16:creationId xmlns:a16="http://schemas.microsoft.com/office/drawing/2014/main" id="{322F90B5-B782-497E-918C-6B06167CB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1638" y="1600200"/>
            <a:ext cx="4475162" cy="4781550"/>
          </a:xfrm>
        </p:spPr>
        <p:txBody>
          <a:bodyPr/>
          <a:lstStyle/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Berlin became Germany’s cultural and social center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1924: Tempelhof opened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1925, Berlin pop = 4 mil.</a:t>
            </a:r>
          </a:p>
          <a:p>
            <a:pPr lvl="1" eaLnBrk="1" hangingPunct="1"/>
            <a:r>
              <a:rPr lang="en-GB" altLang="en-US">
                <a:solidFill>
                  <a:schemeClr val="tx1"/>
                </a:solidFill>
              </a:rPr>
              <a:t>Grew 80-100,000 per year</a:t>
            </a:r>
          </a:p>
          <a:p>
            <a:pPr lvl="1" eaLnBrk="1" hangingPunct="1"/>
            <a:r>
              <a:rPr lang="en-GB" altLang="en-US">
                <a:solidFill>
                  <a:schemeClr val="tx1"/>
                </a:solidFill>
              </a:rPr>
              <a:t>1928 Berlin 3</a:t>
            </a:r>
            <a:r>
              <a:rPr lang="en-GB" altLang="en-US" baseline="30000">
                <a:solidFill>
                  <a:schemeClr val="tx1"/>
                </a:solidFill>
              </a:rPr>
              <a:t>rd</a:t>
            </a:r>
            <a:r>
              <a:rPr lang="en-GB" altLang="en-US">
                <a:solidFill>
                  <a:schemeClr val="tx1"/>
                </a:solidFill>
              </a:rPr>
              <a:t> largest city after London and NY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1926: Funkturm Radio Tower built</a:t>
            </a:r>
          </a:p>
          <a:p>
            <a:pPr eaLnBrk="1" hangingPunct="1"/>
            <a:endParaRPr lang="en-GB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FAD9-3CB4-41EC-9ACB-19EA0E14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MUSIC</a:t>
            </a:r>
          </a:p>
        </p:txBody>
      </p:sp>
      <p:sp>
        <p:nvSpPr>
          <p:cNvPr id="48131" name="Text Placeholder 3">
            <a:extLst>
              <a:ext uri="{FF2B5EF4-FFF2-40B4-BE49-F238E27FC236}">
                <a16:creationId xmlns:a16="http://schemas.microsoft.com/office/drawing/2014/main" id="{E3624CC3-59E6-4522-A9EC-C93ADF433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0200" y="1533525"/>
            <a:ext cx="4833938" cy="4846638"/>
          </a:xfrm>
        </p:spPr>
        <p:txBody>
          <a:bodyPr/>
          <a:lstStyle/>
          <a:p>
            <a:r>
              <a:rPr lang="de-DE" altLang="en-US">
                <a:solidFill>
                  <a:srgbClr val="FF0000"/>
                </a:solidFill>
              </a:rPr>
              <a:t>Atonality</a:t>
            </a:r>
            <a:r>
              <a:rPr lang="de-DE" altLang="en-US">
                <a:solidFill>
                  <a:schemeClr val="tx1"/>
                </a:solidFill>
              </a:rPr>
              <a:t> (Schoeneberg despised the term, but it stuck)</a:t>
            </a:r>
          </a:p>
          <a:p>
            <a:pPr lvl="1"/>
            <a:r>
              <a:rPr lang="de-DE" altLang="en-US">
                <a:solidFill>
                  <a:schemeClr val="tx1"/>
                </a:solidFill>
              </a:rPr>
              <a:t>Arnold Schoenberg</a:t>
            </a:r>
          </a:p>
          <a:p>
            <a:pPr lvl="1"/>
            <a:r>
              <a:rPr lang="de-DE" altLang="en-US">
                <a:solidFill>
                  <a:schemeClr val="tx1"/>
                </a:solidFill>
              </a:rPr>
              <a:t>Kurt Weill</a:t>
            </a:r>
          </a:p>
          <a:p>
            <a:pPr lvl="1"/>
            <a:r>
              <a:rPr lang="de-DE" altLang="en-US">
                <a:solidFill>
                  <a:schemeClr val="tx1"/>
                </a:solidFill>
              </a:rPr>
              <a:t>Hanns Eisler</a:t>
            </a:r>
          </a:p>
          <a:p>
            <a:pPr lvl="1"/>
            <a:r>
              <a:rPr lang="de-DE" altLang="en-US">
                <a:solidFill>
                  <a:schemeClr val="tx1"/>
                </a:solidFill>
              </a:rPr>
              <a:t>Paul Dessau</a:t>
            </a:r>
          </a:p>
          <a:p>
            <a:r>
              <a:rPr lang="de-DE" altLang="en-US">
                <a:solidFill>
                  <a:schemeClr val="tx1"/>
                </a:solidFill>
              </a:rPr>
              <a:t>Challenging music</a:t>
            </a:r>
          </a:p>
          <a:p>
            <a:r>
              <a:rPr lang="de-DE" altLang="en-US">
                <a:solidFill>
                  <a:schemeClr val="tx1"/>
                </a:solidFill>
              </a:rPr>
              <a:t>Deemed “degenerate“ </a:t>
            </a:r>
          </a:p>
          <a:p>
            <a:r>
              <a:rPr lang="de-DE" altLang="en-US">
                <a:solidFill>
                  <a:schemeClr val="tx1"/>
                </a:solidFill>
              </a:rPr>
              <a:t>Stravisnky reclnsidered it in the 1950‘s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8A93DE04-3FE1-4233-B42D-95659A20902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3055937" cy="3838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246AA-66DC-48DC-AB11-A32DC1AA2942}"/>
              </a:ext>
            </a:extLst>
          </p:cNvPr>
          <p:cNvSpPr txBox="1"/>
          <p:nvPr/>
        </p:nvSpPr>
        <p:spPr>
          <a:xfrm>
            <a:off x="169863" y="5732463"/>
            <a:ext cx="4473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+mn-lt"/>
                <a:cs typeface="+mn-cs"/>
              </a:rPr>
              <a:t>Arnold Schoenberg in Los Angeles, 1948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85356-26CF-4BF8-BABD-5F572D02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Jazz</a:t>
            </a:r>
          </a:p>
        </p:txBody>
      </p:sp>
      <p:sp>
        <p:nvSpPr>
          <p:cNvPr id="49155" name="Text Placeholder 3">
            <a:extLst>
              <a:ext uri="{FF2B5EF4-FFF2-40B4-BE49-F238E27FC236}">
                <a16:creationId xmlns:a16="http://schemas.microsoft.com/office/drawing/2014/main" id="{5D0BBF08-409C-4864-9A68-4BDEB9935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solidFill>
                  <a:schemeClr val="tx1"/>
                </a:solidFill>
              </a:rPr>
              <a:t>Symbolism of chaos and improvisation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Jazz is individualistic, democratic and liberating, thus threatening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“Without rules”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“Jazz is a pretty good barometer of freedom.” (Ellington)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Sexuality of Syncopation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Glorification of Blacks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Commodification by Jews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Jazz was young, new, modern, and Black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“I think that what you call ragtime is poison . A person inoculated with the ragtime fever is like one addicted to strong drink.”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Hans Muck, Director of the Boston Symphony Orchestra</a:t>
            </a:r>
          </a:p>
          <a:p>
            <a:endParaRPr lang="en-US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147A-ED58-41C6-A53F-D39B06EE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JAZZ &amp; DANCE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3F55F52-62D5-4916-831A-145921213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773238"/>
            <a:ext cx="8229600" cy="43735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Role of radio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Nightlife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Tango, Foxtrot, Charleston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Josephine Baker visited 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  Berlin in 1925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F6FBBAB8-4E31-4DFD-BA50-4B86E2EA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1844675"/>
            <a:ext cx="4497388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8FAAE346-055F-4670-B7A9-A3AD43ACCD2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hlink"/>
                </a:solidFill>
              </a:rPr>
              <a:t>Bauhaus</a:t>
            </a:r>
          </a:p>
        </p:txBody>
      </p:sp>
      <p:sp>
        <p:nvSpPr>
          <p:cNvPr id="51203" name="Rectangle 6">
            <a:extLst>
              <a:ext uri="{FF2B5EF4-FFF2-40B4-BE49-F238E27FC236}">
                <a16:creationId xmlns:a16="http://schemas.microsoft.com/office/drawing/2014/main" id="{A6086E45-B979-4DC2-AECA-A5A936447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altLang="en-US" sz="2800">
                <a:solidFill>
                  <a:schemeClr val="tx1"/>
                </a:solidFill>
              </a:rPr>
              <a:t>Walter Gropius: </a:t>
            </a:r>
            <a:r>
              <a:rPr lang="en-GB" altLang="en-US">
                <a:solidFill>
                  <a:schemeClr val="tx1"/>
                </a:solidFill>
              </a:rPr>
              <a:t>Director of the Bauhaus, 1919-28</a:t>
            </a:r>
          </a:p>
          <a:p>
            <a:pPr lvl="1" algn="just" eaLnBrk="1" hangingPunct="1"/>
            <a:r>
              <a:rPr lang="en-GB" altLang="en-US">
                <a:solidFill>
                  <a:schemeClr val="tx1"/>
                </a:solidFill>
              </a:rPr>
              <a:t>Hannes Meyer, 1928-1930</a:t>
            </a:r>
          </a:p>
          <a:p>
            <a:pPr lvl="1" algn="just" eaLnBrk="1" hangingPunct="1"/>
            <a:r>
              <a:rPr lang="en-GB" altLang="en-US">
                <a:solidFill>
                  <a:schemeClr val="tx1"/>
                </a:solidFill>
              </a:rPr>
              <a:t>Ludwig Mies van der Rohe, 1930-33</a:t>
            </a:r>
          </a:p>
          <a:p>
            <a:pPr algn="just" eaLnBrk="1" hangingPunct="1"/>
            <a:r>
              <a:rPr lang="en-GB" altLang="en-US" sz="2800">
                <a:solidFill>
                  <a:schemeClr val="tx1"/>
                </a:solidFill>
              </a:rPr>
              <a:t>School moved from Weimar to Dessau to Berlin</a:t>
            </a:r>
          </a:p>
          <a:p>
            <a:pPr algn="just" eaLnBrk="1" hangingPunct="1"/>
            <a:r>
              <a:rPr lang="en-GB" altLang="en-US" sz="2800">
                <a:solidFill>
                  <a:schemeClr val="tx1"/>
                </a:solidFill>
              </a:rPr>
              <a:t>Unity of the Arts:</a:t>
            </a:r>
          </a:p>
          <a:p>
            <a:pPr lvl="1" algn="just" eaLnBrk="1" hangingPunct="1"/>
            <a:r>
              <a:rPr lang="en-GB" altLang="en-US" sz="2800">
                <a:solidFill>
                  <a:schemeClr val="tx1"/>
                </a:solidFill>
              </a:rPr>
              <a:t>Architecture, Sculpture, Painting</a:t>
            </a:r>
          </a:p>
          <a:p>
            <a:pPr lvl="1" algn="just" eaLnBrk="1" hangingPunct="1"/>
            <a:r>
              <a:rPr lang="en-GB" altLang="en-US" sz="2800">
                <a:solidFill>
                  <a:schemeClr val="tx1"/>
                </a:solidFill>
              </a:rPr>
              <a:t>Fine Art and Applied Arts</a:t>
            </a:r>
          </a:p>
          <a:p>
            <a:pPr lvl="1" algn="just" eaLnBrk="1" hangingPunct="1"/>
            <a:r>
              <a:rPr lang="en-GB" altLang="en-US" sz="2800">
                <a:solidFill>
                  <a:schemeClr val="tx1"/>
                </a:solidFill>
              </a:rPr>
              <a:t>Monumental and Decorative Art</a:t>
            </a:r>
          </a:p>
          <a:p>
            <a:pPr lvl="1" algn="just" eaLnBrk="1" hangingPunct="1"/>
            <a:r>
              <a:rPr lang="en-GB" altLang="en-US" sz="2800">
                <a:solidFill>
                  <a:schemeClr val="tx1"/>
                </a:solidFill>
              </a:rPr>
              <a:t>Art and Technology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88A-EF9F-45E2-B2CD-F637ED7F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hlink"/>
                </a:solidFill>
              </a:rPr>
              <a:t>Bauhaus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0DE13-6764-4A6A-A733-3D8BEF7F8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"Art into Industry." (Bauhaus School Slogan)</a:t>
            </a:r>
          </a:p>
          <a:p>
            <a:pPr algn="just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“A modern, harmonic and lively architecture is the visible sign of an authentic democracy” (Gropius)</a:t>
            </a:r>
            <a:endParaRPr lang="en-GB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“We want an architecture adapted to our world of machines, radios and fast cars.“ (Gropius) </a:t>
            </a:r>
          </a:p>
          <a:p>
            <a:pPr algn="just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“Less is more.” (van der </a:t>
            </a:r>
            <a:r>
              <a:rPr lang="en-US" dirty="0" err="1">
                <a:solidFill>
                  <a:schemeClr val="tx1"/>
                </a:solidFill>
              </a:rPr>
              <a:t>Rohe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114300" indent="0" algn="just"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2DF19E9-6EBB-4D79-8690-2DE98CB187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hlink"/>
                </a:solidFill>
              </a:rPr>
              <a:t>Bauhaus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48E338C-2B87-424D-B977-96940D2EA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altLang="en-US">
                <a:solidFill>
                  <a:schemeClr val="tx1"/>
                </a:solidFill>
              </a:rPr>
              <a:t>German art and design shifted from Expressionism to New Objectivity. </a:t>
            </a:r>
          </a:p>
          <a:p>
            <a:pPr algn="just" eaLnBrk="1" hangingPunct="1"/>
            <a:r>
              <a:rPr lang="en-GB" altLang="en-US">
                <a:solidFill>
                  <a:schemeClr val="tx1"/>
                </a:solidFill>
              </a:rPr>
              <a:t>Functional, rational, simple, modern</a:t>
            </a:r>
          </a:p>
          <a:p>
            <a:pPr algn="just" eaLnBrk="1" hangingPunct="1"/>
            <a:r>
              <a:rPr lang="en-GB" altLang="en-US">
                <a:solidFill>
                  <a:schemeClr val="tx1"/>
                </a:solidFill>
              </a:rPr>
              <a:t>Light and transparent</a:t>
            </a:r>
          </a:p>
          <a:p>
            <a:pPr algn="just" eaLnBrk="1" hangingPunct="1"/>
            <a:r>
              <a:rPr lang="en-GB" altLang="en-US">
                <a:solidFill>
                  <a:schemeClr val="tx1"/>
                </a:solidFill>
              </a:rPr>
              <a:t>Created products for mass production</a:t>
            </a:r>
          </a:p>
          <a:p>
            <a:pPr algn="just" eaLnBrk="1" hangingPunct="1"/>
            <a:r>
              <a:rPr lang="en-GB" altLang="en-US">
                <a:solidFill>
                  <a:schemeClr val="tx1"/>
                </a:solidFill>
              </a:rPr>
              <a:t>Emphasized white and grey accented with black or primary colors</a:t>
            </a:r>
          </a:p>
          <a:p>
            <a:pPr algn="just" eaLnBrk="1" hangingPunct="1"/>
            <a:r>
              <a:rPr lang="en-GB" altLang="en-US">
                <a:solidFill>
                  <a:schemeClr val="tx1"/>
                </a:solidFill>
              </a:rPr>
              <a:t>Diaspora of “degenerate” Bauhaus designers</a:t>
            </a:r>
          </a:p>
          <a:p>
            <a:pPr lvl="1" algn="just" eaLnBrk="1" hangingPunct="1"/>
            <a:r>
              <a:rPr lang="en-GB" altLang="en-US">
                <a:solidFill>
                  <a:schemeClr val="tx1"/>
                </a:solidFill>
              </a:rPr>
              <a:t>Van der Rohe in Chicago</a:t>
            </a:r>
          </a:p>
          <a:p>
            <a:pPr lvl="1" algn="just" eaLnBrk="1" hangingPunct="1"/>
            <a:r>
              <a:rPr lang="en-GB" altLang="en-US">
                <a:solidFill>
                  <a:schemeClr val="tx1"/>
                </a:solidFill>
              </a:rPr>
              <a:t>Gropius and Breuer in UK, then Harvard</a:t>
            </a:r>
          </a:p>
          <a:p>
            <a:pPr lvl="1" algn="just" eaLnBrk="1" hangingPunct="1"/>
            <a:r>
              <a:rPr lang="en-GB" altLang="en-US">
                <a:solidFill>
                  <a:schemeClr val="tx1"/>
                </a:solidFill>
              </a:rPr>
              <a:t>4000 Bauhaus buildings in Tel Aviv (“The White City”)</a:t>
            </a:r>
          </a:p>
          <a:p>
            <a:pPr algn="just" eaLnBrk="1" hangingPunct="1"/>
            <a:r>
              <a:rPr lang="en-GB" altLang="en-US">
                <a:solidFill>
                  <a:schemeClr val="tx1"/>
                </a:solidFill>
              </a:rPr>
              <a:t>Steve Jobs</a:t>
            </a:r>
          </a:p>
          <a:p>
            <a:pPr lvl="1" algn="just" eaLnBrk="1" hangingPunct="1"/>
            <a:endParaRPr lang="en-GB" altLang="en-US">
              <a:solidFill>
                <a:schemeClr val="tx1"/>
              </a:solidFill>
            </a:endParaRPr>
          </a:p>
          <a:p>
            <a:pPr algn="just" eaLnBrk="1" hangingPunct="1"/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F0E0CC-FFB8-463F-A18E-E50AEA6D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hlink"/>
                </a:solidFill>
              </a:rPr>
              <a:t>Bauhaus</a:t>
            </a:r>
            <a:endParaRPr lang="en-US" dirty="0"/>
          </a:p>
        </p:txBody>
      </p:sp>
      <p:sp>
        <p:nvSpPr>
          <p:cNvPr id="54275" name="Text Placeholder 4">
            <a:extLst>
              <a:ext uri="{FF2B5EF4-FFF2-40B4-BE49-F238E27FC236}">
                <a16:creationId xmlns:a16="http://schemas.microsoft.com/office/drawing/2014/main" id="{141A3B97-5EAF-4412-8F22-308BD39FA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50" y="1722438"/>
            <a:ext cx="4040188" cy="639762"/>
          </a:xfrm>
        </p:spPr>
        <p:txBody>
          <a:bodyPr/>
          <a:lstStyle/>
          <a:p>
            <a:r>
              <a:rPr lang="en-US" altLang="en-US" b="0"/>
              <a:t>Walter Groupius</a:t>
            </a:r>
          </a:p>
        </p:txBody>
      </p:sp>
      <p:sp>
        <p:nvSpPr>
          <p:cNvPr id="54276" name="Text Placeholder 6">
            <a:extLst>
              <a:ext uri="{FF2B5EF4-FFF2-40B4-BE49-F238E27FC236}">
                <a16:creationId xmlns:a16="http://schemas.microsoft.com/office/drawing/2014/main" id="{58F66B47-266B-4D0B-8F40-E99EA22EF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b="0"/>
              <a:t>Ludwig Mies van der Rohe</a:t>
            </a:r>
          </a:p>
        </p:txBody>
      </p:sp>
      <p:pic>
        <p:nvPicPr>
          <p:cNvPr id="54277" name="Content Placeholder 1">
            <a:extLst>
              <a:ext uri="{FF2B5EF4-FFF2-40B4-BE49-F238E27FC236}">
                <a16:creationId xmlns:a16="http://schemas.microsoft.com/office/drawing/2014/main" id="{A50DEDAE-3D4B-4FCE-8719-A6FE46004F0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1450" y="2438400"/>
            <a:ext cx="2828925" cy="3687763"/>
          </a:xfrm>
        </p:spPr>
      </p:pic>
      <p:pic>
        <p:nvPicPr>
          <p:cNvPr id="54278" name="Picture 8" descr="Image:Walter Gropius Foto 1920.jpg">
            <a:hlinkClick r:id="rId3"/>
            <a:extLst>
              <a:ext uri="{FF2B5EF4-FFF2-40B4-BE49-F238E27FC236}">
                <a16:creationId xmlns:a16="http://schemas.microsoft.com/office/drawing/2014/main" id="{E9FB7F92-1E46-46F6-8427-EA1838F2D8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738" y="2438400"/>
            <a:ext cx="2487612" cy="368776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>
            <a:extLst>
              <a:ext uri="{FF2B5EF4-FFF2-40B4-BE49-F238E27FC236}">
                <a16:creationId xmlns:a16="http://schemas.microsoft.com/office/drawing/2014/main" id="{86668FE4-3003-4ED3-A2CC-8068C49770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hlink"/>
                </a:solidFill>
              </a:rPr>
              <a:t>Bauhaus</a:t>
            </a:r>
          </a:p>
        </p:txBody>
      </p:sp>
      <p:pic>
        <p:nvPicPr>
          <p:cNvPr id="55299" name="Picture 6" descr="Image:Bauhaus.JPG">
            <a:hlinkClick r:id="rId2"/>
            <a:extLst>
              <a:ext uri="{FF2B5EF4-FFF2-40B4-BE49-F238E27FC236}">
                <a16:creationId xmlns:a16="http://schemas.microsoft.com/office/drawing/2014/main" id="{B676159C-66A8-4DA1-9E32-2ABA8C19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5832475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8" descr="Image:Cesca1.jpg">
            <a:hlinkClick r:id="rId4"/>
            <a:extLst>
              <a:ext uri="{FF2B5EF4-FFF2-40B4-BE49-F238E27FC236}">
                <a16:creationId xmlns:a16="http://schemas.microsoft.com/office/drawing/2014/main" id="{3241B83E-5753-4558-A3A1-5AA3E832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5003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11">
            <a:extLst>
              <a:ext uri="{FF2B5EF4-FFF2-40B4-BE49-F238E27FC236}">
                <a16:creationId xmlns:a16="http://schemas.microsoft.com/office/drawing/2014/main" id="{42867663-A2D2-4D4C-B9BA-9F0A730F2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661025"/>
            <a:ext cx="5976938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dirty="0">
                <a:latin typeface="+mn-lt"/>
                <a:cs typeface="+mn-cs"/>
              </a:rPr>
              <a:t>The Bauhaus building in Dessau (1925-26)</a:t>
            </a:r>
          </a:p>
        </p:txBody>
      </p:sp>
      <p:sp>
        <p:nvSpPr>
          <p:cNvPr id="33798" name="Text Box 13">
            <a:extLst>
              <a:ext uri="{FF2B5EF4-FFF2-40B4-BE49-F238E27FC236}">
                <a16:creationId xmlns:a16="http://schemas.microsoft.com/office/drawing/2014/main" id="{41A34092-314A-4A45-99CD-35C098A90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652963"/>
            <a:ext cx="252095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dirty="0">
                <a:latin typeface="+mn-lt"/>
                <a:cs typeface="+mn-cs"/>
              </a:rPr>
              <a:t>Cantilever “</a:t>
            </a:r>
            <a:r>
              <a:rPr lang="en-GB" dirty="0" err="1">
                <a:latin typeface="+mn-lt"/>
                <a:cs typeface="+mn-cs"/>
              </a:rPr>
              <a:t>Cesca</a:t>
            </a:r>
            <a:r>
              <a:rPr lang="en-GB" dirty="0">
                <a:latin typeface="+mn-lt"/>
                <a:cs typeface="+mn-cs"/>
              </a:rPr>
              <a:t>” Chair by Marcel Breuer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2C598A-9F2C-43D5-B7BB-CDD69E228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>
              <a:defRPr/>
            </a:pPr>
            <a:r>
              <a:rPr lang="en-US" dirty="0"/>
              <a:t>Bauhaus at </a:t>
            </a:r>
            <a:r>
              <a:rPr lang="en-US" dirty="0" err="1"/>
              <a:t>onkle</a:t>
            </a:r>
            <a:r>
              <a:rPr lang="en-US" dirty="0"/>
              <a:t> toms </a:t>
            </a:r>
            <a:r>
              <a:rPr lang="en-US" dirty="0" err="1"/>
              <a:t>hutte</a:t>
            </a:r>
            <a:endParaRPr lang="en-US" dirty="0"/>
          </a:p>
        </p:txBody>
      </p:sp>
      <p:pic>
        <p:nvPicPr>
          <p:cNvPr id="56323" name="Content Placeholder 9">
            <a:extLst>
              <a:ext uri="{FF2B5EF4-FFF2-40B4-BE49-F238E27FC236}">
                <a16:creationId xmlns:a16="http://schemas.microsoft.com/office/drawing/2014/main" id="{86784514-5987-4916-BC90-E0B4AB1212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16113"/>
            <a:ext cx="3681412" cy="2454275"/>
          </a:xfrm>
        </p:spPr>
      </p:pic>
      <p:pic>
        <p:nvPicPr>
          <p:cNvPr id="56324" name="Content Placeholder 10">
            <a:extLst>
              <a:ext uri="{FF2B5EF4-FFF2-40B4-BE49-F238E27FC236}">
                <a16:creationId xmlns:a16="http://schemas.microsoft.com/office/drawing/2014/main" id="{239A2ACD-FBCA-4700-8420-73C07D6BFE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3913" y="3716338"/>
            <a:ext cx="4037012" cy="26924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99B3FC-333B-4AAB-B4EF-1F71745853D8}"/>
              </a:ext>
            </a:extLst>
          </p:cNvPr>
          <p:cNvSpPr txBox="1"/>
          <p:nvPr/>
        </p:nvSpPr>
        <p:spPr>
          <a:xfrm>
            <a:off x="4633913" y="1773238"/>
            <a:ext cx="41862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n-lt"/>
              </a:rPr>
              <a:t>Bruno Taut visualized a Utopian society – classless and at one with nature, and criticized the capitalist system, describing it as “a headless body, selfish, and utilitarian.”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4B1E014-2920-4F16-A636-F0FC3A0C0FA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hlink"/>
                </a:solidFill>
              </a:rPr>
              <a:t>Conclusions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13DA22E-40E8-48E1-A37E-E233719BF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No significant redistribution of wealth or nationalization of industry, but still a great deal of social change under the Weimar Republic:</a:t>
            </a:r>
          </a:p>
          <a:p>
            <a:pPr lvl="1" eaLnBrk="1" hangingPunct="1"/>
            <a:r>
              <a:rPr lang="en-GB" altLang="en-US" sz="1800">
                <a:solidFill>
                  <a:schemeClr val="tx1"/>
                </a:solidFill>
              </a:rPr>
              <a:t>Shorter working week, legal recognition of trade unions → time for culture</a:t>
            </a:r>
          </a:p>
          <a:p>
            <a:pPr lvl="1" eaLnBrk="1" hangingPunct="1"/>
            <a:r>
              <a:rPr lang="en-GB" altLang="en-US" sz="1800">
                <a:solidFill>
                  <a:schemeClr val="tx1"/>
                </a:solidFill>
              </a:rPr>
              <a:t>Social mobility through educational reform → taste for culture </a:t>
            </a:r>
          </a:p>
          <a:p>
            <a:pPr lvl="1" eaLnBrk="1" hangingPunct="1"/>
            <a:r>
              <a:rPr lang="en-GB" altLang="en-US" sz="1800">
                <a:solidFill>
                  <a:schemeClr val="tx1"/>
                </a:solidFill>
              </a:rPr>
              <a:t>New opportunities for women → more cultural voices. 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Berlin as capital of Europe…again.</a:t>
            </a:r>
          </a:p>
          <a:p>
            <a:pPr lvl="1" eaLnBrk="1" hangingPunct="1"/>
            <a:r>
              <a:rPr lang="en-GB" altLang="en-US" sz="1600">
                <a:solidFill>
                  <a:schemeClr val="tx1"/>
                </a:solidFill>
              </a:rPr>
              <a:t>Internationalism → Multiculturalism 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Third Reich persecuted “degenerate” modern forms. But artistic innovation is resilient. The post-war era built on the shoulders of Weimar giants. </a:t>
            </a:r>
          </a:p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Many Germans still feel alienated from the Republic and its culture.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can0038">
            <a:extLst>
              <a:ext uri="{FF2B5EF4-FFF2-40B4-BE49-F238E27FC236}">
                <a16:creationId xmlns:a16="http://schemas.microsoft.com/office/drawing/2014/main" id="{35F87908-124A-4181-A247-9982669D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267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scan0037">
            <a:extLst>
              <a:ext uri="{FF2B5EF4-FFF2-40B4-BE49-F238E27FC236}">
                <a16:creationId xmlns:a16="http://schemas.microsoft.com/office/drawing/2014/main" id="{58CC55A5-AAC2-475E-887A-885DFD6AD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1767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scan0028">
            <a:extLst>
              <a:ext uri="{FF2B5EF4-FFF2-40B4-BE49-F238E27FC236}">
                <a16:creationId xmlns:a16="http://schemas.microsoft.com/office/drawing/2014/main" id="{DE0BDD4E-569B-4C71-91BF-1FB503F9B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4068763"/>
            <a:ext cx="35702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>
            <a:extLst>
              <a:ext uri="{FF2B5EF4-FFF2-40B4-BE49-F238E27FC236}">
                <a16:creationId xmlns:a16="http://schemas.microsoft.com/office/drawing/2014/main" id="{608AE0A5-E970-4026-BD6C-B17236126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538913"/>
            <a:ext cx="446405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Eldorado, Berlin transvestite bar</a:t>
            </a:r>
          </a:p>
        </p:txBody>
      </p:sp>
      <p:sp>
        <p:nvSpPr>
          <p:cNvPr id="13319" name="Text Box 11">
            <a:extLst>
              <a:ext uri="{FF2B5EF4-FFF2-40B4-BE49-F238E27FC236}">
                <a16:creationId xmlns:a16="http://schemas.microsoft.com/office/drawing/2014/main" id="{EBD44D3C-2597-4AF0-80B7-6814EB7B3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3771900"/>
            <a:ext cx="4268788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Potsdamer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Platz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by night</a:t>
            </a:r>
          </a:p>
        </p:txBody>
      </p:sp>
      <p:sp>
        <p:nvSpPr>
          <p:cNvPr id="13320" name="Text Box 12">
            <a:extLst>
              <a:ext uri="{FF2B5EF4-FFF2-40B4-BE49-F238E27FC236}">
                <a16:creationId xmlns:a16="http://schemas.microsoft.com/office/drawing/2014/main" id="{7B265196-39D4-436B-9039-C705F26F4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700463"/>
            <a:ext cx="44132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Six-day bicycle races</a:t>
            </a:r>
          </a:p>
        </p:txBody>
      </p:sp>
      <p:sp>
        <p:nvSpPr>
          <p:cNvPr id="13321" name="Text Box 13">
            <a:extLst>
              <a:ext uri="{FF2B5EF4-FFF2-40B4-BE49-F238E27FC236}">
                <a16:creationId xmlns:a16="http://schemas.microsoft.com/office/drawing/2014/main" id="{92E14F8A-D9ED-4FF5-BD63-685E6BCC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6553200"/>
            <a:ext cx="1841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en-US" sz="1400" b="1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A89C38D-6D32-4196-BC52-9D34C324E21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Socioeconomic setting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D402463-E086-4117-8D98-7423164CC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No fundamental change to economic structure after 1918 </a:t>
            </a:r>
          </a:p>
          <a:p>
            <a:pPr lvl="1" eaLnBrk="1" hangingPunct="1"/>
            <a:r>
              <a:rPr lang="en-GB" altLang="en-US" sz="2400">
                <a:solidFill>
                  <a:schemeClr val="tx1"/>
                </a:solidFill>
              </a:rPr>
              <a:t>No redistribution of wealth</a:t>
            </a:r>
          </a:p>
          <a:p>
            <a:pPr lvl="1" eaLnBrk="1" hangingPunct="1"/>
            <a:r>
              <a:rPr lang="en-GB" altLang="en-US" sz="2400">
                <a:solidFill>
                  <a:schemeClr val="tx1"/>
                </a:solidFill>
              </a:rPr>
              <a:t>No nationalization of industry</a:t>
            </a:r>
          </a:p>
          <a:p>
            <a:pPr lvl="1" eaLnBrk="1" hangingPunct="1"/>
            <a:r>
              <a:rPr lang="en-GB" altLang="en-US" sz="2400">
                <a:solidFill>
                  <a:schemeClr val="tx1"/>
                </a:solidFill>
              </a:rPr>
              <a:t>Industrialists and landowners still powerful </a:t>
            </a:r>
          </a:p>
          <a:p>
            <a:pPr lvl="1" eaLnBrk="1" hangingPunct="1"/>
            <a:r>
              <a:rPr lang="en-GB" altLang="en-US" sz="2400">
                <a:solidFill>
                  <a:schemeClr val="tx1"/>
                </a:solidFill>
              </a:rPr>
              <a:t>Old elites represented in the Reichstag by the DVP and DNVP.</a:t>
            </a:r>
          </a:p>
          <a:p>
            <a:pPr lvl="1" eaLnBrk="1" hangingPunct="1"/>
            <a:endParaRPr lang="en-GB" altLang="en-US" sz="2400">
              <a:solidFill>
                <a:schemeClr val="tx1"/>
              </a:solidFill>
            </a:endParaRPr>
          </a:p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But some socioeconomic change: Aristocracy dislodged. Aristocratic ranks and titles banned after 1918; many families incorporated their titles into their surnames.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2BD4-9CE6-4C9F-A25A-5F7C5521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cs typeface="Arial" pitchFamily="34" charset="0"/>
              </a:rPr>
              <a:t>Weimar Constitution: Economic Rights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474C-5535-486C-BD32-0E05EE6CB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cs typeface="Arial" pitchFamily="34" charset="0"/>
              </a:rPr>
              <a:t>151 - The economy must be based on the principles of justice, with the goal of achieving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life in dignity for everyone</a:t>
            </a:r>
            <a:r>
              <a:rPr lang="en-US" dirty="0">
                <a:cs typeface="Arial" pitchFamily="34" charset="0"/>
              </a:rPr>
              <a:t>. Within these limits the economic liberty of the individual is to be secured.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153 -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Property</a:t>
            </a:r>
            <a:r>
              <a:rPr lang="en-US" dirty="0">
                <a:cs typeface="Arial" pitchFamily="34" charset="0"/>
              </a:rPr>
              <a:t> is guaranteed 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157 -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Labor</a:t>
            </a:r>
            <a:r>
              <a:rPr lang="en-US" dirty="0">
                <a:cs typeface="Arial" pitchFamily="34" charset="0"/>
              </a:rPr>
              <a:t> enjoys the special protection of the Reich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159 - The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right to form unions </a:t>
            </a:r>
            <a:r>
              <a:rPr lang="en-US" dirty="0">
                <a:cs typeface="Arial" pitchFamily="34" charset="0"/>
              </a:rPr>
              <a:t>and to improve conditions at work is guaranteed to every individual and to all occupations. 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165 - Workers and employees are called upon to participate on an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equal footing </a:t>
            </a:r>
            <a:r>
              <a:rPr lang="en-US" dirty="0">
                <a:cs typeface="Arial" pitchFamily="34" charset="0"/>
              </a:rPr>
              <a:t>and in cooperation with the employers in the regulation of wages and working conditions </a:t>
            </a:r>
          </a:p>
          <a:p>
            <a:pPr>
              <a:defRPr/>
            </a:pPr>
            <a:endParaRPr lang="en-US" dirty="0">
              <a:cs typeface="Arial" pitchFamily="34" charset="0"/>
            </a:endParaRPr>
          </a:p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D06F97D8-80DC-44E0-933A-A3ABF22384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hlink"/>
                </a:solidFill>
              </a:rPr>
              <a:t>Socioeconomic setting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5363" name="Picture 11" descr="scan0034">
            <a:extLst>
              <a:ext uri="{FF2B5EF4-FFF2-40B4-BE49-F238E27FC236}">
                <a16:creationId xmlns:a16="http://schemas.microsoft.com/office/drawing/2014/main" id="{8B77C45B-11D8-4CA4-AE28-71E6117917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613" y="1604963"/>
            <a:ext cx="3533775" cy="45164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B7AE961C-99AA-4081-A87E-FAD9E2E84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Small businesses struggled in Weimar economy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Many middle class families continued to fear revolution from extreme left and/or right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Lacked identification with the Republic and with Republican values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>
                <a:solidFill>
                  <a:schemeClr val="tx1"/>
                </a:solidFill>
              </a:rPr>
              <a:t>Even those who came to accept it often had little love for it – they came to be known as </a:t>
            </a:r>
            <a:r>
              <a:rPr lang="en-GB" altLang="en-US" sz="2000" i="1">
                <a:solidFill>
                  <a:schemeClr val="tx1"/>
                </a:solidFill>
              </a:rPr>
              <a:t>Vernunftrepublikaner</a:t>
            </a:r>
            <a:r>
              <a:rPr lang="en-GB" altLang="en-US" sz="2000">
                <a:solidFill>
                  <a:schemeClr val="tx1"/>
                </a:solidFill>
              </a:rPr>
              <a:t>, “rational republicans”</a:t>
            </a:r>
          </a:p>
        </p:txBody>
      </p:sp>
      <p:sp>
        <p:nvSpPr>
          <p:cNvPr id="5124" name="Text Box 9">
            <a:extLst>
              <a:ext uri="{FF2B5EF4-FFF2-40B4-BE49-F238E27FC236}">
                <a16:creationId xmlns:a16="http://schemas.microsoft.com/office/drawing/2014/main" id="{5055DB32-8869-4F82-AAA5-4569DFD99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26163"/>
            <a:ext cx="5292725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i="1" dirty="0">
                <a:latin typeface="+mn-lt"/>
                <a:cs typeface="+mn-cs"/>
              </a:rPr>
              <a:t>Family of the Lawyer </a:t>
            </a:r>
            <a:r>
              <a:rPr lang="en-GB" i="1" dirty="0" err="1">
                <a:latin typeface="+mn-lt"/>
                <a:cs typeface="+mn-cs"/>
              </a:rPr>
              <a:t>Dr.</a:t>
            </a:r>
            <a:r>
              <a:rPr lang="en-GB" i="1" dirty="0">
                <a:latin typeface="+mn-lt"/>
                <a:cs typeface="+mn-cs"/>
              </a:rPr>
              <a:t> Fritz von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en-GB" i="1" dirty="0">
                <a:latin typeface="+mn-lt"/>
                <a:cs typeface="+mn-cs"/>
              </a:rPr>
              <a:t>Glaser</a:t>
            </a:r>
          </a:p>
          <a:p>
            <a:pPr algn="ctr" eaLnBrk="1" hangingPunct="1">
              <a:defRPr/>
            </a:pPr>
            <a:r>
              <a:rPr lang="en-GB" dirty="0">
                <a:latin typeface="+mn-lt"/>
                <a:cs typeface="+mn-cs"/>
              </a:rPr>
              <a:t>(1920) by Otto Dix </a:t>
            </a:r>
          </a:p>
          <a:p>
            <a:pPr algn="ctr" eaLnBrk="1" hangingPunct="1">
              <a:defRPr/>
            </a:pPr>
            <a:endParaRPr lang="en-GB" b="1" dirty="0"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759C114-41D9-4164-BEE8-16D9450F00D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hlink"/>
                </a:solidFill>
              </a:rPr>
              <a:t>Socioeconomic setting</a:t>
            </a:r>
            <a:endParaRPr lang="en-GB" sz="4000" dirty="0">
              <a:solidFill>
                <a:schemeClr val="hlink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FF62E65-62C1-4AA1-8C40-34F4CC248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altLang="en-US">
                <a:solidFill>
                  <a:srgbClr val="FF0000"/>
                </a:solidFill>
              </a:rPr>
              <a:t>Stinnes-Leigen Agreement </a:t>
            </a:r>
            <a:r>
              <a:rPr lang="en-GB" altLang="en-US">
                <a:solidFill>
                  <a:schemeClr val="tx1"/>
                </a:solidFill>
              </a:rPr>
              <a:t>-  between labor (represented by trade unionist Karl Legien) and capital (represented by industrialist Hugo Stinnes) reached on 15 Nov 1918</a:t>
            </a:r>
          </a:p>
          <a:p>
            <a:pPr lvl="1" algn="just" eaLnBrk="1" hangingPunct="1"/>
            <a:r>
              <a:rPr lang="en-GB" altLang="en-US">
                <a:solidFill>
                  <a:schemeClr val="tx1"/>
                </a:solidFill>
              </a:rPr>
              <a:t>Unions agreed not to interfere with private ownership</a:t>
            </a:r>
          </a:p>
          <a:p>
            <a:pPr lvl="1" algn="just" eaLnBrk="1" hangingPunct="1"/>
            <a:r>
              <a:rPr lang="en-GB" altLang="en-US">
                <a:solidFill>
                  <a:schemeClr val="tx1"/>
                </a:solidFill>
              </a:rPr>
              <a:t>In return, were granted full legal recognition and an 8 hour day</a:t>
            </a:r>
          </a:p>
          <a:p>
            <a:pPr algn="just" eaLnBrk="1" hangingPunct="1"/>
            <a:r>
              <a:rPr lang="en-GB" altLang="en-US">
                <a:solidFill>
                  <a:schemeClr val="tx1"/>
                </a:solidFill>
              </a:rPr>
              <a:t>SPD government in Prussia invested in public works, affordable housing, increased benefits, education etc.</a:t>
            </a:r>
          </a:p>
          <a:p>
            <a:pPr algn="just" eaLnBrk="1" hangingPunct="1"/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56</TotalTime>
  <Words>2404</Words>
  <Application>Microsoft Office PowerPoint</Application>
  <PresentationFormat>On-screen Show (4:3)</PresentationFormat>
  <Paragraphs>311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Garamond</vt:lpstr>
      <vt:lpstr>Arial</vt:lpstr>
      <vt:lpstr>Calibri</vt:lpstr>
      <vt:lpstr>Wingdings</vt:lpstr>
      <vt:lpstr>Apothecary</vt:lpstr>
      <vt:lpstr> Weimar Society and Culture </vt:lpstr>
      <vt:lpstr>Outline</vt:lpstr>
      <vt:lpstr>Historical context</vt:lpstr>
      <vt:lpstr>“Weimar was berlin, berlin was Weimar”</vt:lpstr>
      <vt:lpstr>PowerPoint Presentation</vt:lpstr>
      <vt:lpstr>Socioeconomic setting</vt:lpstr>
      <vt:lpstr>Weimar Constitution: Economic Rights </vt:lpstr>
      <vt:lpstr>Socioeconomic setting</vt:lpstr>
      <vt:lpstr>Socioeconomic setting</vt:lpstr>
      <vt:lpstr>Socioeconomic setting</vt:lpstr>
      <vt:lpstr>Education &amp; intelligentsia </vt:lpstr>
      <vt:lpstr>Education &amp; intelligentsia </vt:lpstr>
      <vt:lpstr>Education &amp; intelligentsia </vt:lpstr>
      <vt:lpstr>Education &amp; intelligentsia </vt:lpstr>
      <vt:lpstr>Gender revolution</vt:lpstr>
      <vt:lpstr>Gender revolution</vt:lpstr>
      <vt:lpstr>Gender revolution</vt:lpstr>
      <vt:lpstr>PowerPoint Presentation</vt:lpstr>
      <vt:lpstr> Crime &amp; PUNISHMENT</vt:lpstr>
      <vt:lpstr>Crime &amp; PUNISHMENT</vt:lpstr>
      <vt:lpstr>PowerPoint Presentation</vt:lpstr>
      <vt:lpstr>Weimar Cinema</vt:lpstr>
      <vt:lpstr>Weimar Cinema</vt:lpstr>
      <vt:lpstr>Notable German Films, 1918-33</vt:lpstr>
      <vt:lpstr>Notable Directors and Actors</vt:lpstr>
      <vt:lpstr>Expressionism</vt:lpstr>
      <vt:lpstr>Expressionist Film</vt:lpstr>
      <vt:lpstr>Expressionist Theatre</vt:lpstr>
      <vt:lpstr>Expressionist Architecture</vt:lpstr>
      <vt:lpstr>Dada</vt:lpstr>
      <vt:lpstr>PowerPoint Presentation</vt:lpstr>
      <vt:lpstr>PowerPoint Presentation</vt:lpstr>
      <vt:lpstr>Neue Sachlichkeit / New Objectivity</vt:lpstr>
      <vt:lpstr>Neue Sachlichkeit / New Objectivity</vt:lpstr>
      <vt:lpstr>PowerPoint Presentation</vt:lpstr>
      <vt:lpstr>PowerPoint Presentation</vt:lpstr>
      <vt:lpstr>PowerPoint Presentation</vt:lpstr>
      <vt:lpstr>PowerPoint Presentation</vt:lpstr>
      <vt:lpstr>Neue Sachlichkeit Film</vt:lpstr>
      <vt:lpstr>MUSIC</vt:lpstr>
      <vt:lpstr>Jazz</vt:lpstr>
      <vt:lpstr>JAZZ &amp; DANCE</vt:lpstr>
      <vt:lpstr>Bauhaus</vt:lpstr>
      <vt:lpstr>Bauhaus</vt:lpstr>
      <vt:lpstr>Bauhaus</vt:lpstr>
      <vt:lpstr>Bauhaus</vt:lpstr>
      <vt:lpstr>Bauhaus</vt:lpstr>
      <vt:lpstr>Bauhaus at onkle toms hutte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HI136 The History of Germany Lecture 8</dc:title>
  <dc:creator>Daniel Lazar</dc:creator>
  <cp:lastModifiedBy>Daniel Lazar</cp:lastModifiedBy>
  <cp:revision>97</cp:revision>
  <dcterms:created xsi:type="dcterms:W3CDTF">2008-11-22T16:06:24Z</dcterms:created>
  <dcterms:modified xsi:type="dcterms:W3CDTF">2021-09-04T07:02:24Z</dcterms:modified>
</cp:coreProperties>
</file>