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7" r:id="rId2"/>
    <p:sldId id="259" r:id="rId3"/>
    <p:sldId id="260" r:id="rId4"/>
    <p:sldId id="262" r:id="rId5"/>
    <p:sldId id="263" r:id="rId6"/>
    <p:sldId id="261" r:id="rId7"/>
    <p:sldId id="264" r:id="rId8"/>
    <p:sldId id="266" r:id="rId9"/>
    <p:sldId id="267" r:id="rId10"/>
    <p:sldId id="353" r:id="rId11"/>
    <p:sldId id="268" r:id="rId12"/>
    <p:sldId id="269" r:id="rId13"/>
    <p:sldId id="270" r:id="rId14"/>
    <p:sldId id="340" r:id="rId15"/>
    <p:sldId id="271" r:id="rId16"/>
    <p:sldId id="272" r:id="rId17"/>
    <p:sldId id="273" r:id="rId18"/>
    <p:sldId id="277" r:id="rId19"/>
    <p:sldId id="274" r:id="rId20"/>
    <p:sldId id="275" r:id="rId21"/>
    <p:sldId id="276" r:id="rId22"/>
    <p:sldId id="278" r:id="rId23"/>
    <p:sldId id="354" r:id="rId24"/>
    <p:sldId id="281" r:id="rId25"/>
    <p:sldId id="282" r:id="rId26"/>
    <p:sldId id="283" r:id="rId27"/>
    <p:sldId id="279" r:id="rId28"/>
    <p:sldId id="355" r:id="rId29"/>
    <p:sldId id="342" r:id="rId30"/>
    <p:sldId id="356" r:id="rId31"/>
    <p:sldId id="341" r:id="rId32"/>
    <p:sldId id="345" r:id="rId33"/>
    <p:sldId id="344" r:id="rId34"/>
    <p:sldId id="286" r:id="rId35"/>
    <p:sldId id="289" r:id="rId36"/>
    <p:sldId id="292" r:id="rId37"/>
    <p:sldId id="293" r:id="rId38"/>
    <p:sldId id="295" r:id="rId39"/>
    <p:sldId id="297" r:id="rId40"/>
    <p:sldId id="298" r:id="rId41"/>
    <p:sldId id="304" r:id="rId42"/>
    <p:sldId id="307" r:id="rId43"/>
    <p:sldId id="301" r:id="rId44"/>
    <p:sldId id="300" r:id="rId45"/>
    <p:sldId id="299" r:id="rId46"/>
    <p:sldId id="302" r:id="rId47"/>
    <p:sldId id="306" r:id="rId48"/>
    <p:sldId id="303" r:id="rId49"/>
    <p:sldId id="310" r:id="rId50"/>
    <p:sldId id="311" r:id="rId51"/>
    <p:sldId id="312" r:id="rId52"/>
    <p:sldId id="313" r:id="rId53"/>
    <p:sldId id="314" r:id="rId54"/>
    <p:sldId id="327" r:id="rId55"/>
    <p:sldId id="317" r:id="rId56"/>
    <p:sldId id="332" r:id="rId57"/>
    <p:sldId id="329" r:id="rId58"/>
    <p:sldId id="319" r:id="rId59"/>
    <p:sldId id="320" r:id="rId60"/>
    <p:sldId id="330" r:id="rId61"/>
    <p:sldId id="331" r:id="rId62"/>
    <p:sldId id="323" r:id="rId63"/>
    <p:sldId id="321" r:id="rId64"/>
    <p:sldId id="337" r:id="rId65"/>
    <p:sldId id="339" r:id="rId66"/>
    <p:sldId id="338" r:id="rId67"/>
    <p:sldId id="334" r:id="rId68"/>
    <p:sldId id="335" r:id="rId69"/>
    <p:sldId id="336" r:id="rId70"/>
    <p:sldId id="347" r:id="rId71"/>
    <p:sldId id="346" r:id="rId72"/>
    <p:sldId id="348" r:id="rId73"/>
    <p:sldId id="349" r:id="rId74"/>
    <p:sldId id="350" r:id="rId75"/>
    <p:sldId id="352" r:id="rId76"/>
    <p:sldId id="357" r:id="rId77"/>
    <p:sldId id="325" r:id="rId78"/>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Lazar" initials="DL" lastIdx="1" clrIdx="0">
    <p:extLst>
      <p:ext uri="{19B8F6BF-5375-455C-9EA6-DF929625EA0E}">
        <p15:presenceInfo xmlns:p15="http://schemas.microsoft.com/office/powerpoint/2012/main" userId="df654205f6f994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64" d="100"/>
          <a:sy n="64" d="100"/>
        </p:scale>
        <p:origin x="702" y="45"/>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8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3EF7A9A-E2E2-4C6B-B3C5-C58A6107CA81}" type="datetimeFigureOut">
              <a:rPr lang="en-US" smtClean="0"/>
              <a:t>1/2/2021</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5FA4AD9-0DCF-4FCD-80CA-54EA72B4D006}" type="slidenum">
              <a:rPr lang="en-US" smtClean="0"/>
              <a:t>‹#›</a:t>
            </a:fld>
            <a:endParaRPr lang="en-US"/>
          </a:p>
        </p:txBody>
      </p:sp>
    </p:spTree>
    <p:extLst>
      <p:ext uri="{BB962C8B-B14F-4D97-AF65-F5344CB8AC3E}">
        <p14:creationId xmlns:p14="http://schemas.microsoft.com/office/powerpoint/2010/main" val="1534613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6C87587-9974-4F5E-B3BA-5801A23F2320}" type="slidenum">
              <a:rPr lang="en-GB" sz="1300">
                <a:solidFill>
                  <a:srgbClr val="000000"/>
                </a:solidFill>
                <a:latin typeface="Gill Sans" charset="0"/>
                <a:ea typeface="ヒラギノ角ゴ ProN W3" charset="-128"/>
              </a:rPr>
              <a:pPr>
                <a:spcBef>
                  <a:spcPct val="0"/>
                </a:spcBef>
              </a:pPr>
              <a:t>4</a:t>
            </a:fld>
            <a:endParaRPr lang="en-GB" sz="1300">
              <a:solidFill>
                <a:srgbClr val="000000"/>
              </a:solidFill>
              <a:latin typeface="Gill Sans" charset="0"/>
              <a:ea typeface="ヒラギノ角ゴ ProN W3" charset="-128"/>
            </a:endParaRPr>
          </a:p>
        </p:txBody>
      </p:sp>
      <p:sp>
        <p:nvSpPr>
          <p:cNvPr id="26627" name="Text Box 1"/>
          <p:cNvSpPr>
            <a:spLocks noGrp="1" noRot="1" noChangeAspect="1" noChangeArrowheads="1" noTextEdit="1"/>
          </p:cNvSpPr>
          <p:nvPr>
            <p:ph type="sldImg"/>
          </p:nvPr>
        </p:nvSpPr>
        <p:spPr bwMode="auto">
          <a:xfrm>
            <a:off x="138113" y="777875"/>
            <a:ext cx="6819900" cy="3836988"/>
          </a:xfrm>
          <a:solidFill>
            <a:srgbClr val="FFFFFF"/>
          </a:solidFill>
          <a:ln>
            <a:solidFill>
              <a:srgbClr val="000000"/>
            </a:solidFill>
            <a:miter lim="800000"/>
            <a:headEnd/>
            <a:tailEnd/>
          </a:ln>
        </p:spPr>
      </p:sp>
      <p:sp>
        <p:nvSpPr>
          <p:cNvPr id="26628" name="Text Box 2"/>
          <p:cNvSpPr>
            <a:spLocks noGrp="1" noChangeArrowheads="1"/>
          </p:cNvSpPr>
          <p:nvPr>
            <p:ph type="body" idx="1"/>
          </p:nvPr>
        </p:nvSpPr>
        <p:spPr bwMode="auto">
          <a:xfrm>
            <a:off x="709931" y="4861442"/>
            <a:ext cx="5677797" cy="46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111820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E4762CB-7D6B-4C7E-9244-3D84ED950945}" type="slidenum">
              <a:rPr lang="en-GB" sz="1300">
                <a:solidFill>
                  <a:srgbClr val="000000"/>
                </a:solidFill>
                <a:latin typeface="Gill Sans" charset="0"/>
                <a:ea typeface="ヒラギノ角ゴ ProN W3" charset="-128"/>
              </a:rPr>
              <a:pPr>
                <a:spcBef>
                  <a:spcPct val="0"/>
                </a:spcBef>
              </a:pPr>
              <a:t>20</a:t>
            </a:fld>
            <a:endParaRPr lang="en-GB" sz="1300">
              <a:solidFill>
                <a:srgbClr val="000000"/>
              </a:solidFill>
              <a:latin typeface="Gill Sans" charset="0"/>
              <a:ea typeface="ヒラギノ角ゴ ProN W3" charset="-128"/>
            </a:endParaRPr>
          </a:p>
        </p:txBody>
      </p:sp>
      <p:sp>
        <p:nvSpPr>
          <p:cNvPr id="51203" name="Text Box 1"/>
          <p:cNvSpPr>
            <a:spLocks noGrp="1" noRot="1" noChangeAspect="1" noChangeArrowheads="1" noTextEdit="1"/>
          </p:cNvSpPr>
          <p:nvPr>
            <p:ph type="sldImg"/>
          </p:nvPr>
        </p:nvSpPr>
        <p:spPr bwMode="auto">
          <a:xfrm>
            <a:off x="138113" y="777875"/>
            <a:ext cx="6818312" cy="3835400"/>
          </a:xfrm>
          <a:solidFill>
            <a:srgbClr val="FFFFFF"/>
          </a:solidFill>
          <a:ln>
            <a:solidFill>
              <a:srgbClr val="000000"/>
            </a:solidFill>
            <a:miter lim="800000"/>
            <a:headEnd/>
            <a:tailEnd/>
          </a:ln>
        </p:spPr>
      </p:sp>
      <p:sp>
        <p:nvSpPr>
          <p:cNvPr id="51204" name="Text Box 2"/>
          <p:cNvSpPr>
            <a:spLocks noGrp="1" noChangeArrowheads="1"/>
          </p:cNvSpPr>
          <p:nvPr>
            <p:ph type="body" idx="1"/>
          </p:nvPr>
        </p:nvSpPr>
        <p:spPr bwMode="auto">
          <a:xfrm>
            <a:off x="709931" y="4861442"/>
            <a:ext cx="5677797" cy="45185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10044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6878C7-846B-406A-898E-88B53B45446D}" type="slidenum">
              <a:rPr lang="en-GB" sz="1300">
                <a:solidFill>
                  <a:srgbClr val="000000"/>
                </a:solidFill>
                <a:latin typeface="Gill Sans" charset="0"/>
                <a:ea typeface="ヒラギノ角ゴ ProN W3" charset="-128"/>
              </a:rPr>
              <a:pPr>
                <a:spcBef>
                  <a:spcPct val="0"/>
                </a:spcBef>
              </a:pPr>
              <a:t>27</a:t>
            </a:fld>
            <a:endParaRPr lang="en-GB" sz="1300">
              <a:solidFill>
                <a:srgbClr val="000000"/>
              </a:solidFill>
              <a:latin typeface="Gill Sans" charset="0"/>
              <a:ea typeface="ヒラギノ角ゴ ProN W3" charset="-128"/>
            </a:endParaRPr>
          </a:p>
        </p:txBody>
      </p:sp>
      <p:sp>
        <p:nvSpPr>
          <p:cNvPr id="53251" name="Text Box 1"/>
          <p:cNvSpPr>
            <a:spLocks noGrp="1" noRot="1" noChangeAspect="1" noChangeArrowheads="1" noTextEdit="1"/>
          </p:cNvSpPr>
          <p:nvPr>
            <p:ph type="sldImg"/>
          </p:nvPr>
        </p:nvSpPr>
        <p:spPr bwMode="auto">
          <a:xfrm>
            <a:off x="138113" y="777875"/>
            <a:ext cx="6818312" cy="3835400"/>
          </a:xfrm>
          <a:solidFill>
            <a:srgbClr val="FFFFFF"/>
          </a:solidFill>
          <a:ln>
            <a:solidFill>
              <a:srgbClr val="000000"/>
            </a:solidFill>
            <a:miter lim="800000"/>
            <a:headEnd/>
            <a:tailEnd/>
          </a:ln>
        </p:spPr>
      </p:sp>
      <p:sp>
        <p:nvSpPr>
          <p:cNvPr id="53252" name="Text Box 2"/>
          <p:cNvSpPr>
            <a:spLocks noGrp="1" noChangeArrowheads="1"/>
          </p:cNvSpPr>
          <p:nvPr>
            <p:ph type="body" idx="1"/>
          </p:nvPr>
        </p:nvSpPr>
        <p:spPr bwMode="auto">
          <a:xfrm>
            <a:off x="709931" y="4861442"/>
            <a:ext cx="5677797" cy="45185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222291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Rural: farmers and herders</a:t>
            </a:r>
          </a:p>
          <a:p>
            <a:endParaRPr lang="en-US" dirty="0"/>
          </a:p>
        </p:txBody>
      </p:sp>
      <p:sp>
        <p:nvSpPr>
          <p:cNvPr id="4" name="Slide Number Placeholder 3"/>
          <p:cNvSpPr>
            <a:spLocks noGrp="1"/>
          </p:cNvSpPr>
          <p:nvPr>
            <p:ph type="sldNum" sz="quarter" idx="10"/>
          </p:nvPr>
        </p:nvSpPr>
        <p:spPr/>
        <p:txBody>
          <a:bodyPr/>
          <a:lstStyle/>
          <a:p>
            <a:fld id="{191E4039-AE03-7D48-A51A-62353B6D1AA8}" type="slidenum">
              <a:rPr lang="en-US" smtClean="0"/>
              <a:t>42</a:t>
            </a:fld>
            <a:endParaRPr lang="en-US"/>
          </a:p>
        </p:txBody>
      </p:sp>
    </p:spTree>
    <p:extLst>
      <p:ext uri="{BB962C8B-B14F-4D97-AF65-F5344CB8AC3E}">
        <p14:creationId xmlns:p14="http://schemas.microsoft.com/office/powerpoint/2010/main" val="117890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300" dirty="0"/>
              <a:t>More specifically, this means that within the People's Republic of China, the mainland with its one billion people will maintain the socialist system, while Hong Kong and Taiwan continue under the capitalist system.</a:t>
            </a:r>
          </a:p>
          <a:p>
            <a:r>
              <a:rPr lang="en-US" sz="1300" dirty="0"/>
              <a:t> We shall station troops there to safeguard our national security, not to interfere in Hong Kong's internal affairs</a:t>
            </a:r>
            <a:endParaRPr lang="en-US" dirty="0"/>
          </a:p>
        </p:txBody>
      </p:sp>
      <p:sp>
        <p:nvSpPr>
          <p:cNvPr id="4" name="Foliennummernplatzhalter 3"/>
          <p:cNvSpPr>
            <a:spLocks noGrp="1"/>
          </p:cNvSpPr>
          <p:nvPr>
            <p:ph type="sldNum" sz="quarter" idx="10"/>
          </p:nvPr>
        </p:nvSpPr>
        <p:spPr/>
        <p:txBody>
          <a:bodyPr/>
          <a:lstStyle/>
          <a:p>
            <a:fld id="{B256F586-131B-4117-8BB0-DC17DE233BE1}" type="slidenum">
              <a:rPr lang="en-US" smtClean="0"/>
              <a:pPr/>
              <a:t>53</a:t>
            </a:fld>
            <a:endParaRPr lang="en-US"/>
          </a:p>
        </p:txBody>
      </p:sp>
    </p:spTree>
    <p:extLst>
      <p:ext uri="{BB962C8B-B14F-4D97-AF65-F5344CB8AC3E}">
        <p14:creationId xmlns:p14="http://schemas.microsoft.com/office/powerpoint/2010/main" val="279564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CC19A7-65B5-45DB-856D-BD1A7F016984}" type="slidenum">
              <a:rPr lang="en-GB" sz="1300">
                <a:solidFill>
                  <a:srgbClr val="000000"/>
                </a:solidFill>
                <a:latin typeface="Gill Sans" charset="0"/>
                <a:ea typeface="ヒラギノ角ゴ ProN W3" charset="-128"/>
              </a:rPr>
              <a:pPr>
                <a:spcBef>
                  <a:spcPct val="0"/>
                </a:spcBef>
              </a:pPr>
              <a:t>7</a:t>
            </a:fld>
            <a:endParaRPr lang="en-GB" sz="1300">
              <a:solidFill>
                <a:srgbClr val="000000"/>
              </a:solidFill>
              <a:latin typeface="Gill Sans" charset="0"/>
              <a:ea typeface="ヒラギノ角ゴ ProN W3" charset="-128"/>
            </a:endParaRPr>
          </a:p>
        </p:txBody>
      </p:sp>
      <p:sp>
        <p:nvSpPr>
          <p:cNvPr id="30723" name="Text Box 1"/>
          <p:cNvSpPr>
            <a:spLocks noGrp="1" noRot="1" noChangeAspect="1" noChangeArrowheads="1" noTextEdit="1"/>
          </p:cNvSpPr>
          <p:nvPr>
            <p:ph type="sldImg"/>
          </p:nvPr>
        </p:nvSpPr>
        <p:spPr bwMode="auto">
          <a:xfrm>
            <a:off x="138113" y="777875"/>
            <a:ext cx="6819900" cy="3836988"/>
          </a:xfrm>
          <a:solidFill>
            <a:srgbClr val="FFFFFF"/>
          </a:solidFill>
          <a:ln>
            <a:solidFill>
              <a:srgbClr val="000000"/>
            </a:solidFill>
            <a:miter lim="800000"/>
            <a:headEnd/>
            <a:tailEnd/>
          </a:ln>
        </p:spPr>
      </p:sp>
      <p:sp>
        <p:nvSpPr>
          <p:cNvPr id="30724" name="Text Box 2"/>
          <p:cNvSpPr>
            <a:spLocks noGrp="1" noChangeArrowheads="1"/>
          </p:cNvSpPr>
          <p:nvPr>
            <p:ph type="body" idx="1"/>
          </p:nvPr>
        </p:nvSpPr>
        <p:spPr bwMode="auto">
          <a:xfrm>
            <a:off x="709931" y="4861442"/>
            <a:ext cx="5677797" cy="46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2643289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F5D8FB2-6CB0-484B-94EC-4A31C671A6CF}" type="slidenum">
              <a:rPr lang="en-GB" sz="1300">
                <a:solidFill>
                  <a:srgbClr val="000000"/>
                </a:solidFill>
                <a:latin typeface="Gill Sans" charset="0"/>
                <a:ea typeface="ヒラギノ角ゴ ProN W3" charset="-128"/>
              </a:rPr>
              <a:pPr>
                <a:spcBef>
                  <a:spcPct val="0"/>
                </a:spcBef>
              </a:pPr>
              <a:t>8</a:t>
            </a:fld>
            <a:endParaRPr lang="en-GB" sz="1300">
              <a:solidFill>
                <a:srgbClr val="000000"/>
              </a:solidFill>
              <a:latin typeface="Gill Sans" charset="0"/>
              <a:ea typeface="ヒラギノ角ゴ ProN W3" charset="-128"/>
            </a:endParaRPr>
          </a:p>
        </p:txBody>
      </p:sp>
      <p:sp>
        <p:nvSpPr>
          <p:cNvPr id="32771" name="Text Box 1"/>
          <p:cNvSpPr>
            <a:spLocks noGrp="1" noRot="1" noChangeAspect="1" noChangeArrowheads="1" noTextEdit="1"/>
          </p:cNvSpPr>
          <p:nvPr>
            <p:ph type="sldImg"/>
          </p:nvPr>
        </p:nvSpPr>
        <p:spPr bwMode="auto">
          <a:xfrm>
            <a:off x="138113" y="777875"/>
            <a:ext cx="6819900" cy="3836988"/>
          </a:xfrm>
          <a:solidFill>
            <a:srgbClr val="FFFFFF"/>
          </a:solidFill>
          <a:ln>
            <a:solidFill>
              <a:srgbClr val="000000"/>
            </a:solidFill>
            <a:miter lim="800000"/>
            <a:headEnd/>
            <a:tailEnd/>
          </a:ln>
        </p:spPr>
      </p:sp>
      <p:sp>
        <p:nvSpPr>
          <p:cNvPr id="32772" name="Text Box 2"/>
          <p:cNvSpPr>
            <a:spLocks noGrp="1" noChangeArrowheads="1"/>
          </p:cNvSpPr>
          <p:nvPr>
            <p:ph type="body" idx="1"/>
          </p:nvPr>
        </p:nvSpPr>
        <p:spPr bwMode="auto">
          <a:xfrm>
            <a:off x="709931" y="4861442"/>
            <a:ext cx="5677797" cy="46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282642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03AC05A-701A-4B69-8EEB-751EE6EA23CD}" type="slidenum">
              <a:rPr lang="en-GB" sz="1300">
                <a:solidFill>
                  <a:srgbClr val="000000"/>
                </a:solidFill>
                <a:latin typeface="Gill Sans" charset="0"/>
                <a:ea typeface="ヒラギノ角ゴ ProN W3" charset="-128"/>
              </a:rPr>
              <a:pPr>
                <a:spcBef>
                  <a:spcPct val="0"/>
                </a:spcBef>
              </a:pPr>
              <a:t>9</a:t>
            </a:fld>
            <a:endParaRPr lang="en-GB" sz="1300">
              <a:solidFill>
                <a:srgbClr val="000000"/>
              </a:solidFill>
              <a:latin typeface="Gill Sans" charset="0"/>
              <a:ea typeface="ヒラギノ角ゴ ProN W3" charset="-128"/>
            </a:endParaRPr>
          </a:p>
        </p:txBody>
      </p:sp>
      <p:sp>
        <p:nvSpPr>
          <p:cNvPr id="34819" name="Text Box 1"/>
          <p:cNvSpPr>
            <a:spLocks noGrp="1" noRot="1" noChangeAspect="1" noChangeArrowheads="1" noTextEdit="1"/>
          </p:cNvSpPr>
          <p:nvPr>
            <p:ph type="sldImg"/>
          </p:nvPr>
        </p:nvSpPr>
        <p:spPr bwMode="auto">
          <a:xfrm>
            <a:off x="138113" y="777875"/>
            <a:ext cx="6819900" cy="3836988"/>
          </a:xfrm>
          <a:solidFill>
            <a:srgbClr val="FFFFFF"/>
          </a:solidFill>
          <a:ln>
            <a:solidFill>
              <a:srgbClr val="000000"/>
            </a:solidFill>
            <a:miter lim="800000"/>
            <a:headEnd/>
            <a:tailEnd/>
          </a:ln>
        </p:spPr>
      </p:sp>
      <p:sp>
        <p:nvSpPr>
          <p:cNvPr id="34820" name="Text Box 2"/>
          <p:cNvSpPr>
            <a:spLocks noGrp="1" noChangeArrowheads="1"/>
          </p:cNvSpPr>
          <p:nvPr>
            <p:ph type="body" idx="1"/>
          </p:nvPr>
        </p:nvSpPr>
        <p:spPr bwMode="auto">
          <a:xfrm>
            <a:off x="709931" y="4861442"/>
            <a:ext cx="5677797" cy="46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60054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E7A04F5-EFE5-4D50-8E6B-1CB0ABBB846D}" type="slidenum">
              <a:rPr lang="en-GB" sz="1300">
                <a:solidFill>
                  <a:srgbClr val="000000"/>
                </a:solidFill>
                <a:latin typeface="Gill Sans" charset="0"/>
                <a:ea typeface="ヒラギノ角ゴ ProN W3" charset="-128"/>
              </a:rPr>
              <a:pPr>
                <a:spcBef>
                  <a:spcPct val="0"/>
                </a:spcBef>
              </a:pPr>
              <a:t>11</a:t>
            </a:fld>
            <a:endParaRPr lang="en-GB" sz="1300">
              <a:solidFill>
                <a:srgbClr val="000000"/>
              </a:solidFill>
              <a:latin typeface="Gill Sans" charset="0"/>
              <a:ea typeface="ヒラギノ角ゴ ProN W3" charset="-128"/>
            </a:endParaRPr>
          </a:p>
        </p:txBody>
      </p:sp>
      <p:sp>
        <p:nvSpPr>
          <p:cNvPr id="36867" name="Text Box 1"/>
          <p:cNvSpPr>
            <a:spLocks noGrp="1" noRot="1" noChangeAspect="1" noChangeArrowheads="1" noTextEdit="1"/>
          </p:cNvSpPr>
          <p:nvPr>
            <p:ph type="sldImg"/>
          </p:nvPr>
        </p:nvSpPr>
        <p:spPr bwMode="auto">
          <a:xfrm>
            <a:off x="138113" y="777875"/>
            <a:ext cx="6819900" cy="3836988"/>
          </a:xfrm>
          <a:solidFill>
            <a:srgbClr val="FFFFFF"/>
          </a:solidFill>
          <a:ln>
            <a:solidFill>
              <a:srgbClr val="000000"/>
            </a:solidFill>
            <a:miter lim="800000"/>
            <a:headEnd/>
            <a:tailEnd/>
          </a:ln>
        </p:spPr>
      </p:sp>
      <p:sp>
        <p:nvSpPr>
          <p:cNvPr id="36868" name="Text Box 2"/>
          <p:cNvSpPr>
            <a:spLocks noGrp="1" noChangeArrowheads="1"/>
          </p:cNvSpPr>
          <p:nvPr>
            <p:ph type="body" idx="1"/>
          </p:nvPr>
        </p:nvSpPr>
        <p:spPr bwMode="auto">
          <a:xfrm>
            <a:off x="709931" y="4861442"/>
            <a:ext cx="5677797" cy="46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194398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CA41BCE-7DF1-49A0-9314-0E0F02B301A6}" type="slidenum">
              <a:rPr lang="en-GB" sz="1300">
                <a:solidFill>
                  <a:srgbClr val="000000"/>
                </a:solidFill>
                <a:latin typeface="Gill Sans" charset="0"/>
                <a:ea typeface="ヒラギノ角ゴ ProN W3" charset="-128"/>
              </a:rPr>
              <a:pPr>
                <a:spcBef>
                  <a:spcPct val="0"/>
                </a:spcBef>
              </a:pPr>
              <a:t>12</a:t>
            </a:fld>
            <a:endParaRPr lang="en-GB" sz="1300">
              <a:solidFill>
                <a:srgbClr val="000000"/>
              </a:solidFill>
              <a:latin typeface="Gill Sans" charset="0"/>
              <a:ea typeface="ヒラギノ角ゴ ProN W3" charset="-128"/>
            </a:endParaRPr>
          </a:p>
        </p:txBody>
      </p:sp>
      <p:sp>
        <p:nvSpPr>
          <p:cNvPr id="38915" name="Text Box 1"/>
          <p:cNvSpPr>
            <a:spLocks noGrp="1" noRot="1" noChangeAspect="1" noChangeArrowheads="1" noTextEdit="1"/>
          </p:cNvSpPr>
          <p:nvPr>
            <p:ph type="sldImg"/>
          </p:nvPr>
        </p:nvSpPr>
        <p:spPr bwMode="auto">
          <a:xfrm>
            <a:off x="138113" y="777875"/>
            <a:ext cx="6819900" cy="3836988"/>
          </a:xfrm>
          <a:solidFill>
            <a:srgbClr val="FFFFFF"/>
          </a:solidFill>
          <a:ln>
            <a:solidFill>
              <a:srgbClr val="000000"/>
            </a:solidFill>
            <a:miter lim="800000"/>
            <a:headEnd/>
            <a:tailEnd/>
          </a:ln>
        </p:spPr>
      </p:sp>
      <p:sp>
        <p:nvSpPr>
          <p:cNvPr id="38916" name="Text Box 2"/>
          <p:cNvSpPr>
            <a:spLocks noGrp="1" noChangeArrowheads="1"/>
          </p:cNvSpPr>
          <p:nvPr>
            <p:ph type="body" idx="1"/>
          </p:nvPr>
        </p:nvSpPr>
        <p:spPr bwMode="auto">
          <a:xfrm>
            <a:off x="709931" y="4861442"/>
            <a:ext cx="5677797" cy="46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1784995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F889294-0E17-4918-B4D4-391877524CB3}" type="slidenum">
              <a:rPr lang="en-GB" sz="1300">
                <a:solidFill>
                  <a:srgbClr val="000000"/>
                </a:solidFill>
                <a:latin typeface="Gill Sans" charset="0"/>
                <a:ea typeface="ヒラギノ角ゴ ProN W3" charset="-128"/>
              </a:rPr>
              <a:pPr>
                <a:spcBef>
                  <a:spcPct val="0"/>
                </a:spcBef>
              </a:pPr>
              <a:t>13</a:t>
            </a:fld>
            <a:endParaRPr lang="en-GB" sz="1300">
              <a:solidFill>
                <a:srgbClr val="000000"/>
              </a:solidFill>
              <a:latin typeface="Gill Sans" charset="0"/>
              <a:ea typeface="ヒラギノ角ゴ ProN W3" charset="-128"/>
            </a:endParaRPr>
          </a:p>
        </p:txBody>
      </p:sp>
      <p:sp>
        <p:nvSpPr>
          <p:cNvPr id="40963" name="Text Box 1"/>
          <p:cNvSpPr>
            <a:spLocks noGrp="1" noRot="1" noChangeAspect="1" noChangeArrowheads="1" noTextEdit="1"/>
          </p:cNvSpPr>
          <p:nvPr>
            <p:ph type="sldImg"/>
          </p:nvPr>
        </p:nvSpPr>
        <p:spPr bwMode="auto">
          <a:xfrm>
            <a:off x="138113" y="777875"/>
            <a:ext cx="6819900" cy="3836988"/>
          </a:xfrm>
          <a:solidFill>
            <a:srgbClr val="FFFFFF"/>
          </a:solidFill>
          <a:ln>
            <a:solidFill>
              <a:srgbClr val="000000"/>
            </a:solidFill>
            <a:miter lim="800000"/>
            <a:headEnd/>
            <a:tailEnd/>
          </a:ln>
        </p:spPr>
      </p:sp>
      <p:sp>
        <p:nvSpPr>
          <p:cNvPr id="40964" name="Text Box 2"/>
          <p:cNvSpPr>
            <a:spLocks noGrp="1" noChangeArrowheads="1"/>
          </p:cNvSpPr>
          <p:nvPr>
            <p:ph type="body" idx="1"/>
          </p:nvPr>
        </p:nvSpPr>
        <p:spPr bwMode="auto">
          <a:xfrm>
            <a:off x="709931" y="4861442"/>
            <a:ext cx="5677797" cy="46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385282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C4AFB45-F6D6-40AA-8A00-E8EA8C1C9A2C}" type="slidenum">
              <a:rPr lang="en-GB" sz="1300">
                <a:solidFill>
                  <a:srgbClr val="000000"/>
                </a:solidFill>
                <a:latin typeface="Gill Sans" charset="0"/>
                <a:ea typeface="ヒラギノ角ゴ ProN W3" charset="-128"/>
              </a:rPr>
              <a:pPr>
                <a:spcBef>
                  <a:spcPct val="0"/>
                </a:spcBef>
              </a:pPr>
              <a:t>17</a:t>
            </a:fld>
            <a:endParaRPr lang="en-GB" sz="1300">
              <a:solidFill>
                <a:srgbClr val="000000"/>
              </a:solidFill>
              <a:latin typeface="Gill Sans" charset="0"/>
              <a:ea typeface="ヒラギノ角ゴ ProN W3" charset="-128"/>
            </a:endParaRPr>
          </a:p>
        </p:txBody>
      </p:sp>
      <p:sp>
        <p:nvSpPr>
          <p:cNvPr id="43011" name="Text Box 1"/>
          <p:cNvSpPr>
            <a:spLocks noGrp="1" noRot="1" noChangeAspect="1" noChangeArrowheads="1" noTextEdit="1"/>
          </p:cNvSpPr>
          <p:nvPr>
            <p:ph type="sldImg"/>
          </p:nvPr>
        </p:nvSpPr>
        <p:spPr bwMode="auto">
          <a:xfrm>
            <a:off x="138113" y="777875"/>
            <a:ext cx="6819900" cy="3836988"/>
          </a:xfrm>
          <a:solidFill>
            <a:srgbClr val="FFFFFF"/>
          </a:solidFill>
          <a:ln>
            <a:solidFill>
              <a:srgbClr val="000000"/>
            </a:solidFill>
            <a:miter lim="800000"/>
            <a:headEnd/>
            <a:tailEnd/>
          </a:ln>
        </p:spPr>
      </p:sp>
      <p:sp>
        <p:nvSpPr>
          <p:cNvPr id="43012" name="Text Box 2"/>
          <p:cNvSpPr>
            <a:spLocks noGrp="1" noChangeArrowheads="1"/>
          </p:cNvSpPr>
          <p:nvPr>
            <p:ph type="body" idx="1"/>
          </p:nvPr>
        </p:nvSpPr>
        <p:spPr bwMode="auto">
          <a:xfrm>
            <a:off x="709931" y="4861442"/>
            <a:ext cx="5677797" cy="46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349312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4763" indent="-309524">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8098" indent="-24762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3337" indent="-24762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8576" indent="-24762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23815"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219054"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714293"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209532" indent="-24762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38C2292-3DC4-48EE-8649-281E436DB97A}" type="slidenum">
              <a:rPr lang="en-GB" sz="1300">
                <a:solidFill>
                  <a:srgbClr val="000000"/>
                </a:solidFill>
                <a:latin typeface="Gill Sans" charset="0"/>
                <a:ea typeface="ヒラギノ角ゴ ProN W3" charset="-128"/>
              </a:rPr>
              <a:pPr>
                <a:spcBef>
                  <a:spcPct val="0"/>
                </a:spcBef>
              </a:pPr>
              <a:t>19</a:t>
            </a:fld>
            <a:endParaRPr lang="en-GB" sz="1300">
              <a:solidFill>
                <a:srgbClr val="000000"/>
              </a:solidFill>
              <a:latin typeface="Gill Sans" charset="0"/>
              <a:ea typeface="ヒラギノ角ゴ ProN W3" charset="-128"/>
            </a:endParaRPr>
          </a:p>
        </p:txBody>
      </p:sp>
      <p:sp>
        <p:nvSpPr>
          <p:cNvPr id="45059" name="Text Box 1"/>
          <p:cNvSpPr>
            <a:spLocks noGrp="1" noRot="1" noChangeAspect="1" noChangeArrowheads="1" noTextEdit="1"/>
          </p:cNvSpPr>
          <p:nvPr>
            <p:ph type="sldImg"/>
          </p:nvPr>
        </p:nvSpPr>
        <p:spPr bwMode="auto">
          <a:xfrm>
            <a:off x="138113" y="777875"/>
            <a:ext cx="6819900" cy="3836988"/>
          </a:xfrm>
          <a:solidFill>
            <a:srgbClr val="FFFFFF"/>
          </a:solidFill>
          <a:ln>
            <a:solidFill>
              <a:srgbClr val="000000"/>
            </a:solidFill>
            <a:miter lim="800000"/>
            <a:headEnd/>
            <a:tailEnd/>
          </a:ln>
        </p:spPr>
      </p:sp>
      <p:sp>
        <p:nvSpPr>
          <p:cNvPr id="45060" name="Text Box 2"/>
          <p:cNvSpPr>
            <a:spLocks noGrp="1" noChangeArrowheads="1"/>
          </p:cNvSpPr>
          <p:nvPr>
            <p:ph type="body" idx="1"/>
          </p:nvPr>
        </p:nvSpPr>
        <p:spPr bwMode="auto">
          <a:xfrm>
            <a:off x="709931" y="4861442"/>
            <a:ext cx="5677797" cy="46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ea typeface="ＭＳ Ｐゴシック" panose="020B0600070205080204" pitchFamily="34" charset="-128"/>
            </a:endParaRPr>
          </a:p>
        </p:txBody>
      </p:sp>
    </p:spTree>
    <p:extLst>
      <p:ext uri="{BB962C8B-B14F-4D97-AF65-F5344CB8AC3E}">
        <p14:creationId xmlns:p14="http://schemas.microsoft.com/office/powerpoint/2010/main" val="2526741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DBF047-046D-44F1-9230-E0AF1A9594F1}"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3704174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DBF047-046D-44F1-9230-E0AF1A9594F1}"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409693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DBF047-046D-44F1-9230-E0AF1A9594F1}"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207587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DBF047-046D-44F1-9230-E0AF1A9594F1}"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2795651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DBF047-046D-44F1-9230-E0AF1A9594F1}"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259690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DBF047-046D-44F1-9230-E0AF1A9594F1}" type="datetimeFigureOut">
              <a:rPr lang="en-US" smtClean="0"/>
              <a:t>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1272285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DBF047-046D-44F1-9230-E0AF1A9594F1}" type="datetimeFigureOut">
              <a:rPr lang="en-US" smtClean="0"/>
              <a:t>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239086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DBF047-046D-44F1-9230-E0AF1A9594F1}" type="datetimeFigureOut">
              <a:rPr lang="en-US" smtClean="0"/>
              <a:t>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1823525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BF047-046D-44F1-9230-E0AF1A9594F1}" type="datetimeFigureOut">
              <a:rPr lang="en-US" smtClean="0"/>
              <a:t>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3035711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DBF047-046D-44F1-9230-E0AF1A9594F1}" type="datetimeFigureOut">
              <a:rPr lang="en-US" smtClean="0"/>
              <a:t>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1391805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DBF047-046D-44F1-9230-E0AF1A9594F1}" type="datetimeFigureOut">
              <a:rPr lang="en-US" smtClean="0"/>
              <a:t>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0C0CB-F03A-448E-AAF9-E4C404550399}" type="slidenum">
              <a:rPr lang="en-US" smtClean="0"/>
              <a:t>‹#›</a:t>
            </a:fld>
            <a:endParaRPr lang="en-US"/>
          </a:p>
        </p:txBody>
      </p:sp>
    </p:spTree>
    <p:extLst>
      <p:ext uri="{BB962C8B-B14F-4D97-AF65-F5344CB8AC3E}">
        <p14:creationId xmlns:p14="http://schemas.microsoft.com/office/powerpoint/2010/main" val="140148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BF047-046D-44F1-9230-E0AF1A9594F1}" type="datetimeFigureOut">
              <a:rPr lang="en-US" smtClean="0"/>
              <a:t>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0C0CB-F03A-448E-AAF9-E4C404550399}" type="slidenum">
              <a:rPr lang="en-US" smtClean="0"/>
              <a:t>‹#›</a:t>
            </a:fld>
            <a:endParaRPr lang="en-US"/>
          </a:p>
        </p:txBody>
      </p:sp>
    </p:spTree>
    <p:extLst>
      <p:ext uri="{BB962C8B-B14F-4D97-AF65-F5344CB8AC3E}">
        <p14:creationId xmlns:p14="http://schemas.microsoft.com/office/powerpoint/2010/main" val="4150870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aeEFuGnbV-s"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8562" y="263665"/>
            <a:ext cx="7583488" cy="1470025"/>
          </a:xfrm>
        </p:spPr>
        <p:txBody>
          <a:bodyPr/>
          <a:lstStyle/>
          <a:p>
            <a:r>
              <a:rPr lang="en-US" dirty="0"/>
              <a:t>The One China Myth </a:t>
            </a:r>
            <a:br>
              <a:rPr lang="en-US" dirty="0"/>
            </a:br>
            <a:r>
              <a:rPr lang="en-US" sz="2812" dirty="0"/>
              <a:t>Xinjiang, Tibet, and Hong Kong</a:t>
            </a:r>
          </a:p>
        </p:txBody>
      </p:sp>
      <p:sp>
        <p:nvSpPr>
          <p:cNvPr id="3" name="Subtitle 2"/>
          <p:cNvSpPr>
            <a:spLocks noGrp="1"/>
          </p:cNvSpPr>
          <p:nvPr>
            <p:ph type="subTitle" idx="1"/>
          </p:nvPr>
        </p:nvSpPr>
        <p:spPr>
          <a:xfrm>
            <a:off x="2328562" y="1733690"/>
            <a:ext cx="7583487" cy="615615"/>
          </a:xfrm>
        </p:spPr>
        <p:txBody>
          <a:bodyPr>
            <a:normAutofit fontScale="25000" lnSpcReduction="20000"/>
          </a:bodyPr>
          <a:lstStyle/>
          <a:p>
            <a:endParaRPr lang="en-US" sz="2531"/>
          </a:p>
          <a:p>
            <a:endParaRPr lang="en-US" sz="2531"/>
          </a:p>
          <a:p>
            <a:r>
              <a:rPr lang="en-US" sz="11200"/>
              <a:t>Mr. Daniel Lazar</a:t>
            </a:r>
            <a:endParaRPr lang="en-US" sz="11200" dirty="0"/>
          </a:p>
        </p:txBody>
      </p:sp>
      <p:pic>
        <p:nvPicPr>
          <p:cNvPr id="4" name="Picture 3"/>
          <p:cNvPicPr>
            <a:picLocks noChangeAspect="1"/>
          </p:cNvPicPr>
          <p:nvPr/>
        </p:nvPicPr>
        <p:blipFill>
          <a:blip r:embed="rId2"/>
          <a:stretch>
            <a:fillRect/>
          </a:stretch>
        </p:blipFill>
        <p:spPr>
          <a:xfrm>
            <a:off x="5183414" y="5197077"/>
            <a:ext cx="1800381" cy="1247407"/>
          </a:xfrm>
          <a:prstGeom prst="rect">
            <a:avLst/>
          </a:prstGeom>
        </p:spPr>
      </p:pic>
      <p:pic>
        <p:nvPicPr>
          <p:cNvPr id="5" name="Picture 4"/>
          <p:cNvPicPr>
            <a:picLocks noChangeAspect="1"/>
          </p:cNvPicPr>
          <p:nvPr/>
        </p:nvPicPr>
        <p:blipFill>
          <a:blip r:embed="rId3"/>
          <a:stretch>
            <a:fillRect/>
          </a:stretch>
        </p:blipFill>
        <p:spPr>
          <a:xfrm>
            <a:off x="2105483" y="5197078"/>
            <a:ext cx="1876179" cy="1248512"/>
          </a:xfrm>
          <a:prstGeom prst="rect">
            <a:avLst/>
          </a:prstGeom>
        </p:spPr>
      </p:pic>
      <p:pic>
        <p:nvPicPr>
          <p:cNvPr id="6" name="Picture 5"/>
          <p:cNvPicPr>
            <a:picLocks noChangeAspect="1"/>
          </p:cNvPicPr>
          <p:nvPr/>
        </p:nvPicPr>
        <p:blipFill>
          <a:blip r:embed="rId4"/>
          <a:stretch>
            <a:fillRect/>
          </a:stretch>
        </p:blipFill>
        <p:spPr>
          <a:xfrm>
            <a:off x="8185547" y="5197078"/>
            <a:ext cx="1903016" cy="1266371"/>
          </a:xfrm>
          <a:prstGeom prst="rect">
            <a:avLst/>
          </a:prstGeom>
        </p:spPr>
      </p:pic>
      <p:pic>
        <p:nvPicPr>
          <p:cNvPr id="7" name="Picture 6">
            <a:extLst>
              <a:ext uri="{FF2B5EF4-FFF2-40B4-BE49-F238E27FC236}">
                <a16:creationId xmlns:a16="http://schemas.microsoft.com/office/drawing/2014/main" id="{CC2721C0-CB36-4AF0-A601-56DE0334F04A}"/>
              </a:ext>
            </a:extLst>
          </p:cNvPr>
          <p:cNvPicPr>
            <a:picLocks noChangeAspect="1"/>
          </p:cNvPicPr>
          <p:nvPr/>
        </p:nvPicPr>
        <p:blipFill>
          <a:blip r:embed="rId5"/>
          <a:stretch>
            <a:fillRect/>
          </a:stretch>
        </p:blipFill>
        <p:spPr>
          <a:xfrm>
            <a:off x="4295252" y="2558702"/>
            <a:ext cx="3650105" cy="2428978"/>
          </a:xfrm>
          <a:prstGeom prst="rect">
            <a:avLst/>
          </a:prstGeom>
        </p:spPr>
      </p:pic>
    </p:spTree>
    <p:extLst>
      <p:ext uri="{BB962C8B-B14F-4D97-AF65-F5344CB8AC3E}">
        <p14:creationId xmlns:p14="http://schemas.microsoft.com/office/powerpoint/2010/main" val="4006349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CB5F3-72E0-4DEF-A45D-56F1992228FD}"/>
              </a:ext>
            </a:extLst>
          </p:cNvPr>
          <p:cNvSpPr>
            <a:spLocks noGrp="1"/>
          </p:cNvSpPr>
          <p:nvPr>
            <p:ph type="title"/>
          </p:nvPr>
        </p:nvSpPr>
        <p:spPr/>
        <p:txBody>
          <a:bodyPr/>
          <a:lstStyle/>
          <a:p>
            <a:r>
              <a:rPr lang="en-GB" b="1" dirty="0"/>
              <a:t>Xinjiang is Unique: More than Just Fun Facts</a:t>
            </a:r>
            <a:endParaRPr lang="en-US" dirty="0"/>
          </a:p>
        </p:txBody>
      </p:sp>
      <p:sp>
        <p:nvSpPr>
          <p:cNvPr id="5" name="Content Placeholder 4">
            <a:extLst>
              <a:ext uri="{FF2B5EF4-FFF2-40B4-BE49-F238E27FC236}">
                <a16:creationId xmlns:a16="http://schemas.microsoft.com/office/drawing/2014/main" id="{088DACFA-A2B3-45D4-90FF-382D12FD9D4C}"/>
              </a:ext>
            </a:extLst>
          </p:cNvPr>
          <p:cNvSpPr>
            <a:spLocks noGrp="1"/>
          </p:cNvSpPr>
          <p:nvPr>
            <p:ph sz="half" idx="1"/>
          </p:nvPr>
        </p:nvSpPr>
        <p:spPr/>
        <p:txBody>
          <a:bodyPr>
            <a:normAutofit/>
          </a:bodyPr>
          <a:lstStyle/>
          <a:p>
            <a:r>
              <a:rPr lang="en-US" dirty="0"/>
              <a:t>Urumqi is the geographical center point of Asia.</a:t>
            </a:r>
          </a:p>
          <a:p>
            <a:r>
              <a:rPr lang="en-US" dirty="0" err="1"/>
              <a:t>Yili</a:t>
            </a:r>
            <a:r>
              <a:rPr lang="en-US" dirty="0"/>
              <a:t> is 1 of 5 Xinjiang prefectures. It shares a 2,019 km border with Mongolia, Russia, and Kazakhstan </a:t>
            </a:r>
          </a:p>
          <a:p>
            <a:r>
              <a:rPr lang="en-US" dirty="0"/>
              <a:t>Han use Beijing Time; Uyghurs use Xinjiang Time as a form of rebellion. </a:t>
            </a:r>
          </a:p>
        </p:txBody>
      </p:sp>
      <p:pic>
        <p:nvPicPr>
          <p:cNvPr id="8" name="Picture 7">
            <a:extLst>
              <a:ext uri="{FF2B5EF4-FFF2-40B4-BE49-F238E27FC236}">
                <a16:creationId xmlns:a16="http://schemas.microsoft.com/office/drawing/2014/main" id="{FCE741B3-64D2-43D7-9729-A1CFF938DCE6}"/>
              </a:ext>
            </a:extLst>
          </p:cNvPr>
          <p:cNvPicPr>
            <a:picLocks noChangeAspect="1"/>
          </p:cNvPicPr>
          <p:nvPr/>
        </p:nvPicPr>
        <p:blipFill>
          <a:blip r:embed="rId2"/>
          <a:stretch>
            <a:fillRect/>
          </a:stretch>
        </p:blipFill>
        <p:spPr>
          <a:xfrm>
            <a:off x="6579475" y="1825625"/>
            <a:ext cx="5177957" cy="3657600"/>
          </a:xfrm>
          <a:prstGeom prst="rect">
            <a:avLst/>
          </a:prstGeom>
        </p:spPr>
      </p:pic>
    </p:spTree>
    <p:extLst>
      <p:ext uri="{BB962C8B-B14F-4D97-AF65-F5344CB8AC3E}">
        <p14:creationId xmlns:p14="http://schemas.microsoft.com/office/powerpoint/2010/main" val="2779124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vert="horz" lIns="91440" tIns="35268" rIns="91440" bIns="45720" rtlCol="0" anchor="ctr">
            <a:normAutofit/>
          </a:bodyPr>
          <a:lstStyle/>
          <a:p>
            <a:pPr defTabSz="914353">
              <a:tabLst>
                <a:tab pos="0" algn="l"/>
                <a:tab pos="406073" algn="l"/>
                <a:tab pos="813585" algn="l"/>
                <a:tab pos="1221097" algn="l"/>
                <a:tab pos="1628610" algn="l"/>
                <a:tab pos="2036121" algn="l"/>
                <a:tab pos="2443634" algn="l"/>
                <a:tab pos="2851146" algn="l"/>
                <a:tab pos="3258658" algn="l"/>
                <a:tab pos="3666170" algn="l"/>
                <a:tab pos="4073683" algn="l"/>
                <a:tab pos="4481194" algn="l"/>
                <a:tab pos="4888707" algn="l"/>
                <a:tab pos="5296219" algn="l"/>
                <a:tab pos="5703731" algn="l"/>
                <a:tab pos="6111243" algn="l"/>
                <a:tab pos="6518756" algn="l"/>
                <a:tab pos="6926268" algn="l"/>
                <a:tab pos="7333781" algn="l"/>
                <a:tab pos="7741292" algn="l"/>
                <a:tab pos="8148805" algn="l"/>
              </a:tabLst>
              <a:defRPr/>
            </a:pPr>
            <a:r>
              <a:rPr lang="en-GB" b="1" dirty="0">
                <a:effectLst/>
                <a:ea typeface="+mj-ea"/>
                <a:cs typeface="+mj-cs"/>
              </a:rPr>
              <a:t>Early History</a:t>
            </a:r>
          </a:p>
        </p:txBody>
      </p:sp>
      <p:sp>
        <p:nvSpPr>
          <p:cNvPr id="10242" name="Rectangle 2"/>
          <p:cNvSpPr>
            <a:spLocks noGrp="1" noChangeArrowheads="1"/>
          </p:cNvSpPr>
          <p:nvPr>
            <p:ph idx="1"/>
          </p:nvPr>
        </p:nvSpPr>
        <p:spPr>
          <a:xfrm>
            <a:off x="940159" y="4714875"/>
            <a:ext cx="9813700" cy="2143125"/>
          </a:xfrm>
        </p:spPr>
        <p:txBody>
          <a:bodyPr>
            <a:normAutofit/>
          </a:bodyPr>
          <a:lstStyle/>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Nomadic Turkic tribes </a:t>
            </a:r>
            <a:r>
              <a:rPr lang="en-GB" dirty="0">
                <a:effectLst/>
                <a:sym typeface="Wingdings" panose="05000000000000000000" pitchFamily="2" charset="2"/>
              </a:rPr>
              <a:t> </a:t>
            </a:r>
            <a:r>
              <a:rPr lang="en-GB" dirty="0">
                <a:effectLst/>
              </a:rPr>
              <a:t>Mongolian rule </a:t>
            </a:r>
            <a:r>
              <a:rPr lang="en-GB" dirty="0">
                <a:effectLst/>
                <a:sym typeface="Wingdings" panose="05000000000000000000" pitchFamily="2" charset="2"/>
              </a:rPr>
              <a:t> </a:t>
            </a:r>
            <a:r>
              <a:rPr lang="en-GB" dirty="0">
                <a:effectLst/>
              </a:rPr>
              <a:t>Qing Dynasty </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Province status in 1884</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Han sought to educate and integrate the “savages”</a:t>
            </a:r>
          </a:p>
          <a:p>
            <a:pPr indent="-309180">
              <a:buNone/>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endParaRPr lang="en-GB" dirty="0">
              <a:solidFill>
                <a:srgbClr val="FFFFFF"/>
              </a:solidFill>
              <a:effectLst>
                <a:outerShdw blurRad="38100" dist="38100" dir="2700000" algn="tl">
                  <a:srgbClr val="000000"/>
                </a:outerShdw>
              </a:effectLst>
            </a:endParaRPr>
          </a:p>
        </p:txBody>
      </p:sp>
      <p:pic>
        <p:nvPicPr>
          <p:cNvPr id="358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619" y="1237735"/>
            <a:ext cx="5932661" cy="347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75297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vert="horz" lIns="91440" tIns="35268" rIns="91440" bIns="45720" rtlCol="0" anchor="ctr">
            <a:normAutofit/>
          </a:bodyPr>
          <a:lstStyle/>
          <a:p>
            <a:pPr defTabSz="914353">
              <a:tabLst>
                <a:tab pos="0" algn="l"/>
                <a:tab pos="406073" algn="l"/>
                <a:tab pos="813585" algn="l"/>
                <a:tab pos="1221097" algn="l"/>
                <a:tab pos="1628610" algn="l"/>
                <a:tab pos="2036121" algn="l"/>
                <a:tab pos="2443634" algn="l"/>
                <a:tab pos="2851146" algn="l"/>
                <a:tab pos="3258658" algn="l"/>
                <a:tab pos="3666170" algn="l"/>
                <a:tab pos="4073683" algn="l"/>
                <a:tab pos="4481194" algn="l"/>
                <a:tab pos="4888707" algn="l"/>
                <a:tab pos="5296219" algn="l"/>
                <a:tab pos="5703731" algn="l"/>
                <a:tab pos="6111243" algn="l"/>
                <a:tab pos="6518756" algn="l"/>
                <a:tab pos="6926268" algn="l"/>
                <a:tab pos="7333781" algn="l"/>
                <a:tab pos="7741292" algn="l"/>
                <a:tab pos="8148805" algn="l"/>
              </a:tabLst>
              <a:defRPr/>
            </a:pPr>
            <a:r>
              <a:rPr lang="en-GB" b="1" dirty="0"/>
              <a:t>Modern </a:t>
            </a:r>
            <a:r>
              <a:rPr lang="en-GB" b="1" dirty="0">
                <a:effectLst/>
                <a:ea typeface="+mj-ea"/>
                <a:cs typeface="+mj-cs"/>
              </a:rPr>
              <a:t>History</a:t>
            </a:r>
          </a:p>
        </p:txBody>
      </p:sp>
      <p:sp>
        <p:nvSpPr>
          <p:cNvPr id="11268" name="Rectangle 4"/>
          <p:cNvSpPr>
            <a:spLocks noGrp="1" noChangeArrowheads="1"/>
          </p:cNvSpPr>
          <p:nvPr>
            <p:ph idx="1"/>
          </p:nvPr>
        </p:nvSpPr>
        <p:spPr>
          <a:xfrm>
            <a:off x="540913" y="1770311"/>
            <a:ext cx="7379594" cy="4297412"/>
          </a:xfrm>
        </p:spPr>
        <p:txBody>
          <a:bodyPr vert="horz" lIns="91440" tIns="20900" rIns="91440" bIns="45720" rtlCol="0">
            <a:noAutofit/>
          </a:bodyPr>
          <a:lstStyle/>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400" dirty="0"/>
              <a:t>1912 - Qing fell, ROC est.</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400" dirty="0"/>
              <a:t>1933 - Uyghur and Hui revolts led to formation of </a:t>
            </a:r>
            <a:r>
              <a:rPr lang="en-GB" sz="2400" dirty="0">
                <a:solidFill>
                  <a:srgbClr val="FF0000"/>
                </a:solidFill>
              </a:rPr>
              <a:t>First East Turkestan Republic;  </a:t>
            </a:r>
            <a:r>
              <a:rPr lang="en-GB" sz="2400" dirty="0"/>
              <a:t>attacked by KMT in 1934</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400" dirty="0"/>
              <a:t>1944-1949 - </a:t>
            </a:r>
            <a:r>
              <a:rPr lang="en-GB" sz="2400" dirty="0">
                <a:solidFill>
                  <a:srgbClr val="FF0000"/>
                </a:solidFill>
              </a:rPr>
              <a:t>Second East Turkestan Republic</a:t>
            </a:r>
            <a:r>
              <a:rPr lang="en-GB" sz="2400" dirty="0"/>
              <a:t> </a:t>
            </a:r>
          </a:p>
          <a:p>
            <a:pPr marL="751869"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Soviet Supported</a:t>
            </a:r>
          </a:p>
          <a:p>
            <a:pPr marL="751869"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At end of Chinese Civil War, a “Peaceful Liberation” from warlords and KMT</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400" dirty="0"/>
              <a:t>Uyghurs were 80% of pop. in 1950 </a:t>
            </a:r>
          </a:p>
        </p:txBody>
      </p:sp>
      <p:pic>
        <p:nvPicPr>
          <p:cNvPr id="378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7496" y="1237387"/>
            <a:ext cx="3347395" cy="245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7497" y="3919017"/>
            <a:ext cx="3347394" cy="244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4314416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p:txBody>
          <a:bodyPr vert="horz" lIns="91440" tIns="35268" rIns="91440" bIns="45720" rtlCol="0" anchor="ctr">
            <a:normAutofit/>
          </a:bodyPr>
          <a:lstStyle/>
          <a:p>
            <a:pPr defTabSz="914353">
              <a:tabLst>
                <a:tab pos="0" algn="l"/>
                <a:tab pos="406073" algn="l"/>
                <a:tab pos="813585" algn="l"/>
                <a:tab pos="1221097" algn="l"/>
                <a:tab pos="1628610" algn="l"/>
                <a:tab pos="2036121" algn="l"/>
                <a:tab pos="2443634" algn="l"/>
                <a:tab pos="2851146" algn="l"/>
                <a:tab pos="3258658" algn="l"/>
                <a:tab pos="3666170" algn="l"/>
                <a:tab pos="4073683" algn="l"/>
                <a:tab pos="4481194" algn="l"/>
                <a:tab pos="4888707" algn="l"/>
                <a:tab pos="5296219" algn="l"/>
                <a:tab pos="5703731" algn="l"/>
                <a:tab pos="6111243" algn="l"/>
                <a:tab pos="6518756" algn="l"/>
                <a:tab pos="6926268" algn="l"/>
                <a:tab pos="7333781" algn="l"/>
                <a:tab pos="7741292" algn="l"/>
                <a:tab pos="8148805" algn="l"/>
              </a:tabLst>
              <a:defRPr/>
            </a:pPr>
            <a:r>
              <a:rPr lang="en-GB" b="1" dirty="0"/>
              <a:t>Modern </a:t>
            </a:r>
            <a:r>
              <a:rPr lang="en-GB" b="1" dirty="0">
                <a:effectLst/>
                <a:ea typeface="+mj-ea"/>
                <a:cs typeface="+mj-cs"/>
              </a:rPr>
              <a:t>Histor</a:t>
            </a:r>
            <a:r>
              <a:rPr lang="en-GB" b="1" dirty="0"/>
              <a:t>y, </a:t>
            </a:r>
            <a:r>
              <a:rPr lang="en-GB" b="1" dirty="0">
                <a:effectLst/>
                <a:ea typeface="+mj-ea"/>
                <a:cs typeface="+mj-cs"/>
              </a:rPr>
              <a:t>Early Years of the PRC</a:t>
            </a:r>
          </a:p>
        </p:txBody>
      </p:sp>
      <p:sp>
        <p:nvSpPr>
          <p:cNvPr id="12290" name="Rectangle 2"/>
          <p:cNvSpPr>
            <a:spLocks noGrp="1" noChangeArrowheads="1"/>
          </p:cNvSpPr>
          <p:nvPr>
            <p:ph idx="1"/>
          </p:nvPr>
        </p:nvSpPr>
        <p:spPr/>
        <p:txBody>
          <a:bodyPr>
            <a:normAutofit/>
          </a:bodyPr>
          <a:lstStyle/>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Became an </a:t>
            </a:r>
            <a:r>
              <a:rPr lang="en-GB" dirty="0">
                <a:solidFill>
                  <a:srgbClr val="FF0000"/>
                </a:solidFill>
                <a:effectLst/>
              </a:rPr>
              <a:t>“autonomous” region </a:t>
            </a:r>
            <a:r>
              <a:rPr lang="en-GB" dirty="0">
                <a:effectLst/>
              </a:rPr>
              <a:t>in 1955</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CCP </a:t>
            </a:r>
            <a:r>
              <a:rPr lang="en-GB" dirty="0"/>
              <a:t>built SOEs</a:t>
            </a:r>
            <a:endParaRPr lang="en-GB" dirty="0">
              <a:effectLst/>
            </a:endParaRP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CCP </a:t>
            </a:r>
            <a:r>
              <a:rPr lang="en-GB" dirty="0"/>
              <a:t>built </a:t>
            </a:r>
            <a:r>
              <a:rPr lang="en-GB" dirty="0">
                <a:effectLst/>
              </a:rPr>
              <a:t>prison camps </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CCP wanted resources and a secure border </a:t>
            </a:r>
            <a:endParaRPr lang="en-GB" dirty="0"/>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Han infiltration. Many Uyghurs fled. Others suffered. </a:t>
            </a:r>
            <a:r>
              <a:rPr lang="en-GB" dirty="0">
                <a:solidFill>
                  <a:srgbClr val="FF0000"/>
                </a:solidFill>
                <a:effectLst/>
              </a:rPr>
              <a:t>Great Leap</a:t>
            </a:r>
            <a:r>
              <a:rPr lang="en-GB" dirty="0">
                <a:effectLst/>
              </a:rPr>
              <a:t>, </a:t>
            </a:r>
            <a:r>
              <a:rPr lang="en-GB" dirty="0">
                <a:solidFill>
                  <a:srgbClr val="FF0000"/>
                </a:solidFill>
                <a:effectLst/>
              </a:rPr>
              <a:t>100 Flowers Campaign</a:t>
            </a:r>
            <a:r>
              <a:rPr lang="en-GB" dirty="0">
                <a:effectLst/>
              </a:rPr>
              <a:t>, </a:t>
            </a:r>
            <a:r>
              <a:rPr lang="en-GB" dirty="0">
                <a:solidFill>
                  <a:srgbClr val="FF0000"/>
                </a:solidFill>
                <a:effectLst/>
              </a:rPr>
              <a:t>Cultural Revolution</a:t>
            </a:r>
            <a:r>
              <a:rPr lang="en-GB" dirty="0">
                <a:effectLst/>
              </a:rPr>
              <a:t>…</a:t>
            </a:r>
          </a:p>
        </p:txBody>
      </p:sp>
    </p:spTree>
    <p:extLst>
      <p:ext uri="{BB962C8B-B14F-4D97-AF65-F5344CB8AC3E}">
        <p14:creationId xmlns:p14="http://schemas.microsoft.com/office/powerpoint/2010/main" val="9148800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Xinjiang and the PRC</a:t>
            </a:r>
            <a:endParaRPr lang="en-US" dirty="0"/>
          </a:p>
        </p:txBody>
      </p:sp>
      <p:sp>
        <p:nvSpPr>
          <p:cNvPr id="3" name="Content Placeholder 2"/>
          <p:cNvSpPr>
            <a:spLocks noGrp="1"/>
          </p:cNvSpPr>
          <p:nvPr>
            <p:ph idx="1"/>
          </p:nvPr>
        </p:nvSpPr>
        <p:spPr/>
        <p:txBody>
          <a:bodyPr>
            <a:noAutofit/>
          </a:bodyPr>
          <a:lstStyle/>
          <a:p>
            <a:r>
              <a:rPr lang="en-US" b="1" dirty="0">
                <a:solidFill>
                  <a:srgbClr val="FF0000"/>
                </a:solidFill>
              </a:rPr>
              <a:t>Regional Ethnic Autonomy Law of 1984</a:t>
            </a:r>
          </a:p>
          <a:p>
            <a:pPr lvl="1"/>
            <a:r>
              <a:rPr lang="en-US" sz="2800" dirty="0"/>
              <a:t>Guarantees rights to minorities</a:t>
            </a:r>
          </a:p>
          <a:p>
            <a:pPr lvl="2"/>
            <a:r>
              <a:rPr lang="en-US" sz="2800" dirty="0"/>
              <a:t>Self-government</a:t>
            </a:r>
          </a:p>
          <a:p>
            <a:pPr lvl="2"/>
            <a:r>
              <a:rPr lang="en-US" sz="2800" dirty="0"/>
              <a:t>Freedom to develop language, religion, culture</a:t>
            </a:r>
          </a:p>
          <a:p>
            <a:pPr lvl="2"/>
            <a:r>
              <a:rPr lang="en-US" sz="2800" dirty="0"/>
              <a:t>Greater control over economic development</a:t>
            </a:r>
          </a:p>
          <a:p>
            <a:pPr lvl="1"/>
            <a:r>
              <a:rPr lang="en-US" sz="2800" dirty="0"/>
              <a:t>Not equitably or consistently enforced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dirty="0"/>
              <a:t>Uyghurs are classified as a </a:t>
            </a:r>
            <a:r>
              <a:rPr lang="en-US" b="1" dirty="0">
                <a:solidFill>
                  <a:srgbClr val="FF0000"/>
                </a:solidFill>
              </a:rPr>
              <a:t>National Minority</a:t>
            </a:r>
            <a:r>
              <a:rPr lang="en-US" dirty="0"/>
              <a:t> rather than an indigenous group. Thus,</a:t>
            </a:r>
            <a:r>
              <a:rPr lang="en-US" sz="2800" dirty="0"/>
              <a:t> they are considered to be no more indigenous to Xinjiang than Han.</a:t>
            </a:r>
          </a:p>
          <a:p>
            <a:endParaRPr lang="en-US" dirty="0"/>
          </a:p>
        </p:txBody>
      </p:sp>
    </p:spTree>
    <p:extLst>
      <p:ext uri="{BB962C8B-B14F-4D97-AF65-F5344CB8AC3E}">
        <p14:creationId xmlns:p14="http://schemas.microsoft.com/office/powerpoint/2010/main" val="3765637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effectLst/>
              </a:rPr>
              <a:t>Xinjiang and the PRC</a:t>
            </a:r>
            <a:endParaRPr lang="en-US" dirty="0"/>
          </a:p>
        </p:txBody>
      </p:sp>
      <p:sp>
        <p:nvSpPr>
          <p:cNvPr id="3" name="Content Placeholder 2"/>
          <p:cNvSpPr>
            <a:spLocks noGrp="1"/>
          </p:cNvSpPr>
          <p:nvPr>
            <p:ph idx="1"/>
          </p:nvPr>
        </p:nvSpPr>
        <p:spPr/>
        <p:txBody>
          <a:bodyPr>
            <a:normAutofit/>
          </a:bodyPr>
          <a:lstStyle/>
          <a:p>
            <a:r>
              <a:rPr lang="en-US" dirty="0"/>
              <a:t>To be fair...</a:t>
            </a:r>
          </a:p>
          <a:p>
            <a:pPr lvl="1"/>
            <a:r>
              <a:rPr lang="en-US" dirty="0">
                <a:effectLst/>
              </a:rPr>
              <a:t>Agricultural science has increased output</a:t>
            </a:r>
          </a:p>
          <a:p>
            <a:pPr lvl="1"/>
            <a:r>
              <a:rPr lang="en-US" dirty="0">
                <a:effectLst/>
              </a:rPr>
              <a:t>Massive road construction in the desert</a:t>
            </a:r>
          </a:p>
          <a:p>
            <a:pPr lvl="1"/>
            <a:r>
              <a:rPr lang="en-US" dirty="0">
                <a:effectLst/>
              </a:rPr>
              <a:t>More access to doctors, immunizations, and hospital beds than PRC average </a:t>
            </a: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04335626"/>
              </p:ext>
            </p:extLst>
          </p:nvPr>
        </p:nvGraphicFramePr>
        <p:xfrm>
          <a:off x="2833352" y="3606084"/>
          <a:ext cx="5100032" cy="3055609"/>
        </p:xfrm>
        <a:graphic>
          <a:graphicData uri="http://schemas.openxmlformats.org/drawingml/2006/table">
            <a:tbl>
              <a:tblPr firstRow="1" bandRow="1">
                <a:tableStyleId>{5C22544A-7EE6-4342-B048-85BDC9FD1C3A}</a:tableStyleId>
              </a:tblPr>
              <a:tblGrid>
                <a:gridCol w="2129706">
                  <a:extLst>
                    <a:ext uri="{9D8B030D-6E8A-4147-A177-3AD203B41FA5}">
                      <a16:colId xmlns:a16="http://schemas.microsoft.com/office/drawing/2014/main" val="20000"/>
                    </a:ext>
                  </a:extLst>
                </a:gridCol>
                <a:gridCol w="1348657">
                  <a:extLst>
                    <a:ext uri="{9D8B030D-6E8A-4147-A177-3AD203B41FA5}">
                      <a16:colId xmlns:a16="http://schemas.microsoft.com/office/drawing/2014/main" val="20001"/>
                    </a:ext>
                  </a:extLst>
                </a:gridCol>
                <a:gridCol w="1621669">
                  <a:extLst>
                    <a:ext uri="{9D8B030D-6E8A-4147-A177-3AD203B41FA5}">
                      <a16:colId xmlns:a16="http://schemas.microsoft.com/office/drawing/2014/main" val="20002"/>
                    </a:ext>
                  </a:extLst>
                </a:gridCol>
              </a:tblGrid>
              <a:tr h="475285">
                <a:tc>
                  <a:txBody>
                    <a:bodyPr/>
                    <a:lstStyle/>
                    <a:p>
                      <a:endParaRPr lang="en-US" sz="2400" dirty="0"/>
                    </a:p>
                  </a:txBody>
                  <a:tcPr marL="64294" marR="64294" marT="32147" marB="32147"/>
                </a:tc>
                <a:tc>
                  <a:txBody>
                    <a:bodyPr/>
                    <a:lstStyle/>
                    <a:p>
                      <a:r>
                        <a:rPr lang="en-US" sz="2400" dirty="0"/>
                        <a:t>1949</a:t>
                      </a:r>
                    </a:p>
                  </a:txBody>
                  <a:tcPr marL="64294" marR="64294" marT="32147" marB="32147"/>
                </a:tc>
                <a:tc>
                  <a:txBody>
                    <a:bodyPr/>
                    <a:lstStyle/>
                    <a:p>
                      <a:r>
                        <a:rPr lang="en-US" sz="2400" dirty="0"/>
                        <a:t>2013</a:t>
                      </a:r>
                    </a:p>
                  </a:txBody>
                  <a:tcPr marL="64294" marR="64294" marT="32147" marB="32147"/>
                </a:tc>
                <a:extLst>
                  <a:ext uri="{0D108BD9-81ED-4DB2-BD59-A6C34878D82A}">
                    <a16:rowId xmlns:a16="http://schemas.microsoft.com/office/drawing/2014/main" val="10000"/>
                  </a:ext>
                </a:extLst>
              </a:tr>
              <a:tr h="361683">
                <a:tc>
                  <a:txBody>
                    <a:bodyPr/>
                    <a:lstStyle/>
                    <a:p>
                      <a:r>
                        <a:rPr lang="en-US" sz="2400" dirty="0"/>
                        <a:t>Primary School</a:t>
                      </a:r>
                    </a:p>
                  </a:txBody>
                  <a:tcPr marL="64294" marR="64294" marT="32147" marB="32147"/>
                </a:tc>
                <a:tc>
                  <a:txBody>
                    <a:bodyPr/>
                    <a:lstStyle/>
                    <a:p>
                      <a:r>
                        <a:rPr lang="en-US" sz="2400" dirty="0"/>
                        <a:t>1335</a:t>
                      </a:r>
                    </a:p>
                  </a:txBody>
                  <a:tcPr marL="64294" marR="64294" marT="32147" marB="32147"/>
                </a:tc>
                <a:tc>
                  <a:txBody>
                    <a:bodyPr/>
                    <a:lstStyle/>
                    <a:p>
                      <a:r>
                        <a:rPr lang="en-US" sz="2400" dirty="0"/>
                        <a:t>6221</a:t>
                      </a:r>
                    </a:p>
                  </a:txBody>
                  <a:tcPr marL="64294" marR="64294" marT="32147" marB="32147"/>
                </a:tc>
                <a:extLst>
                  <a:ext uri="{0D108BD9-81ED-4DB2-BD59-A6C34878D82A}">
                    <a16:rowId xmlns:a16="http://schemas.microsoft.com/office/drawing/2014/main" val="10001"/>
                  </a:ext>
                </a:extLst>
              </a:tr>
              <a:tr h="361683">
                <a:tc>
                  <a:txBody>
                    <a:bodyPr/>
                    <a:lstStyle/>
                    <a:p>
                      <a:r>
                        <a:rPr lang="en-US" sz="2400" dirty="0"/>
                        <a:t>Middle Schools</a:t>
                      </a:r>
                    </a:p>
                  </a:txBody>
                  <a:tcPr marL="64294" marR="64294" marT="32147" marB="32147"/>
                </a:tc>
                <a:tc>
                  <a:txBody>
                    <a:bodyPr/>
                    <a:lstStyle/>
                    <a:p>
                      <a:r>
                        <a:rPr lang="en-US" sz="2400" dirty="0"/>
                        <a:t>9</a:t>
                      </a:r>
                    </a:p>
                  </a:txBody>
                  <a:tcPr marL="64294" marR="64294" marT="32147" marB="32147"/>
                </a:tc>
                <a:tc>
                  <a:txBody>
                    <a:bodyPr/>
                    <a:lstStyle/>
                    <a:p>
                      <a:r>
                        <a:rPr lang="en-US" sz="2400" dirty="0"/>
                        <a:t>1929</a:t>
                      </a:r>
                    </a:p>
                  </a:txBody>
                  <a:tcPr marL="64294" marR="64294" marT="32147" marB="32147"/>
                </a:tc>
                <a:extLst>
                  <a:ext uri="{0D108BD9-81ED-4DB2-BD59-A6C34878D82A}">
                    <a16:rowId xmlns:a16="http://schemas.microsoft.com/office/drawing/2014/main" val="10002"/>
                  </a:ext>
                </a:extLst>
              </a:tr>
              <a:tr h="361683">
                <a:tc>
                  <a:txBody>
                    <a:bodyPr/>
                    <a:lstStyle/>
                    <a:p>
                      <a:r>
                        <a:rPr lang="en-US" sz="2400" dirty="0"/>
                        <a:t>Universities</a:t>
                      </a:r>
                    </a:p>
                  </a:txBody>
                  <a:tcPr marL="64294" marR="64294" marT="32147" marB="32147"/>
                </a:tc>
                <a:tc>
                  <a:txBody>
                    <a:bodyPr/>
                    <a:lstStyle/>
                    <a:p>
                      <a:r>
                        <a:rPr lang="en-US" sz="2400" dirty="0"/>
                        <a:t>1</a:t>
                      </a:r>
                    </a:p>
                  </a:txBody>
                  <a:tcPr marL="64294" marR="64294" marT="32147" marB="32147"/>
                </a:tc>
                <a:tc>
                  <a:txBody>
                    <a:bodyPr/>
                    <a:lstStyle/>
                    <a:p>
                      <a:r>
                        <a:rPr lang="en-US" sz="2400" dirty="0"/>
                        <a:t>21</a:t>
                      </a:r>
                    </a:p>
                  </a:txBody>
                  <a:tcPr marL="64294" marR="64294" marT="32147" marB="32147"/>
                </a:tc>
                <a:extLst>
                  <a:ext uri="{0D108BD9-81ED-4DB2-BD59-A6C34878D82A}">
                    <a16:rowId xmlns:a16="http://schemas.microsoft.com/office/drawing/2014/main" val="10003"/>
                  </a:ext>
                </a:extLst>
              </a:tr>
              <a:tr h="361683">
                <a:tc>
                  <a:txBody>
                    <a:bodyPr/>
                    <a:lstStyle/>
                    <a:p>
                      <a:r>
                        <a:rPr lang="en-US" sz="2400" dirty="0"/>
                        <a:t>Public</a:t>
                      </a:r>
                      <a:r>
                        <a:rPr lang="en-US" sz="2400" baseline="0" dirty="0"/>
                        <a:t> Libraries</a:t>
                      </a:r>
                      <a:endParaRPr lang="en-US" sz="2400" dirty="0"/>
                    </a:p>
                  </a:txBody>
                  <a:tcPr marL="64294" marR="64294" marT="32147" marB="32147"/>
                </a:tc>
                <a:tc>
                  <a:txBody>
                    <a:bodyPr/>
                    <a:lstStyle/>
                    <a:p>
                      <a:r>
                        <a:rPr lang="en-US" sz="2400" dirty="0"/>
                        <a:t>0</a:t>
                      </a:r>
                    </a:p>
                  </a:txBody>
                  <a:tcPr marL="64294" marR="64294" marT="32147" marB="32147"/>
                </a:tc>
                <a:tc>
                  <a:txBody>
                    <a:bodyPr/>
                    <a:lstStyle/>
                    <a:p>
                      <a:r>
                        <a:rPr lang="en-US" sz="2400" dirty="0"/>
                        <a:t>81</a:t>
                      </a:r>
                    </a:p>
                  </a:txBody>
                  <a:tcPr marL="64294" marR="64294" marT="32147" marB="32147"/>
                </a:tc>
                <a:extLst>
                  <a:ext uri="{0D108BD9-81ED-4DB2-BD59-A6C34878D82A}">
                    <a16:rowId xmlns:a16="http://schemas.microsoft.com/office/drawing/2014/main" val="10004"/>
                  </a:ext>
                </a:extLst>
              </a:tr>
              <a:tr h="361683">
                <a:tc>
                  <a:txBody>
                    <a:bodyPr/>
                    <a:lstStyle/>
                    <a:p>
                      <a:r>
                        <a:rPr lang="en-US" sz="2400" dirty="0"/>
                        <a:t>Museums</a:t>
                      </a:r>
                    </a:p>
                  </a:txBody>
                  <a:tcPr marL="64294" marR="64294" marT="32147" marB="32147"/>
                </a:tc>
                <a:tc>
                  <a:txBody>
                    <a:bodyPr/>
                    <a:lstStyle/>
                    <a:p>
                      <a:r>
                        <a:rPr lang="en-US" sz="2400" dirty="0"/>
                        <a:t>0</a:t>
                      </a:r>
                    </a:p>
                  </a:txBody>
                  <a:tcPr marL="64294" marR="64294" marT="32147" marB="32147"/>
                </a:tc>
                <a:tc>
                  <a:txBody>
                    <a:bodyPr/>
                    <a:lstStyle/>
                    <a:p>
                      <a:r>
                        <a:rPr lang="en-US" sz="2400" dirty="0"/>
                        <a:t>23</a:t>
                      </a:r>
                    </a:p>
                  </a:txBody>
                  <a:tcPr marL="64294" marR="64294" marT="32147" marB="32147"/>
                </a:tc>
                <a:extLst>
                  <a:ext uri="{0D108BD9-81ED-4DB2-BD59-A6C34878D82A}">
                    <a16:rowId xmlns:a16="http://schemas.microsoft.com/office/drawing/2014/main" val="10005"/>
                  </a:ext>
                </a:extLst>
              </a:tr>
              <a:tr h="361683">
                <a:tc>
                  <a:txBody>
                    <a:bodyPr/>
                    <a:lstStyle/>
                    <a:p>
                      <a:r>
                        <a:rPr lang="en-US" sz="2400" dirty="0"/>
                        <a:t>Illiteracy</a:t>
                      </a:r>
                    </a:p>
                  </a:txBody>
                  <a:tcPr marL="64294" marR="64294" marT="32147" marB="32147"/>
                </a:tc>
                <a:tc>
                  <a:txBody>
                    <a:bodyPr/>
                    <a:lstStyle/>
                    <a:p>
                      <a:r>
                        <a:rPr lang="en-US" sz="2400" dirty="0"/>
                        <a:t>45%</a:t>
                      </a:r>
                    </a:p>
                  </a:txBody>
                  <a:tcPr marL="64294" marR="64294" marT="32147" marB="32147"/>
                </a:tc>
                <a:tc>
                  <a:txBody>
                    <a:bodyPr/>
                    <a:lstStyle/>
                    <a:p>
                      <a:r>
                        <a:rPr lang="en-US" sz="2400" dirty="0"/>
                        <a:t>2%</a:t>
                      </a:r>
                    </a:p>
                  </a:txBody>
                  <a:tcPr marL="64294" marR="64294" marT="32147" marB="3214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69096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effectLst/>
              </a:rPr>
              <a:t>Xinjiang and the PRC</a:t>
            </a:r>
            <a:endParaRPr lang="en-US" dirty="0"/>
          </a:p>
        </p:txBody>
      </p:sp>
      <p:pic>
        <p:nvPicPr>
          <p:cNvPr id="3" name="Picture 2">
            <a:extLst>
              <a:ext uri="{FF2B5EF4-FFF2-40B4-BE49-F238E27FC236}">
                <a16:creationId xmlns:a16="http://schemas.microsoft.com/office/drawing/2014/main" id="{DABA3621-D73B-4B8E-8DB1-A02EBA554BA6}"/>
              </a:ext>
            </a:extLst>
          </p:cNvPr>
          <p:cNvPicPr>
            <a:picLocks noChangeAspect="1"/>
          </p:cNvPicPr>
          <p:nvPr/>
        </p:nvPicPr>
        <p:blipFill>
          <a:blip r:embed="rId2"/>
          <a:stretch>
            <a:fillRect/>
          </a:stretch>
        </p:blipFill>
        <p:spPr>
          <a:xfrm>
            <a:off x="7078100" y="365125"/>
            <a:ext cx="4824121" cy="6238041"/>
          </a:xfrm>
          <a:prstGeom prst="rect">
            <a:avLst/>
          </a:prstGeom>
        </p:spPr>
      </p:pic>
      <p:pic>
        <p:nvPicPr>
          <p:cNvPr id="7" name="Content Placeholder 6">
            <a:extLst>
              <a:ext uri="{FF2B5EF4-FFF2-40B4-BE49-F238E27FC236}">
                <a16:creationId xmlns:a16="http://schemas.microsoft.com/office/drawing/2014/main" id="{19821EBA-888D-47AF-9F17-4387BACAFC9F}"/>
              </a:ext>
            </a:extLst>
          </p:cNvPr>
          <p:cNvPicPr>
            <a:picLocks noGrp="1" noChangeAspect="1"/>
          </p:cNvPicPr>
          <p:nvPr>
            <p:ph idx="1"/>
          </p:nvPr>
        </p:nvPicPr>
        <p:blipFill>
          <a:blip r:embed="rId3"/>
          <a:stretch>
            <a:fillRect/>
          </a:stretch>
        </p:blipFill>
        <p:spPr>
          <a:xfrm>
            <a:off x="289778" y="2500182"/>
            <a:ext cx="6375441" cy="2656434"/>
          </a:xfrm>
          <a:prstGeom prst="rect">
            <a:avLst/>
          </a:prstGeom>
        </p:spPr>
      </p:pic>
      <p:sp>
        <p:nvSpPr>
          <p:cNvPr id="8" name="Rectangle: Rounded Corners 7">
            <a:extLst>
              <a:ext uri="{FF2B5EF4-FFF2-40B4-BE49-F238E27FC236}">
                <a16:creationId xmlns:a16="http://schemas.microsoft.com/office/drawing/2014/main" id="{DAACD29F-DBC2-4E1F-822F-AA5B6C5B2248}"/>
              </a:ext>
            </a:extLst>
          </p:cNvPr>
          <p:cNvSpPr/>
          <p:nvPr/>
        </p:nvSpPr>
        <p:spPr>
          <a:xfrm>
            <a:off x="7063141" y="5351489"/>
            <a:ext cx="4834328" cy="3447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D6EBD8-D429-4668-A6A5-F22787382E14}"/>
              </a:ext>
            </a:extLst>
          </p:cNvPr>
          <p:cNvSpPr txBox="1"/>
          <p:nvPr/>
        </p:nvSpPr>
        <p:spPr>
          <a:xfrm>
            <a:off x="6504129" y="5231488"/>
            <a:ext cx="569219" cy="584775"/>
          </a:xfrm>
          <a:prstGeom prst="rect">
            <a:avLst/>
          </a:prstGeom>
          <a:noFill/>
        </p:spPr>
        <p:txBody>
          <a:bodyPr wrap="square" rtlCol="0">
            <a:spAutoFit/>
          </a:bodyPr>
          <a:lstStyle/>
          <a:p>
            <a:r>
              <a:rPr lang="en-US" sz="3200" b="1" dirty="0">
                <a:solidFill>
                  <a:srgbClr val="FF0000"/>
                </a:solidFill>
              </a:rPr>
              <a:t>→</a:t>
            </a:r>
          </a:p>
        </p:txBody>
      </p:sp>
    </p:spTree>
    <p:extLst>
      <p:ext uri="{BB962C8B-B14F-4D97-AF65-F5344CB8AC3E}">
        <p14:creationId xmlns:p14="http://schemas.microsoft.com/office/powerpoint/2010/main" val="102461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vert="horz" lIns="91440" tIns="35268" rIns="91440" bIns="45720" rtlCol="0" anchor="ctr">
            <a:normAutofit/>
          </a:bodyPr>
          <a:lstStyle/>
          <a:p>
            <a:pPr defTabSz="914353">
              <a:tabLst>
                <a:tab pos="0" algn="l"/>
                <a:tab pos="406073" algn="l"/>
                <a:tab pos="813585" algn="l"/>
                <a:tab pos="1221097" algn="l"/>
                <a:tab pos="1628610" algn="l"/>
                <a:tab pos="2036121" algn="l"/>
                <a:tab pos="2443634" algn="l"/>
                <a:tab pos="2851146" algn="l"/>
                <a:tab pos="3258658" algn="l"/>
                <a:tab pos="3666170" algn="l"/>
                <a:tab pos="4073683" algn="l"/>
                <a:tab pos="4481194" algn="l"/>
                <a:tab pos="4888707" algn="l"/>
                <a:tab pos="5296219" algn="l"/>
                <a:tab pos="5703731" algn="l"/>
                <a:tab pos="6111243" algn="l"/>
                <a:tab pos="6518756" algn="l"/>
                <a:tab pos="6926268" algn="l"/>
                <a:tab pos="7333781" algn="l"/>
                <a:tab pos="7741292" algn="l"/>
                <a:tab pos="8148805" algn="l"/>
              </a:tabLst>
              <a:defRPr/>
            </a:pPr>
            <a:r>
              <a:rPr lang="en-GB" b="1" dirty="0"/>
              <a:t>Uyghur Repression </a:t>
            </a:r>
            <a:endParaRPr lang="en-GB" b="1" dirty="0">
              <a:effectLst/>
              <a:ea typeface="+mj-ea"/>
              <a:cs typeface="+mj-cs"/>
            </a:endParaRPr>
          </a:p>
        </p:txBody>
      </p:sp>
      <p:sp>
        <p:nvSpPr>
          <p:cNvPr id="14338" name="Rectangle 2"/>
          <p:cNvSpPr>
            <a:spLocks noGrp="1" noChangeArrowheads="1"/>
          </p:cNvSpPr>
          <p:nvPr>
            <p:ph idx="1"/>
          </p:nvPr>
        </p:nvSpPr>
        <p:spPr/>
        <p:txBody>
          <a:bodyPr>
            <a:normAutofit/>
          </a:bodyPr>
          <a:lstStyle/>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err="1">
                <a:solidFill>
                  <a:srgbClr val="FF0000"/>
                </a:solidFill>
              </a:rPr>
              <a:t>Hanification</a:t>
            </a:r>
            <a:r>
              <a:rPr lang="en-GB" dirty="0">
                <a:solidFill>
                  <a:srgbClr val="FF0000"/>
                </a:solidFill>
              </a:rPr>
              <a:t> </a:t>
            </a:r>
            <a:r>
              <a:rPr lang="en-GB" dirty="0"/>
              <a:t>of Xinjiang. 250,000+ Han come annually. </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Better jobs reserved for Han </a:t>
            </a:r>
          </a:p>
          <a:p>
            <a:pPr marL="751869"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CCP </a:t>
            </a:r>
            <a:r>
              <a:rPr lang="en-GB" dirty="0" err="1">
                <a:solidFill>
                  <a:srgbClr val="FF0000"/>
                </a:solidFill>
                <a:effectLst/>
              </a:rPr>
              <a:t>Clientelism</a:t>
            </a:r>
            <a:endParaRPr lang="en-GB" dirty="0">
              <a:solidFill>
                <a:srgbClr val="FF0000"/>
              </a:solidFill>
              <a:effectLst/>
            </a:endParaRPr>
          </a:p>
          <a:p>
            <a:pPr marL="751869"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Systematic discrimination</a:t>
            </a:r>
          </a:p>
          <a:p>
            <a:pPr lvl="1"/>
            <a:r>
              <a:rPr lang="en-US" dirty="0"/>
              <a:t>Many Uyghurs want to reap the benefits of the rapidly growing Chinese economy, which disproportionately benefits Han </a:t>
            </a:r>
          </a:p>
          <a:p>
            <a:pPr lvl="2"/>
            <a:r>
              <a:rPr lang="en-US" sz="2800" dirty="0">
                <a:solidFill>
                  <a:srgbClr val="FF0000"/>
                </a:solidFill>
              </a:rPr>
              <a:t>Relative deprivation </a:t>
            </a:r>
          </a:p>
          <a:p>
            <a:pPr lvl="2"/>
            <a:r>
              <a:rPr lang="en-US" sz="2800" dirty="0">
                <a:solidFill>
                  <a:srgbClr val="FF0000"/>
                </a:solidFill>
              </a:rPr>
              <a:t>Cumulative Cleavage</a:t>
            </a:r>
          </a:p>
          <a:p>
            <a:endParaRPr lang="en-US" b="1" dirty="0">
              <a:solidFill>
                <a:srgbClr val="FF0000"/>
              </a:solidFill>
            </a:endParaRPr>
          </a:p>
        </p:txBody>
      </p:sp>
    </p:spTree>
    <p:extLst>
      <p:ext uri="{BB962C8B-B14F-4D97-AF65-F5344CB8AC3E}">
        <p14:creationId xmlns:p14="http://schemas.microsoft.com/office/powerpoint/2010/main" val="37468054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t>Uyghur Repression </a:t>
            </a:r>
            <a:endParaRPr lang="en-US" sz="4000" dirty="0"/>
          </a:p>
        </p:txBody>
      </p:sp>
      <p:sp>
        <p:nvSpPr>
          <p:cNvPr id="3" name="Content Placeholder 2"/>
          <p:cNvSpPr>
            <a:spLocks noGrp="1"/>
          </p:cNvSpPr>
          <p:nvPr>
            <p:ph idx="1"/>
          </p:nvPr>
        </p:nvSpPr>
        <p:spPr/>
        <p:txBody>
          <a:bodyPr>
            <a:normAutofit/>
          </a:bodyPr>
          <a:lstStyle/>
          <a:p>
            <a:pPr lvl="1"/>
            <a:endParaRPr lang="en-US" dirty="0"/>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Uyghur culture and history repressed </a:t>
            </a:r>
          </a:p>
          <a:p>
            <a:pPr marL="589338"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Islam violated. Mosques shut down, filled with pigs.</a:t>
            </a:r>
          </a:p>
          <a:p>
            <a:pPr marL="589338"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Uyghur language </a:t>
            </a:r>
            <a:r>
              <a:rPr lang="en-GB" dirty="0"/>
              <a:t>(Eastern Turkic) discouraged</a:t>
            </a:r>
            <a:endParaRPr lang="en-GB" dirty="0">
              <a:effectLst/>
            </a:endParaRPr>
          </a:p>
          <a:p>
            <a:pPr marL="589338"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Uyghurs with Islamic adornments are harassed and/or arrested</a:t>
            </a:r>
          </a:p>
          <a:p>
            <a:pPr marL="589338"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Illegal to refer to “</a:t>
            </a:r>
            <a:r>
              <a:rPr lang="en-GB" dirty="0" err="1"/>
              <a:t>Uyghurstan</a:t>
            </a:r>
            <a:r>
              <a:rPr lang="en-GB" dirty="0"/>
              <a:t>” or “East Turkestan” in press </a:t>
            </a:r>
            <a:endParaRPr lang="en-GB" dirty="0">
              <a:effectLst/>
            </a:endParaRP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Scholars and journalists persecuted </a:t>
            </a:r>
          </a:p>
          <a:p>
            <a:endParaRPr lang="en-US" dirty="0"/>
          </a:p>
        </p:txBody>
      </p:sp>
    </p:spTree>
    <p:extLst>
      <p:ext uri="{BB962C8B-B14F-4D97-AF65-F5344CB8AC3E}">
        <p14:creationId xmlns:p14="http://schemas.microsoft.com/office/powerpoint/2010/main" val="3646938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p:txBody>
          <a:bodyPr vert="horz" lIns="91440" tIns="35268" rIns="91440" bIns="45720" rtlCol="0" anchor="ctr">
            <a:normAutofit/>
          </a:bodyPr>
          <a:lstStyle/>
          <a:p>
            <a:pPr defTabSz="914353">
              <a:tabLst>
                <a:tab pos="0" algn="l"/>
                <a:tab pos="406073" algn="l"/>
                <a:tab pos="813585" algn="l"/>
                <a:tab pos="1221097" algn="l"/>
                <a:tab pos="1628610" algn="l"/>
                <a:tab pos="2036121" algn="l"/>
                <a:tab pos="2443634" algn="l"/>
                <a:tab pos="2851146" algn="l"/>
                <a:tab pos="3258658" algn="l"/>
                <a:tab pos="3666170" algn="l"/>
                <a:tab pos="4073683" algn="l"/>
                <a:tab pos="4481194" algn="l"/>
                <a:tab pos="4888707" algn="l"/>
                <a:tab pos="5296219" algn="l"/>
                <a:tab pos="5703731" algn="l"/>
                <a:tab pos="6111243" algn="l"/>
                <a:tab pos="6518756" algn="l"/>
                <a:tab pos="6926268" algn="l"/>
                <a:tab pos="7333781" algn="l"/>
                <a:tab pos="7741292" algn="l"/>
                <a:tab pos="8148805" algn="l"/>
              </a:tabLst>
              <a:defRPr/>
            </a:pPr>
            <a:r>
              <a:rPr lang="en-GB" b="1" dirty="0"/>
              <a:t>Uyghur Repression </a:t>
            </a:r>
          </a:p>
        </p:txBody>
      </p:sp>
      <p:sp>
        <p:nvSpPr>
          <p:cNvPr id="15362" name="Rectangle 2"/>
          <p:cNvSpPr>
            <a:spLocks noGrp="1" noChangeArrowheads="1"/>
          </p:cNvSpPr>
          <p:nvPr>
            <p:ph idx="1"/>
          </p:nvPr>
        </p:nvSpPr>
        <p:spPr/>
        <p:txBody>
          <a:bodyPr/>
          <a:lstStyle/>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V</a:t>
            </a:r>
            <a:r>
              <a:rPr lang="en-GB" dirty="0">
                <a:effectLst/>
              </a:rPr>
              <a:t>illage elections often rigged</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Excessive local taxation and use of violence to collect taxes</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Land reforms systematically benefit Han and hurt Uyghurs</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effectLst/>
              </a:rPr>
              <a:t>CCP gives priority to Han and foreign investors over locals</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Government violence against protestors</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endParaRPr lang="en-GB" dirty="0">
              <a:effectLst/>
            </a:endParaRPr>
          </a:p>
        </p:txBody>
      </p:sp>
    </p:spTree>
    <p:extLst>
      <p:ext uri="{BB962C8B-B14F-4D97-AF65-F5344CB8AC3E}">
        <p14:creationId xmlns:p14="http://schemas.microsoft.com/office/powerpoint/2010/main" val="37830939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0531" y="1603996"/>
            <a:ext cx="8227590" cy="4444752"/>
          </a:xfrm>
          <a:prstGeom prst="rect">
            <a:avLst/>
          </a:prstGeom>
          <a:ln/>
        </p:spPr>
        <p:txBody>
          <a:bodyPr lIns="91439" tIns="45719" rIns="91439" bIns="45719">
            <a:normAutofit/>
          </a:bodyPr>
          <a:lstStyle>
            <a:lvl1pPr marL="401638" indent="-401638" defTabSz="1300163" eaLnBrk="0" hangingPunct="0">
              <a:tabLst>
                <a:tab pos="933450" algn="l"/>
                <a:tab pos="1866900" algn="l"/>
                <a:tab pos="2800350" algn="l"/>
                <a:tab pos="3733800" algn="l"/>
                <a:tab pos="4667250" algn="l"/>
                <a:tab pos="5600700" algn="l"/>
                <a:tab pos="6535738" algn="l"/>
                <a:tab pos="7469188" algn="l"/>
                <a:tab pos="8402638" algn="l"/>
                <a:tab pos="9336088" algn="l"/>
                <a:tab pos="10269538" algn="l"/>
                <a:tab pos="11202988" algn="l"/>
              </a:tabLst>
              <a:defRPr sz="4300">
                <a:solidFill>
                  <a:srgbClr val="000000"/>
                </a:solidFill>
                <a:latin typeface="Gill Sans" charset="0"/>
                <a:ea typeface="ヒラギノ角ゴ ProN W3" charset="-128"/>
                <a:sym typeface="Gill Sans" charset="0"/>
              </a:defRPr>
            </a:lvl1pPr>
            <a:lvl2pPr marL="37931725" indent="-37474525" defTabSz="1300163" eaLnBrk="0" hangingPunct="0">
              <a:tabLst>
                <a:tab pos="933450" algn="l"/>
                <a:tab pos="1866900" algn="l"/>
                <a:tab pos="2800350" algn="l"/>
                <a:tab pos="3733800" algn="l"/>
                <a:tab pos="4667250" algn="l"/>
                <a:tab pos="5600700" algn="l"/>
                <a:tab pos="6535738" algn="l"/>
                <a:tab pos="7469188" algn="l"/>
                <a:tab pos="8402638" algn="l"/>
                <a:tab pos="9336088" algn="l"/>
                <a:tab pos="10269538" algn="l"/>
                <a:tab pos="11202988" algn="l"/>
              </a:tabLst>
              <a:defRPr sz="4300">
                <a:solidFill>
                  <a:srgbClr val="000000"/>
                </a:solidFill>
                <a:latin typeface="Gill Sans" charset="0"/>
                <a:ea typeface="ヒラギノ角ゴ ProN W3" charset="-128"/>
                <a:sym typeface="Gill Sans" charset="0"/>
              </a:defRPr>
            </a:lvl2pPr>
            <a:lvl3pPr eaLnBrk="0" hangingPunct="0">
              <a:tabLst>
                <a:tab pos="933450" algn="l"/>
                <a:tab pos="1866900" algn="l"/>
                <a:tab pos="2800350" algn="l"/>
                <a:tab pos="3733800" algn="l"/>
                <a:tab pos="4667250" algn="l"/>
                <a:tab pos="5600700" algn="l"/>
                <a:tab pos="6535738" algn="l"/>
                <a:tab pos="7469188" algn="l"/>
                <a:tab pos="8402638" algn="l"/>
                <a:tab pos="9336088" algn="l"/>
                <a:tab pos="10269538" algn="l"/>
                <a:tab pos="11202988" algn="l"/>
              </a:tabLst>
              <a:defRPr sz="4300">
                <a:solidFill>
                  <a:srgbClr val="000000"/>
                </a:solidFill>
                <a:latin typeface="Gill Sans" charset="0"/>
                <a:ea typeface="ヒラギノ角ゴ ProN W3" charset="-128"/>
                <a:sym typeface="Gill Sans" charset="0"/>
              </a:defRPr>
            </a:lvl3pPr>
            <a:lvl4pPr eaLnBrk="0" hangingPunct="0">
              <a:tabLst>
                <a:tab pos="933450" algn="l"/>
                <a:tab pos="1866900" algn="l"/>
                <a:tab pos="2800350" algn="l"/>
                <a:tab pos="3733800" algn="l"/>
                <a:tab pos="4667250" algn="l"/>
                <a:tab pos="5600700" algn="l"/>
                <a:tab pos="6535738" algn="l"/>
                <a:tab pos="7469188" algn="l"/>
                <a:tab pos="8402638" algn="l"/>
                <a:tab pos="9336088" algn="l"/>
                <a:tab pos="10269538" algn="l"/>
                <a:tab pos="11202988" algn="l"/>
              </a:tabLst>
              <a:defRPr sz="4300">
                <a:solidFill>
                  <a:srgbClr val="000000"/>
                </a:solidFill>
                <a:latin typeface="Gill Sans" charset="0"/>
                <a:ea typeface="ヒラギノ角ゴ ProN W3" charset="-128"/>
                <a:sym typeface="Gill Sans" charset="0"/>
              </a:defRPr>
            </a:lvl4pPr>
            <a:lvl5pPr eaLnBrk="0" hangingPunct="0">
              <a:tabLst>
                <a:tab pos="933450" algn="l"/>
                <a:tab pos="1866900" algn="l"/>
                <a:tab pos="2800350" algn="l"/>
                <a:tab pos="3733800" algn="l"/>
                <a:tab pos="4667250" algn="l"/>
                <a:tab pos="5600700" algn="l"/>
                <a:tab pos="6535738" algn="l"/>
                <a:tab pos="7469188" algn="l"/>
                <a:tab pos="8402638" algn="l"/>
                <a:tab pos="9336088" algn="l"/>
                <a:tab pos="10269538" algn="l"/>
                <a:tab pos="11202988" algn="l"/>
              </a:tabLst>
              <a:defRPr sz="4300">
                <a:solidFill>
                  <a:srgbClr val="000000"/>
                </a:solidFill>
                <a:latin typeface="Gill Sans" charset="0"/>
                <a:ea typeface="ヒラギノ角ゴ ProN W3" charset="-128"/>
                <a:sym typeface="Gill Sans" charset="0"/>
              </a:defRPr>
            </a:lvl5pPr>
            <a:lvl6pPr marL="457200" eaLnBrk="0" fontAlgn="base" hangingPunct="0">
              <a:spcBef>
                <a:spcPct val="0"/>
              </a:spcBef>
              <a:spcAft>
                <a:spcPct val="0"/>
              </a:spcAft>
              <a:tabLst>
                <a:tab pos="933450" algn="l"/>
                <a:tab pos="1866900" algn="l"/>
                <a:tab pos="2800350" algn="l"/>
                <a:tab pos="3733800" algn="l"/>
                <a:tab pos="4667250" algn="l"/>
                <a:tab pos="5600700" algn="l"/>
                <a:tab pos="6535738" algn="l"/>
                <a:tab pos="7469188" algn="l"/>
                <a:tab pos="8402638" algn="l"/>
                <a:tab pos="9336088" algn="l"/>
                <a:tab pos="10269538" algn="l"/>
                <a:tab pos="11202988" algn="l"/>
              </a:tabLst>
              <a:defRPr sz="4300">
                <a:solidFill>
                  <a:srgbClr val="000000"/>
                </a:solidFill>
                <a:latin typeface="Gill Sans" charset="0"/>
                <a:ea typeface="ヒラギノ角ゴ ProN W3" charset="-128"/>
                <a:sym typeface="Gill Sans" charset="0"/>
              </a:defRPr>
            </a:lvl6pPr>
            <a:lvl7pPr marL="914400" eaLnBrk="0" fontAlgn="base" hangingPunct="0">
              <a:spcBef>
                <a:spcPct val="0"/>
              </a:spcBef>
              <a:spcAft>
                <a:spcPct val="0"/>
              </a:spcAft>
              <a:tabLst>
                <a:tab pos="933450" algn="l"/>
                <a:tab pos="1866900" algn="l"/>
                <a:tab pos="2800350" algn="l"/>
                <a:tab pos="3733800" algn="l"/>
                <a:tab pos="4667250" algn="l"/>
                <a:tab pos="5600700" algn="l"/>
                <a:tab pos="6535738" algn="l"/>
                <a:tab pos="7469188" algn="l"/>
                <a:tab pos="8402638" algn="l"/>
                <a:tab pos="9336088" algn="l"/>
                <a:tab pos="10269538" algn="l"/>
                <a:tab pos="11202988" algn="l"/>
              </a:tabLst>
              <a:defRPr sz="4300">
                <a:solidFill>
                  <a:srgbClr val="000000"/>
                </a:solidFill>
                <a:latin typeface="Gill Sans" charset="0"/>
                <a:ea typeface="ヒラギノ角ゴ ProN W3" charset="-128"/>
                <a:sym typeface="Gill Sans" charset="0"/>
              </a:defRPr>
            </a:lvl7pPr>
            <a:lvl8pPr marL="1371600" eaLnBrk="0" fontAlgn="base" hangingPunct="0">
              <a:spcBef>
                <a:spcPct val="0"/>
              </a:spcBef>
              <a:spcAft>
                <a:spcPct val="0"/>
              </a:spcAft>
              <a:tabLst>
                <a:tab pos="933450" algn="l"/>
                <a:tab pos="1866900" algn="l"/>
                <a:tab pos="2800350" algn="l"/>
                <a:tab pos="3733800" algn="l"/>
                <a:tab pos="4667250" algn="l"/>
                <a:tab pos="5600700" algn="l"/>
                <a:tab pos="6535738" algn="l"/>
                <a:tab pos="7469188" algn="l"/>
                <a:tab pos="8402638" algn="l"/>
                <a:tab pos="9336088" algn="l"/>
                <a:tab pos="10269538" algn="l"/>
                <a:tab pos="11202988" algn="l"/>
              </a:tabLst>
              <a:defRPr sz="4300">
                <a:solidFill>
                  <a:srgbClr val="000000"/>
                </a:solidFill>
                <a:latin typeface="Gill Sans" charset="0"/>
                <a:ea typeface="ヒラギノ角ゴ ProN W3" charset="-128"/>
                <a:sym typeface="Gill Sans" charset="0"/>
              </a:defRPr>
            </a:lvl8pPr>
            <a:lvl9pPr marL="1828800" eaLnBrk="0" fontAlgn="base" hangingPunct="0">
              <a:spcBef>
                <a:spcPct val="0"/>
              </a:spcBef>
              <a:spcAft>
                <a:spcPct val="0"/>
              </a:spcAft>
              <a:tabLst>
                <a:tab pos="933450" algn="l"/>
                <a:tab pos="1866900" algn="l"/>
                <a:tab pos="2800350" algn="l"/>
                <a:tab pos="3733800" algn="l"/>
                <a:tab pos="4667250" algn="l"/>
                <a:tab pos="5600700" algn="l"/>
                <a:tab pos="6535738" algn="l"/>
                <a:tab pos="7469188" algn="l"/>
                <a:tab pos="8402638" algn="l"/>
                <a:tab pos="9336088" algn="l"/>
                <a:tab pos="10269538" algn="l"/>
                <a:tab pos="11202988" algn="l"/>
              </a:tabLst>
              <a:defRPr sz="4300">
                <a:solidFill>
                  <a:srgbClr val="000000"/>
                </a:solidFill>
                <a:latin typeface="Gill Sans" charset="0"/>
                <a:ea typeface="ヒラギノ角ゴ ProN W3" charset="-128"/>
                <a:sym typeface="Gill Sans" charset="0"/>
              </a:defRPr>
            </a:lvl9pPr>
          </a:lstStyle>
          <a:p>
            <a:pPr eaLnBrk="1" hangingPunct="1">
              <a:spcBef>
                <a:spcPts val="2004"/>
              </a:spcBef>
              <a:buFont typeface="Calisto MT" charset="0"/>
              <a:buChar char="•"/>
              <a:defRPr/>
            </a:pPr>
            <a:endParaRPr lang="en-US" sz="3375">
              <a:solidFill>
                <a:schemeClr val="bg2"/>
              </a:solidFill>
              <a:effectLst>
                <a:outerShdw blurRad="38100" dist="38100" dir="2700000" algn="tl">
                  <a:srgbClr val="000000"/>
                </a:outerShdw>
              </a:effectLst>
              <a:latin typeface="Calisto MT" charset="0"/>
            </a:endParaRPr>
          </a:p>
        </p:txBody>
      </p:sp>
      <p:sp>
        <p:nvSpPr>
          <p:cNvPr id="2" name="Title 1">
            <a:extLst>
              <a:ext uri="{FF2B5EF4-FFF2-40B4-BE49-F238E27FC236}">
                <a16:creationId xmlns:a16="http://schemas.microsoft.com/office/drawing/2014/main" id="{12AEA49D-5ABD-4F64-9B40-DC62428D5855}"/>
              </a:ext>
            </a:extLst>
          </p:cNvPr>
          <p:cNvSpPr>
            <a:spLocks noGrp="1"/>
          </p:cNvSpPr>
          <p:nvPr>
            <p:ph type="title"/>
          </p:nvPr>
        </p:nvSpPr>
        <p:spPr/>
        <p:txBody>
          <a:bodyPr/>
          <a:lstStyle/>
          <a:p>
            <a:r>
              <a:rPr lang="en-US" dirty="0"/>
              <a:t>A Guiding Thought</a:t>
            </a:r>
          </a:p>
        </p:txBody>
      </p:sp>
      <p:sp>
        <p:nvSpPr>
          <p:cNvPr id="6" name="Content Placeholder 5"/>
          <p:cNvSpPr>
            <a:spLocks noGrp="1"/>
          </p:cNvSpPr>
          <p:nvPr>
            <p:ph idx="1"/>
          </p:nvPr>
        </p:nvSpPr>
        <p:spPr/>
        <p:txBody>
          <a:bodyPr/>
          <a:lstStyle/>
          <a:p>
            <a:pPr>
              <a:spcBef>
                <a:spcPct val="0"/>
              </a:spcBef>
              <a:buNone/>
            </a:pPr>
            <a:r>
              <a:rPr lang="en-US" dirty="0">
                <a:ea typeface="ヒラギノ角ゴ ProN W3" charset="-128"/>
              </a:rPr>
              <a:t>	China has long struggled for internal sovereignty, but as the world cautiously watches the rise of China, the CCP faces its complexities and contradictions on the global stage. </a:t>
            </a:r>
          </a:p>
          <a:p>
            <a:pPr>
              <a:spcBef>
                <a:spcPct val="0"/>
              </a:spcBef>
              <a:buNone/>
            </a:pPr>
            <a:endParaRPr lang="en-US" dirty="0">
              <a:ea typeface="ヒラギノ角ゴ ProN W3" charset="-128"/>
            </a:endParaRPr>
          </a:p>
          <a:p>
            <a:pPr>
              <a:spcBef>
                <a:spcPct val="0"/>
              </a:spcBef>
              <a:buNone/>
            </a:pPr>
            <a:r>
              <a:rPr lang="en-US" dirty="0">
                <a:ea typeface="ヒラギノ角ゴ ProN W3" charset="-128"/>
              </a:rPr>
              <a:t>	Often oblivious and usually insensitive to the hopes and needs of ethnic minorities, the PRC claims they are </a:t>
            </a:r>
            <a:r>
              <a:rPr lang="en-US" i="1" dirty="0" err="1">
                <a:ea typeface="ヒラギノ角ゴ ProN W3" charset="-128"/>
              </a:rPr>
              <a:t>zhong</a:t>
            </a:r>
            <a:r>
              <a:rPr lang="en-US" i="1" dirty="0">
                <a:ea typeface="ヒラギノ角ゴ ProN W3" charset="-128"/>
              </a:rPr>
              <a:t> </a:t>
            </a:r>
            <a:r>
              <a:rPr lang="en-US" i="1" dirty="0" err="1">
                <a:ea typeface="ヒラギノ角ゴ ProN W3" charset="-128"/>
              </a:rPr>
              <a:t>guo</a:t>
            </a:r>
            <a:r>
              <a:rPr lang="en-US" i="1" dirty="0">
                <a:ea typeface="ヒラギノ角ゴ ProN W3" charset="-128"/>
              </a:rPr>
              <a:t> ren</a:t>
            </a:r>
            <a:r>
              <a:rPr lang="en-US" dirty="0">
                <a:ea typeface="ヒラギノ角ゴ ProN W3" charset="-128"/>
              </a:rPr>
              <a:t>, Chinese People with Universal Values. </a:t>
            </a:r>
          </a:p>
          <a:p>
            <a:pPr>
              <a:spcBef>
                <a:spcPct val="0"/>
              </a:spcBef>
              <a:buNone/>
            </a:pPr>
            <a:endParaRPr lang="en-US" dirty="0">
              <a:ea typeface="ヒラギノ角ゴ ProN W3" charset="-128"/>
            </a:endParaRPr>
          </a:p>
          <a:p>
            <a:pPr>
              <a:spcBef>
                <a:spcPct val="0"/>
              </a:spcBef>
              <a:buNone/>
            </a:pPr>
            <a:r>
              <a:rPr lang="en-US" dirty="0">
                <a:ea typeface="ヒラギノ角ゴ ProN W3" charset="-128"/>
              </a:rPr>
              <a:t>	What casual observers perceive to be “One China” is indeed a fragmented society bound by the crushing chains of the CCP.</a:t>
            </a:r>
          </a:p>
          <a:p>
            <a:pPr marL="0" indent="0">
              <a:buNone/>
            </a:pPr>
            <a:endParaRPr lang="en-US" dirty="0"/>
          </a:p>
        </p:txBody>
      </p:sp>
    </p:spTree>
    <p:extLst>
      <p:ext uri="{BB962C8B-B14F-4D97-AF65-F5344CB8AC3E}">
        <p14:creationId xmlns:p14="http://schemas.microsoft.com/office/powerpoint/2010/main" val="2799581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69823" y="365125"/>
            <a:ext cx="11083977" cy="1325563"/>
          </a:xfrm>
        </p:spPr>
        <p:txBody>
          <a:bodyPr/>
          <a:lstStyle/>
          <a:p>
            <a:pPr defTabSz="914353">
              <a:tabLst>
                <a:tab pos="0" algn="l"/>
                <a:tab pos="406073" algn="l"/>
                <a:tab pos="813585" algn="l"/>
                <a:tab pos="1221097" algn="l"/>
                <a:tab pos="1628610" algn="l"/>
                <a:tab pos="2036121" algn="l"/>
                <a:tab pos="2443634" algn="l"/>
                <a:tab pos="2851146" algn="l"/>
                <a:tab pos="3258658" algn="l"/>
                <a:tab pos="3666170" algn="l"/>
                <a:tab pos="4073683" algn="l"/>
                <a:tab pos="4481194" algn="l"/>
                <a:tab pos="4888707" algn="l"/>
                <a:tab pos="5296219" algn="l"/>
                <a:tab pos="5703731" algn="l"/>
                <a:tab pos="6111243" algn="l"/>
                <a:tab pos="6518756" algn="l"/>
                <a:tab pos="6926268" algn="l"/>
                <a:tab pos="7333781" algn="l"/>
                <a:tab pos="7741292" algn="l"/>
                <a:tab pos="8148805" algn="l"/>
              </a:tabLst>
              <a:defRPr/>
            </a:pPr>
            <a:r>
              <a:rPr lang="en-GB" b="1" dirty="0">
                <a:effectLst/>
                <a:ea typeface="+mj-ea"/>
                <a:cs typeface="+mj-cs"/>
              </a:rPr>
              <a:t>Uyghur Reactions</a:t>
            </a:r>
          </a:p>
        </p:txBody>
      </p:sp>
      <p:sp>
        <p:nvSpPr>
          <p:cNvPr id="17410" name="Rectangle 2"/>
          <p:cNvSpPr>
            <a:spLocks noGrp="1" noChangeArrowheads="1"/>
          </p:cNvSpPr>
          <p:nvPr>
            <p:ph idx="1"/>
          </p:nvPr>
        </p:nvSpPr>
        <p:spPr>
          <a:xfrm>
            <a:off x="269823" y="1690688"/>
            <a:ext cx="11786189" cy="4515240"/>
          </a:xfrm>
        </p:spPr>
        <p:txBody>
          <a:bodyPr>
            <a:noAutofit/>
          </a:bodyPr>
          <a:lstStyle/>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dirty="0"/>
              <a:t>Inspired by Tiananmen and Tibetan movements, we see a r</a:t>
            </a:r>
            <a:r>
              <a:rPr lang="en-GB" dirty="0" err="1"/>
              <a:t>ange</a:t>
            </a:r>
            <a:r>
              <a:rPr lang="en-GB" dirty="0"/>
              <a:t> of reactions</a:t>
            </a:r>
          </a:p>
          <a:p>
            <a:pPr lvl="1">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dirty="0"/>
              <a:t>V</a:t>
            </a:r>
            <a:r>
              <a:rPr lang="en-US" dirty="0">
                <a:effectLst/>
              </a:rPr>
              <a:t>iolent separatists and peaceful assimilationists</a:t>
            </a:r>
          </a:p>
          <a:p>
            <a:pPr lvl="1">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Some protests demand autonomy</a:t>
            </a:r>
          </a:p>
          <a:p>
            <a:pPr lvl="1">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Most aimed at LGA and LGA corruption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dirty="0"/>
              <a:t>“Beijing makes no distinctions between the idea of Uyghur separatism– violent or even nonviolent—and the idea of terrorism.” (Liza Steele, Princeton)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Regular uprisings: 1989, 1993, 1997, </a:t>
            </a:r>
            <a:r>
              <a:rPr lang="en-US" dirty="0">
                <a:solidFill>
                  <a:srgbClr val="FF0000"/>
                </a:solidFill>
              </a:rPr>
              <a:t>2009</a:t>
            </a:r>
            <a:r>
              <a:rPr lang="en-US" dirty="0"/>
              <a:t>, 2013</a:t>
            </a:r>
            <a:endParaRPr lang="en-GB" dirty="0"/>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endParaRPr lang="en-GB" sz="3200" dirty="0"/>
          </a:p>
        </p:txBody>
      </p:sp>
    </p:spTree>
    <p:extLst>
      <p:ext uri="{BB962C8B-B14F-4D97-AF65-F5344CB8AC3E}">
        <p14:creationId xmlns:p14="http://schemas.microsoft.com/office/powerpoint/2010/main" val="2528595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effectLst/>
              </a:rPr>
              <a:t>Uyghur Reactions: World Uyghur Congress </a:t>
            </a:r>
            <a:endParaRPr lang="en-US" dirty="0"/>
          </a:p>
        </p:txBody>
      </p:sp>
      <p:sp>
        <p:nvSpPr>
          <p:cNvPr id="3" name="Content Placeholder 2"/>
          <p:cNvSpPr>
            <a:spLocks noGrp="1"/>
          </p:cNvSpPr>
          <p:nvPr>
            <p:ph idx="1"/>
          </p:nvPr>
        </p:nvSpPr>
        <p:spPr>
          <a:xfrm>
            <a:off x="352269" y="1825625"/>
            <a:ext cx="11377533" cy="4351338"/>
          </a:xfrm>
        </p:spPr>
        <p:txBody>
          <a:bodyPr>
            <a:normAutofit fontScale="92500"/>
          </a:bodyPr>
          <a:lstStyle/>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3600" dirty="0"/>
              <a:t>WUC “Represents the collective interest of the Uyghur people" inside and outside of Xinjiang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3600" dirty="0"/>
              <a:t>Non-violent opposition to PRC “occupation of East Turkestan”</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3600" dirty="0"/>
              <a:t>Rejects authoritarianism, religious intolerance, and terrorism</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3600" dirty="0"/>
              <a:t>Funded in part by US based National Endowment for Democracy</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3600" dirty="0"/>
              <a:t>Led by five-time Noble Peace Prize nominee, </a:t>
            </a:r>
            <a:r>
              <a:rPr lang="en-US" sz="3600" dirty="0" err="1"/>
              <a:t>Rebiya</a:t>
            </a:r>
            <a:r>
              <a:rPr lang="en-US" sz="3600" dirty="0"/>
              <a:t> </a:t>
            </a:r>
            <a:r>
              <a:rPr lang="en-US" sz="3600" dirty="0" err="1"/>
              <a:t>Kadeer</a:t>
            </a:r>
            <a:r>
              <a:rPr lang="en-US" sz="3600" dirty="0"/>
              <a:t>…</a:t>
            </a:r>
            <a:endParaRPr lang="en-GB" sz="3600" dirty="0"/>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endParaRPr lang="en-US" dirty="0"/>
          </a:p>
          <a:p>
            <a:endParaRPr lang="en-US" dirty="0">
              <a:effectLst/>
            </a:endParaRPr>
          </a:p>
          <a:p>
            <a:endParaRPr lang="en-US" dirty="0">
              <a:effectLst/>
            </a:endParaRPr>
          </a:p>
        </p:txBody>
      </p:sp>
    </p:spTree>
    <p:extLst>
      <p:ext uri="{BB962C8B-B14F-4D97-AF65-F5344CB8AC3E}">
        <p14:creationId xmlns:p14="http://schemas.microsoft.com/office/powerpoint/2010/main" val="2292795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err="1">
                <a:effectLst/>
              </a:rPr>
              <a:t>Rebiya</a:t>
            </a:r>
            <a:r>
              <a:rPr lang="en-US" dirty="0">
                <a:effectLst/>
              </a:rPr>
              <a:t> </a:t>
            </a:r>
            <a:r>
              <a:rPr lang="en-US" dirty="0" err="1">
                <a:effectLst/>
              </a:rPr>
              <a:t>Kadeer</a:t>
            </a:r>
            <a:r>
              <a:rPr lang="en-US" dirty="0">
                <a:effectLst/>
              </a:rPr>
              <a:t> &amp; The Price of Dissent</a:t>
            </a:r>
          </a:p>
        </p:txBody>
      </p:sp>
      <p:sp>
        <p:nvSpPr>
          <p:cNvPr id="5" name="Content Placeholder 4"/>
          <p:cNvSpPr>
            <a:spLocks noGrp="1"/>
          </p:cNvSpPr>
          <p:nvPr>
            <p:ph sz="half" idx="1"/>
          </p:nvPr>
        </p:nvSpPr>
        <p:spPr>
          <a:xfrm>
            <a:off x="579549" y="1446610"/>
            <a:ext cx="6450838" cy="5276284"/>
          </a:xfrm>
        </p:spPr>
        <p:txBody>
          <a:bodyPr>
            <a:noAutofit/>
          </a:bodyPr>
          <a:lstStyle/>
          <a:p>
            <a:r>
              <a:rPr lang="en-US" sz="2400" dirty="0"/>
              <a:t>Xinjiang Uyghur (1947 - )</a:t>
            </a:r>
          </a:p>
          <a:p>
            <a:r>
              <a:rPr lang="en-US" sz="2400" dirty="0"/>
              <a:t>Family persecuted in Cultural Revolution </a:t>
            </a:r>
          </a:p>
          <a:p>
            <a:r>
              <a:rPr lang="en-US" sz="2400" dirty="0"/>
              <a:t>Became billionaire in 1980s </a:t>
            </a:r>
          </a:p>
          <a:p>
            <a:pPr lvl="1"/>
            <a:r>
              <a:rPr lang="en-US" dirty="0"/>
              <a:t>Started traditional Uyghur clothing retailer</a:t>
            </a:r>
          </a:p>
          <a:p>
            <a:pPr lvl="1"/>
            <a:r>
              <a:rPr lang="en-US" dirty="0"/>
              <a:t>Cross-border trade with post-Soviet Russia </a:t>
            </a:r>
          </a:p>
          <a:p>
            <a:pPr lvl="1"/>
            <a:r>
              <a:rPr lang="en-US" dirty="0"/>
              <a:t>Then real estate </a:t>
            </a:r>
          </a:p>
          <a:p>
            <a:pPr lvl="1"/>
            <a:r>
              <a:rPr lang="en-US" dirty="0"/>
              <a:t>…had 11 kids in the process</a:t>
            </a:r>
          </a:p>
          <a:p>
            <a:pPr>
              <a:lnSpc>
                <a:spcPct val="100000"/>
              </a:lnSpc>
            </a:pPr>
            <a:r>
              <a:rPr lang="en-US" sz="2400" dirty="0"/>
              <a:t>Held various positions in National People’s Congress. Expelled from CCP in 1999. </a:t>
            </a:r>
          </a:p>
        </p:txBody>
      </p:sp>
      <p:pic>
        <p:nvPicPr>
          <p:cNvPr id="6" name="Content Placeholder 5">
            <a:extLst>
              <a:ext uri="{FF2B5EF4-FFF2-40B4-BE49-F238E27FC236}">
                <a16:creationId xmlns:a16="http://schemas.microsoft.com/office/drawing/2014/main" id="{029EDBAE-8548-43B0-B9AE-822AC92AB467}"/>
              </a:ext>
            </a:extLst>
          </p:cNvPr>
          <p:cNvPicPr>
            <a:picLocks noGrp="1" noChangeAspect="1"/>
          </p:cNvPicPr>
          <p:nvPr>
            <p:ph sz="half" idx="2"/>
          </p:nvPr>
        </p:nvPicPr>
        <p:blipFill>
          <a:blip r:embed="rId2"/>
          <a:stretch>
            <a:fillRect/>
          </a:stretch>
        </p:blipFill>
        <p:spPr>
          <a:xfrm>
            <a:off x="7401464" y="1690688"/>
            <a:ext cx="4275397" cy="4275397"/>
          </a:xfrm>
          <a:prstGeom prst="rect">
            <a:avLst/>
          </a:prstGeom>
        </p:spPr>
      </p:pic>
    </p:spTree>
    <p:extLst>
      <p:ext uri="{BB962C8B-B14F-4D97-AF65-F5344CB8AC3E}">
        <p14:creationId xmlns:p14="http://schemas.microsoft.com/office/powerpoint/2010/main" val="5316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5F3C-6308-4B83-9FB4-2CFDE45E13D6}"/>
              </a:ext>
            </a:extLst>
          </p:cNvPr>
          <p:cNvSpPr>
            <a:spLocks noGrp="1"/>
          </p:cNvSpPr>
          <p:nvPr>
            <p:ph type="title"/>
          </p:nvPr>
        </p:nvSpPr>
        <p:spPr/>
        <p:txBody>
          <a:bodyPr/>
          <a:lstStyle/>
          <a:p>
            <a:r>
              <a:rPr lang="en-US" dirty="0" err="1">
                <a:effectLst/>
              </a:rPr>
              <a:t>Rebiya</a:t>
            </a:r>
            <a:r>
              <a:rPr lang="en-US" dirty="0">
                <a:effectLst/>
              </a:rPr>
              <a:t> </a:t>
            </a:r>
            <a:r>
              <a:rPr lang="en-US" dirty="0" err="1">
                <a:effectLst/>
              </a:rPr>
              <a:t>Kadeer</a:t>
            </a:r>
            <a:r>
              <a:rPr lang="en-US" dirty="0">
                <a:effectLst/>
              </a:rPr>
              <a:t> &amp; The Price of Dissent</a:t>
            </a:r>
            <a:endParaRPr lang="en-US" dirty="0"/>
          </a:p>
        </p:txBody>
      </p:sp>
      <p:sp>
        <p:nvSpPr>
          <p:cNvPr id="3" name="Content Placeholder 2">
            <a:extLst>
              <a:ext uri="{FF2B5EF4-FFF2-40B4-BE49-F238E27FC236}">
                <a16:creationId xmlns:a16="http://schemas.microsoft.com/office/drawing/2014/main" id="{71C6FCD6-2EF3-41F6-B24B-B1E1D125A218}"/>
              </a:ext>
            </a:extLst>
          </p:cNvPr>
          <p:cNvSpPr>
            <a:spLocks noGrp="1"/>
          </p:cNvSpPr>
          <p:nvPr>
            <p:ph sz="half" idx="1"/>
          </p:nvPr>
        </p:nvSpPr>
        <p:spPr>
          <a:xfrm>
            <a:off x="838199" y="1825625"/>
            <a:ext cx="6844259" cy="4351338"/>
          </a:xfrm>
        </p:spPr>
        <p:txBody>
          <a:bodyPr>
            <a:normAutofit lnSpcReduction="10000"/>
          </a:bodyPr>
          <a:lstStyle/>
          <a:p>
            <a:r>
              <a:rPr lang="en-US" sz="2800" dirty="0"/>
              <a:t>Imprisoned 2000-2005 for sending local, illegal </a:t>
            </a:r>
            <a:r>
              <a:rPr lang="en-US" dirty="0"/>
              <a:t>journalism and legal briefs </a:t>
            </a:r>
            <a:r>
              <a:rPr lang="en-US" sz="2800" dirty="0"/>
              <a:t>to her husband, who worked in the US for Voice of America &amp; Radio Free Asia </a:t>
            </a:r>
          </a:p>
          <a:p>
            <a:r>
              <a:rPr lang="en-US" dirty="0"/>
              <a:t>In 2005, Condi Rice brokered compassionate/medical release. Moved to Munich. </a:t>
            </a:r>
          </a:p>
          <a:p>
            <a:r>
              <a:rPr lang="en-US" sz="2800" dirty="0"/>
              <a:t>3 of her kids have been imprisoned. </a:t>
            </a:r>
            <a:endParaRPr lang="en-US" dirty="0"/>
          </a:p>
          <a:p>
            <a:r>
              <a:rPr lang="en-US" dirty="0"/>
              <a:t>Here is </a:t>
            </a:r>
            <a:r>
              <a:rPr lang="en-US" dirty="0">
                <a:hlinkClick r:id="rId2"/>
              </a:rPr>
              <a:t>a video of </a:t>
            </a:r>
            <a:r>
              <a:rPr lang="en-US" dirty="0" err="1">
                <a:hlinkClick r:id="rId2"/>
              </a:rPr>
              <a:t>Kadeer’s</a:t>
            </a:r>
            <a:r>
              <a:rPr lang="en-US" dirty="0">
                <a:hlinkClick r:id="rId2"/>
              </a:rPr>
              <a:t> granddaughters disavowing </a:t>
            </a:r>
            <a:r>
              <a:rPr lang="en-US" dirty="0"/>
              <a:t>her in a </a:t>
            </a:r>
            <a:r>
              <a:rPr lang="en-US" i="1" dirty="0"/>
              <a:t>Global Times</a:t>
            </a:r>
            <a:r>
              <a:rPr lang="en-US" dirty="0"/>
              <a:t>* exclusive video. It’s the first Google result…</a:t>
            </a:r>
          </a:p>
        </p:txBody>
      </p:sp>
      <p:pic>
        <p:nvPicPr>
          <p:cNvPr id="5" name="Content Placeholder 6">
            <a:extLst>
              <a:ext uri="{FF2B5EF4-FFF2-40B4-BE49-F238E27FC236}">
                <a16:creationId xmlns:a16="http://schemas.microsoft.com/office/drawing/2014/main" id="{1C4458DA-0241-42A5-A4EA-5FBA4C00DAFB}"/>
              </a:ext>
            </a:extLst>
          </p:cNvPr>
          <p:cNvPicPr>
            <a:picLocks noGrp="1" noChangeAspect="1"/>
          </p:cNvPicPr>
          <p:nvPr>
            <p:ph sz="half" idx="2"/>
          </p:nvPr>
        </p:nvPicPr>
        <p:blipFill>
          <a:blip r:embed="rId3"/>
          <a:stretch>
            <a:fillRect/>
          </a:stretch>
        </p:blipFill>
        <p:spPr>
          <a:xfrm>
            <a:off x="9202471" y="246800"/>
            <a:ext cx="2757408" cy="3257326"/>
          </a:xfrm>
          <a:prstGeom prst="rect">
            <a:avLst/>
          </a:prstGeom>
        </p:spPr>
      </p:pic>
      <p:pic>
        <p:nvPicPr>
          <p:cNvPr id="6" name="Picture 5">
            <a:extLst>
              <a:ext uri="{FF2B5EF4-FFF2-40B4-BE49-F238E27FC236}">
                <a16:creationId xmlns:a16="http://schemas.microsoft.com/office/drawing/2014/main" id="{8769AD0D-BD0A-491D-B6F1-51FE7F8A58D4}"/>
              </a:ext>
            </a:extLst>
          </p:cNvPr>
          <p:cNvPicPr>
            <a:picLocks noChangeAspect="1"/>
          </p:cNvPicPr>
          <p:nvPr/>
        </p:nvPicPr>
        <p:blipFill>
          <a:blip r:embed="rId4"/>
          <a:stretch>
            <a:fillRect/>
          </a:stretch>
        </p:blipFill>
        <p:spPr>
          <a:xfrm>
            <a:off x="9084039" y="3612716"/>
            <a:ext cx="2994273" cy="2998484"/>
          </a:xfrm>
          <a:prstGeom prst="rect">
            <a:avLst/>
          </a:prstGeom>
        </p:spPr>
      </p:pic>
    </p:spTree>
    <p:extLst>
      <p:ext uri="{BB962C8B-B14F-4D97-AF65-F5344CB8AC3E}">
        <p14:creationId xmlns:p14="http://schemas.microsoft.com/office/powerpoint/2010/main" val="858053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ea typeface="SimSun" panose="02010600030101010101" pitchFamily="2" charset="-122"/>
              </a:rPr>
              <a:t>Urumqi Protests/Riots, July 2009</a:t>
            </a:r>
            <a:br>
              <a:rPr lang="en-GB" sz="3200" b="1" dirty="0">
                <a:ea typeface="SimSun" panose="02010600030101010101" pitchFamily="2" charset="-122"/>
              </a:rPr>
            </a:br>
            <a:endParaRPr lang="en-US" sz="3094" dirty="0">
              <a:solidFill>
                <a:schemeClr val="bg2"/>
              </a:solidFill>
            </a:endParaRPr>
          </a:p>
        </p:txBody>
      </p:sp>
      <p:sp>
        <p:nvSpPr>
          <p:cNvPr id="3" name="Content Placeholder 2"/>
          <p:cNvSpPr>
            <a:spLocks noGrp="1"/>
          </p:cNvSpPr>
          <p:nvPr>
            <p:ph idx="1"/>
          </p:nvPr>
        </p:nvSpPr>
        <p:spPr>
          <a:xfrm>
            <a:off x="605307" y="1399220"/>
            <a:ext cx="10877159" cy="5304234"/>
          </a:xfrm>
        </p:spPr>
        <p:txBody>
          <a:bodyPr>
            <a:normAutofit/>
          </a:bodyPr>
          <a:lstStyle/>
          <a:p>
            <a:r>
              <a:rPr lang="en-US" sz="3200" dirty="0">
                <a:effectLst/>
              </a:rPr>
              <a:t>Causes</a:t>
            </a:r>
          </a:p>
          <a:p>
            <a:pPr lvl="1"/>
            <a:r>
              <a:rPr lang="en-US" sz="2800" dirty="0">
                <a:effectLst/>
              </a:rPr>
              <a:t>Uyghurs resent “</a:t>
            </a:r>
            <a:r>
              <a:rPr lang="en-US" sz="2800" dirty="0">
                <a:solidFill>
                  <a:srgbClr val="FF0000"/>
                </a:solidFill>
                <a:effectLst/>
              </a:rPr>
              <a:t>Han occupation</a:t>
            </a:r>
            <a:r>
              <a:rPr lang="en-US" sz="2800" dirty="0">
                <a:effectLst/>
              </a:rPr>
              <a:t>”</a:t>
            </a:r>
            <a:endParaRPr lang="en-US" sz="2800" dirty="0">
              <a:solidFill>
                <a:srgbClr val="FF0000"/>
              </a:solidFill>
              <a:effectLst/>
            </a:endParaRPr>
          </a:p>
          <a:p>
            <a:pPr lvl="1"/>
            <a:r>
              <a:rPr lang="en-US" sz="2800" dirty="0">
                <a:effectLst/>
              </a:rPr>
              <a:t>Years of mutual resentment and riots/protests </a:t>
            </a:r>
            <a:endParaRPr lang="en-US" sz="2800" dirty="0"/>
          </a:p>
          <a:p>
            <a:pPr lvl="1"/>
            <a:r>
              <a:rPr lang="en-US" sz="2800" dirty="0">
                <a:effectLst/>
              </a:rPr>
              <a:t>Han view Uyghurs as benefiting from special treatment, such as preferential admission to universities and exemption from One Child Policy</a:t>
            </a:r>
          </a:p>
          <a:p>
            <a:pPr lvl="1"/>
            <a:r>
              <a:rPr lang="en-US" sz="2800" dirty="0">
                <a:effectLst/>
              </a:rPr>
              <a:t>PRC allege that the riots were planned from abroad by the WUC</a:t>
            </a:r>
          </a:p>
          <a:p>
            <a:pPr lvl="1"/>
            <a:r>
              <a:rPr lang="en-US" sz="2800" u="sng" dirty="0">
                <a:effectLst/>
              </a:rPr>
              <a:t>The Spark</a:t>
            </a:r>
            <a:r>
              <a:rPr lang="en-US" sz="2800" dirty="0">
                <a:effectLst/>
              </a:rPr>
              <a:t>: 200,000+ Uyghurs were migrant workers in SE China (</a:t>
            </a:r>
            <a:r>
              <a:rPr lang="en-US" sz="2800" dirty="0" err="1">
                <a:effectLst/>
              </a:rPr>
              <a:t>Shaoguan</a:t>
            </a:r>
            <a:r>
              <a:rPr lang="en-US" sz="2800" dirty="0">
                <a:effectLst/>
              </a:rPr>
              <a:t>). Some Han claim that 6 women were raped by Uyghurs. No evidence found. Ethnic brawl ensued. At least 2 Uyghurs killed. </a:t>
            </a:r>
          </a:p>
          <a:p>
            <a:pPr lvl="1"/>
            <a:r>
              <a:rPr lang="en-US" sz="2800" dirty="0">
                <a:effectLst/>
              </a:rPr>
              <a:t>Uyghurs in Urumqi plan vigil/protest… </a:t>
            </a:r>
          </a:p>
          <a:p>
            <a:endParaRPr lang="en-US" sz="3200" dirty="0"/>
          </a:p>
        </p:txBody>
      </p:sp>
    </p:spTree>
    <p:extLst>
      <p:ext uri="{BB962C8B-B14F-4D97-AF65-F5344CB8AC3E}">
        <p14:creationId xmlns:p14="http://schemas.microsoft.com/office/powerpoint/2010/main" val="3501910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ea typeface="SimSun" panose="02010600030101010101" pitchFamily="2" charset="-122"/>
              </a:rPr>
              <a:t>Urumqi Protests/Riots, July 2009</a:t>
            </a:r>
            <a:br>
              <a:rPr lang="en-GB" sz="3200" b="1" dirty="0">
                <a:ea typeface="SimSun" panose="02010600030101010101" pitchFamily="2" charset="-122"/>
              </a:rPr>
            </a:br>
            <a:endParaRPr lang="en-US" sz="2812" dirty="0"/>
          </a:p>
        </p:txBody>
      </p:sp>
      <p:sp>
        <p:nvSpPr>
          <p:cNvPr id="3" name="Content Placeholder 2"/>
          <p:cNvSpPr>
            <a:spLocks noGrp="1"/>
          </p:cNvSpPr>
          <p:nvPr>
            <p:ph sz="half" idx="1"/>
          </p:nvPr>
        </p:nvSpPr>
        <p:spPr>
          <a:xfrm>
            <a:off x="838199" y="1825625"/>
            <a:ext cx="5884889" cy="4351338"/>
          </a:xfrm>
        </p:spPr>
        <p:txBody>
          <a:bodyPr>
            <a:noAutofit/>
          </a:bodyPr>
          <a:lstStyle/>
          <a:p>
            <a:pPr marL="282392" lvl="1" indent="-282392">
              <a:spcBef>
                <a:spcPts val="2004"/>
              </a:spcBef>
            </a:pPr>
            <a:r>
              <a:rPr lang="en-US" sz="2800" dirty="0"/>
              <a:t>Uyghur exile groups claim escalation caused by excessive police force</a:t>
            </a:r>
          </a:p>
          <a:p>
            <a:r>
              <a:rPr lang="en-US" dirty="0"/>
              <a:t>PRC officials claim 197 dead, 1,721 injured </a:t>
            </a:r>
          </a:p>
          <a:p>
            <a:r>
              <a:rPr lang="en-US" sz="2800" dirty="0"/>
              <a:t>Human Rights Watch documented 43 disappearances in weeks</a:t>
            </a:r>
            <a:r>
              <a:rPr lang="en-US" dirty="0"/>
              <a:t> following the riots</a:t>
            </a:r>
            <a:endParaRPr lang="en-US" sz="2800" dirty="0"/>
          </a:p>
          <a:p>
            <a:r>
              <a:rPr lang="en-US" dirty="0"/>
              <a:t>Vehicles and buildings destroyed</a:t>
            </a:r>
          </a:p>
        </p:txBody>
      </p:sp>
      <p:pic>
        <p:nvPicPr>
          <p:cNvPr id="5" name="Picture 7">
            <a:extLst>
              <a:ext uri="{FF2B5EF4-FFF2-40B4-BE49-F238E27FC236}">
                <a16:creationId xmlns:a16="http://schemas.microsoft.com/office/drawing/2014/main" id="{F7F4BEB0-BDA0-4CA2-A811-6C96F8546A00}"/>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501997" y="655886"/>
            <a:ext cx="4189081" cy="267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6">
            <a:extLst>
              <a:ext uri="{FF2B5EF4-FFF2-40B4-BE49-F238E27FC236}">
                <a16:creationId xmlns:a16="http://schemas.microsoft.com/office/drawing/2014/main" id="{3681E2CC-80C8-4CF6-A865-3183688BE8FC}"/>
              </a:ext>
            </a:extLst>
          </p:cNvPr>
          <p:cNvPicPr>
            <a:picLocks noChangeAspect="1"/>
          </p:cNvPicPr>
          <p:nvPr/>
        </p:nvPicPr>
        <p:blipFill>
          <a:blip r:embed="rId3"/>
          <a:stretch>
            <a:fillRect/>
          </a:stretch>
        </p:blipFill>
        <p:spPr>
          <a:xfrm>
            <a:off x="7575159" y="3814403"/>
            <a:ext cx="4098331" cy="2678472"/>
          </a:xfrm>
          <a:prstGeom prst="rect">
            <a:avLst/>
          </a:prstGeom>
        </p:spPr>
      </p:pic>
    </p:spTree>
    <p:extLst>
      <p:ext uri="{BB962C8B-B14F-4D97-AF65-F5344CB8AC3E}">
        <p14:creationId xmlns:p14="http://schemas.microsoft.com/office/powerpoint/2010/main" val="3689647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ea typeface="SimSun" panose="02010600030101010101" pitchFamily="2" charset="-122"/>
              </a:rPr>
              <a:t>Urumqi Protests/Riots, July 2009</a:t>
            </a:r>
            <a:br>
              <a:rPr lang="en-GB" sz="3600" b="1" dirty="0">
                <a:ea typeface="SimSun" panose="02010600030101010101" pitchFamily="2" charset="-122"/>
              </a:rPr>
            </a:br>
            <a:endParaRPr lang="en-US" sz="3600" b="1" dirty="0"/>
          </a:p>
        </p:txBody>
      </p:sp>
      <p:sp>
        <p:nvSpPr>
          <p:cNvPr id="3" name="Content Placeholder 2"/>
          <p:cNvSpPr>
            <a:spLocks noGrp="1"/>
          </p:cNvSpPr>
          <p:nvPr>
            <p:ph idx="1"/>
          </p:nvPr>
        </p:nvSpPr>
        <p:spPr/>
        <p:txBody>
          <a:bodyPr>
            <a:noAutofit/>
          </a:bodyPr>
          <a:lstStyle/>
          <a:p>
            <a:r>
              <a:rPr lang="en-US" dirty="0"/>
              <a:t>Misinformation War ensued</a:t>
            </a:r>
          </a:p>
          <a:p>
            <a:r>
              <a:rPr lang="en-US" dirty="0"/>
              <a:t>During protests phone service and internet access cut “to prevent the incident from spreading further”</a:t>
            </a:r>
          </a:p>
          <a:p>
            <a:r>
              <a:rPr lang="en-US" dirty="0"/>
              <a:t>State TV showed Han being beaten and Uyghurs as belligerents </a:t>
            </a:r>
          </a:p>
          <a:p>
            <a:r>
              <a:rPr lang="en-US" dirty="0"/>
              <a:t>PRC went on Harmony Campaign against the "three forces" of terrorism, separatism, and extremism</a:t>
            </a:r>
          </a:p>
          <a:p>
            <a:r>
              <a:rPr lang="en-US" dirty="0"/>
              <a:t>By November 2009, over 400 Uyghurs faced criminal charges  </a:t>
            </a:r>
          </a:p>
          <a:p>
            <a:pPr lvl="1"/>
            <a:r>
              <a:rPr lang="en-US" sz="2800" dirty="0"/>
              <a:t>9 executed in 2009</a:t>
            </a:r>
          </a:p>
          <a:p>
            <a:pPr lvl="1"/>
            <a:r>
              <a:rPr lang="en-US" sz="2800" dirty="0"/>
              <a:t>26 had/have pending death sentences</a:t>
            </a:r>
          </a:p>
          <a:p>
            <a:r>
              <a:rPr lang="en-US" dirty="0"/>
              <a:t>The UN, EU, and US reacted. How do you suspect they reacted?</a:t>
            </a:r>
          </a:p>
          <a:p>
            <a:endParaRPr lang="en-US" dirty="0"/>
          </a:p>
        </p:txBody>
      </p:sp>
    </p:spTree>
    <p:extLst>
      <p:ext uri="{BB962C8B-B14F-4D97-AF65-F5344CB8AC3E}">
        <p14:creationId xmlns:p14="http://schemas.microsoft.com/office/powerpoint/2010/main" val="1157109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lstStyle/>
          <a:p>
            <a:pPr defTabSz="914353">
              <a:tabLst>
                <a:tab pos="0" algn="l"/>
                <a:tab pos="406073" algn="l"/>
                <a:tab pos="813585" algn="l"/>
                <a:tab pos="1221097" algn="l"/>
                <a:tab pos="1628610" algn="l"/>
                <a:tab pos="2036121" algn="l"/>
                <a:tab pos="2443634" algn="l"/>
                <a:tab pos="2851146" algn="l"/>
                <a:tab pos="3258658" algn="l"/>
                <a:tab pos="3666170" algn="l"/>
                <a:tab pos="4073683" algn="l"/>
                <a:tab pos="4481194" algn="l"/>
                <a:tab pos="4888707" algn="l"/>
                <a:tab pos="5296219" algn="l"/>
                <a:tab pos="5703731" algn="l"/>
                <a:tab pos="6111243" algn="l"/>
                <a:tab pos="6518756" algn="l"/>
                <a:tab pos="6926268" algn="l"/>
                <a:tab pos="7333781" algn="l"/>
                <a:tab pos="7741292" algn="l"/>
                <a:tab pos="8148805" algn="l"/>
              </a:tabLst>
              <a:defRPr/>
            </a:pPr>
            <a:r>
              <a:rPr lang="en-US" sz="4400" dirty="0"/>
              <a:t>Uyghur Nationalism in the </a:t>
            </a:r>
            <a:r>
              <a:rPr lang="en-GB" dirty="0">
                <a:effectLst/>
                <a:ea typeface="+mj-ea"/>
                <a:cs typeface="+mj-cs"/>
              </a:rPr>
              <a:t>Post 9/11 World </a:t>
            </a:r>
          </a:p>
        </p:txBody>
      </p:sp>
      <p:sp>
        <p:nvSpPr>
          <p:cNvPr id="18434" name="Rectangle 2"/>
          <p:cNvSpPr>
            <a:spLocks noGrp="1" noChangeArrowheads="1"/>
          </p:cNvSpPr>
          <p:nvPr>
            <p:ph idx="1"/>
          </p:nvPr>
        </p:nvSpPr>
        <p:spPr>
          <a:xfrm>
            <a:off x="838200" y="1768079"/>
            <a:ext cx="11071859" cy="4714875"/>
          </a:xfrm>
        </p:spPr>
        <p:txBody>
          <a:bodyPr>
            <a:normAutofit/>
          </a:bodyPr>
          <a:lstStyle/>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742" dirty="0"/>
              <a:t>PRC links Islamic separatist groups (i.e. East Turkestan Islamic Movement) with Al Qaeda</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742" dirty="0"/>
              <a:t>CCP capitalizes on global fear of terror to double down on Uyghur repression. Earned GW’s support.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742" dirty="0"/>
              <a:t>Arrests and executions of suspected terrorists</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742" dirty="0">
                <a:sym typeface="Wingdings" panose="05000000000000000000" pitchFamily="2" charset="2"/>
              </a:rPr>
              <a:t>Increased</a:t>
            </a:r>
            <a:r>
              <a:rPr lang="en-GB" sz="2742" dirty="0"/>
              <a:t> repression of Uyghur culture</a:t>
            </a:r>
          </a:p>
          <a:p>
            <a:pPr lvl="1">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531" dirty="0"/>
              <a:t>Book burnings </a:t>
            </a:r>
          </a:p>
          <a:p>
            <a:pPr lvl="1">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531" dirty="0"/>
              <a:t>Language prohibition </a:t>
            </a:r>
          </a:p>
        </p:txBody>
      </p:sp>
    </p:spTree>
    <p:extLst>
      <p:ext uri="{BB962C8B-B14F-4D97-AF65-F5344CB8AC3E}">
        <p14:creationId xmlns:p14="http://schemas.microsoft.com/office/powerpoint/2010/main" val="22918655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0C8FB-7D02-49EA-A958-F395217E6B70}"/>
              </a:ext>
            </a:extLst>
          </p:cNvPr>
          <p:cNvSpPr>
            <a:spLocks noGrp="1"/>
          </p:cNvSpPr>
          <p:nvPr>
            <p:ph type="title"/>
          </p:nvPr>
        </p:nvSpPr>
        <p:spPr/>
        <p:txBody>
          <a:bodyPr/>
          <a:lstStyle/>
          <a:p>
            <a:r>
              <a:rPr lang="en-US" dirty="0"/>
              <a:t>Uyghur Unrest, CCP Responses</a:t>
            </a:r>
          </a:p>
        </p:txBody>
      </p:sp>
      <p:sp>
        <p:nvSpPr>
          <p:cNvPr id="3" name="Content Placeholder 2">
            <a:extLst>
              <a:ext uri="{FF2B5EF4-FFF2-40B4-BE49-F238E27FC236}">
                <a16:creationId xmlns:a16="http://schemas.microsoft.com/office/drawing/2014/main" id="{609B4325-082B-4DF0-8857-B4349AF1DA5E}"/>
              </a:ext>
            </a:extLst>
          </p:cNvPr>
          <p:cNvSpPr>
            <a:spLocks noGrp="1"/>
          </p:cNvSpPr>
          <p:nvPr>
            <p:ph sz="half" idx="1"/>
          </p:nvPr>
        </p:nvSpPr>
        <p:spPr/>
        <p:txBody>
          <a:bodyPr>
            <a:normAutofit lnSpcReduction="10000"/>
          </a:bodyPr>
          <a:lstStyle/>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2400" dirty="0"/>
              <a:t>2011 – </a:t>
            </a:r>
            <a:r>
              <a:rPr lang="en-US" sz="2400" dirty="0" err="1"/>
              <a:t>Kashgar</a:t>
            </a:r>
            <a:r>
              <a:rPr lang="en-US" sz="2400" dirty="0"/>
              <a:t> </a:t>
            </a:r>
            <a:r>
              <a:rPr lang="en-US" sz="2400" dirty="0">
                <a:solidFill>
                  <a:srgbClr val="000000"/>
                </a:solidFill>
              </a:rPr>
              <a:t>v</a:t>
            </a:r>
            <a:r>
              <a:rPr lang="en-US" sz="2400" b="0" i="0" dirty="0">
                <a:solidFill>
                  <a:srgbClr val="000000"/>
                </a:solidFill>
                <a:effectLst/>
              </a:rPr>
              <a:t>ehicular, IED, knife attack</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2400" dirty="0"/>
              <a:t>2012 - Tianjin failed flight hijacking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2400" dirty="0"/>
              <a:t>2013 - 100 people on motorcycles attacked a </a:t>
            </a:r>
            <a:r>
              <a:rPr lang="en-US" sz="2400" dirty="0" err="1"/>
              <a:t>Hotan</a:t>
            </a:r>
            <a:r>
              <a:rPr lang="en-US" sz="2400" dirty="0"/>
              <a:t> police station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2400" dirty="0"/>
              <a:t>2013 - Tiananmen Square truck bomb</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2400" dirty="0"/>
              <a:t>2013 - Shanshan police station attack, 35 killed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2400" b="0" i="0" dirty="0">
                <a:effectLst/>
              </a:rPr>
              <a:t>2014 - Urumqi rail station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US" sz="2400" dirty="0"/>
              <a:t>2014 - Kunming Rail Station - 29 civilians dead. 140 injured. </a:t>
            </a:r>
          </a:p>
          <a:p>
            <a:pPr>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endParaRPr lang="en-US" sz="2400" dirty="0"/>
          </a:p>
          <a:p>
            <a:pPr lvl="1">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endParaRPr lang="en-US" dirty="0"/>
          </a:p>
          <a:p>
            <a:pPr lvl="1">
              <a:buFont typeface="Calisto MT" charset="0"/>
              <a:buChar char="•"/>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endParaRPr lang="en-US" dirty="0"/>
          </a:p>
          <a:p>
            <a:endParaRPr lang="en-US" sz="2400" dirty="0"/>
          </a:p>
        </p:txBody>
      </p:sp>
      <p:pic>
        <p:nvPicPr>
          <p:cNvPr id="1026" name="Picture 2" descr="Chinese soldiers march in front of the Id Kah Mosque, China's largest, in Kashgar, on July 31, 2014. China has increased security in many parts of restive Xinjiang  following some of the worst violence in months">
            <a:extLst>
              <a:ext uri="{FF2B5EF4-FFF2-40B4-BE49-F238E27FC236}">
                <a16:creationId xmlns:a16="http://schemas.microsoft.com/office/drawing/2014/main" id="{0F589E7F-6908-4A94-AED3-0E4790716C7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64426" y="2002724"/>
            <a:ext cx="5187180" cy="3326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580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4CF0-D008-4144-9BCB-74E5A3D53A99}"/>
              </a:ext>
            </a:extLst>
          </p:cNvPr>
          <p:cNvSpPr>
            <a:spLocks noGrp="1"/>
          </p:cNvSpPr>
          <p:nvPr>
            <p:ph type="title"/>
          </p:nvPr>
        </p:nvSpPr>
        <p:spPr/>
        <p:txBody>
          <a:bodyPr/>
          <a:lstStyle/>
          <a:p>
            <a:r>
              <a:rPr lang="en-US" dirty="0"/>
              <a:t>In the Age of Political Amorality</a:t>
            </a:r>
          </a:p>
        </p:txBody>
      </p:sp>
      <p:pic>
        <p:nvPicPr>
          <p:cNvPr id="4" name="Content Placeholder 3">
            <a:extLst>
              <a:ext uri="{FF2B5EF4-FFF2-40B4-BE49-F238E27FC236}">
                <a16:creationId xmlns:a16="http://schemas.microsoft.com/office/drawing/2014/main" id="{2DC7E01A-BBBF-40F0-A3CC-59620AB1B636}"/>
              </a:ext>
            </a:extLst>
          </p:cNvPr>
          <p:cNvPicPr>
            <a:picLocks noGrp="1" noChangeAspect="1"/>
          </p:cNvPicPr>
          <p:nvPr>
            <p:ph idx="1"/>
          </p:nvPr>
        </p:nvPicPr>
        <p:blipFill>
          <a:blip r:embed="rId2"/>
          <a:stretch>
            <a:fillRect/>
          </a:stretch>
        </p:blipFill>
        <p:spPr>
          <a:xfrm>
            <a:off x="152400" y="1882448"/>
            <a:ext cx="5943600" cy="3952875"/>
          </a:xfrm>
          <a:prstGeom prst="rect">
            <a:avLst/>
          </a:prstGeom>
        </p:spPr>
      </p:pic>
      <p:pic>
        <p:nvPicPr>
          <p:cNvPr id="6" name="Content Placeholder 6">
            <a:extLst>
              <a:ext uri="{FF2B5EF4-FFF2-40B4-BE49-F238E27FC236}">
                <a16:creationId xmlns:a16="http://schemas.microsoft.com/office/drawing/2014/main" id="{B9AC99D5-6FF3-40E8-B88E-B0EC36E712B6}"/>
              </a:ext>
            </a:extLst>
          </p:cNvPr>
          <p:cNvPicPr>
            <a:picLocks noChangeAspect="1"/>
          </p:cNvPicPr>
          <p:nvPr/>
        </p:nvPicPr>
        <p:blipFill>
          <a:blip r:embed="rId3"/>
          <a:stretch>
            <a:fillRect/>
          </a:stretch>
        </p:blipFill>
        <p:spPr>
          <a:xfrm>
            <a:off x="6183765" y="1893692"/>
            <a:ext cx="5787053" cy="3952874"/>
          </a:xfrm>
          <a:prstGeom prst="rect">
            <a:avLst/>
          </a:prstGeom>
        </p:spPr>
      </p:pic>
    </p:spTree>
    <p:extLst>
      <p:ext uri="{BB962C8B-B14F-4D97-AF65-F5344CB8AC3E}">
        <p14:creationId xmlns:p14="http://schemas.microsoft.com/office/powerpoint/2010/main" val="1492188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a:latin typeface="Arial" panose="020B0604020202020204" pitchFamily="34" charset="0"/>
                <a:cs typeface="Arial" panose="020B0604020202020204" pitchFamily="34" charset="0"/>
              </a:rPr>
              <a:t>Guiding Questions</a:t>
            </a:r>
          </a:p>
        </p:txBody>
      </p:sp>
      <p:sp>
        <p:nvSpPr>
          <p:cNvPr id="3" name="Content Placeholder 2"/>
          <p:cNvSpPr>
            <a:spLocks noGrp="1"/>
          </p:cNvSpPr>
          <p:nvPr>
            <p:ph idx="1"/>
          </p:nvPr>
        </p:nvSpPr>
        <p:spPr/>
        <p:txBody>
          <a:bodyPr>
            <a:normAutofit fontScale="77500" lnSpcReduction="20000"/>
          </a:bodyPr>
          <a:lstStyle/>
          <a:p>
            <a:pPr>
              <a:buFont typeface="Calisto MT" charset="0"/>
              <a:buChar char="•"/>
              <a:defRPr/>
            </a:pPr>
            <a:r>
              <a:rPr lang="en-US" sz="3600" dirty="0">
                <a:latin typeface="Arial" panose="020B0604020202020204" pitchFamily="34" charset="0"/>
                <a:cs typeface="Arial" panose="020B0604020202020204" pitchFamily="34" charset="0"/>
              </a:rPr>
              <a:t>What are SARs an SEZs and how are they complicated by the history of humiliation of China?</a:t>
            </a:r>
          </a:p>
          <a:p>
            <a:pPr>
              <a:buFont typeface="Calisto MT" charset="0"/>
              <a:buChar char="•"/>
              <a:defRPr/>
            </a:pPr>
            <a:r>
              <a:rPr lang="en-US" sz="3600" dirty="0">
                <a:latin typeface="Arial" panose="020B0604020202020204" pitchFamily="34" charset="0"/>
                <a:cs typeface="Arial" panose="020B0604020202020204" pitchFamily="34" charset="0"/>
              </a:rPr>
              <a:t>How can the PRC effectively cope with its diversity, cumulative cleavages, and relative deprivation?</a:t>
            </a:r>
          </a:p>
          <a:p>
            <a:pPr>
              <a:buFont typeface="Calisto MT" charset="0"/>
              <a:buChar char="•"/>
              <a:defRPr/>
            </a:pPr>
            <a:r>
              <a:rPr lang="en-US" sz="3600" dirty="0">
                <a:latin typeface="Arial" panose="020B0604020202020204" pitchFamily="34" charset="0"/>
                <a:cs typeface="Arial" panose="020B0604020202020204" pitchFamily="34" charset="0"/>
              </a:rPr>
              <a:t>How might China have a more valid claim to exercise authority over some SARs and SEZs than others?</a:t>
            </a:r>
          </a:p>
          <a:p>
            <a:pPr>
              <a:buFont typeface="Calisto MT" charset="0"/>
              <a:buChar char="•"/>
              <a:defRPr/>
            </a:pPr>
            <a:r>
              <a:rPr lang="en-US" sz="3600" dirty="0">
                <a:latin typeface="Arial" panose="020B0604020202020204" pitchFamily="34" charset="0"/>
                <a:cs typeface="Arial" panose="020B0604020202020204" pitchFamily="34" charset="0"/>
              </a:rPr>
              <a:t>What might the future hold for SARs and SEZs?</a:t>
            </a:r>
          </a:p>
          <a:p>
            <a:pPr>
              <a:buFont typeface="Calisto MT" charset="0"/>
              <a:buChar char="•"/>
              <a:defRPr/>
            </a:pPr>
            <a:r>
              <a:rPr lang="en-US" sz="3600" dirty="0">
                <a:latin typeface="Arial" panose="020B0604020202020204" pitchFamily="34" charset="0"/>
                <a:cs typeface="Arial" panose="020B0604020202020204" pitchFamily="34" charset="0"/>
              </a:rPr>
              <a:t>How can/should the international community react to China’s sovereignty conundrums?</a:t>
            </a:r>
          </a:p>
          <a:p>
            <a:pPr>
              <a:buFont typeface="Calisto MT" charset="0"/>
              <a:buChar char="•"/>
              <a:defRPr/>
            </a:pPr>
            <a:r>
              <a:rPr lang="en-US" sz="3600" dirty="0">
                <a:latin typeface="Arial" panose="020B0604020202020204" pitchFamily="34" charset="0"/>
                <a:cs typeface="Arial" panose="020B0604020202020204" pitchFamily="34" charset="0"/>
              </a:rPr>
              <a:t>How do these ethnoreligious conflicts compare with conflicts in our other course case studies?</a:t>
            </a:r>
          </a:p>
          <a:p>
            <a:pPr>
              <a:buFont typeface="Calisto MT" charset="0"/>
              <a:buChar char="•"/>
              <a:defRPr/>
            </a:pPr>
            <a:endParaRPr lang="en-US" sz="3600" dirty="0">
              <a:latin typeface="Arial" panose="020B0604020202020204" pitchFamily="34" charset="0"/>
              <a:cs typeface="Arial" panose="020B0604020202020204" pitchFamily="34" charset="0"/>
            </a:endParaRPr>
          </a:p>
          <a:p>
            <a:pPr>
              <a:buFont typeface="Calisto MT" charset="0"/>
              <a:buChar char="•"/>
              <a:defRPr/>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7096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E9CBEC-C2E4-4BCA-998F-698EE3129D34}"/>
              </a:ext>
            </a:extLst>
          </p:cNvPr>
          <p:cNvPicPr>
            <a:picLocks noGrp="1" noChangeAspect="1"/>
          </p:cNvPicPr>
          <p:nvPr>
            <p:ph idx="4294967295"/>
          </p:nvPr>
        </p:nvPicPr>
        <p:blipFill>
          <a:blip r:embed="rId2"/>
          <a:stretch>
            <a:fillRect/>
          </a:stretch>
        </p:blipFill>
        <p:spPr>
          <a:xfrm>
            <a:off x="5590469" y="3551483"/>
            <a:ext cx="5592762" cy="3021012"/>
          </a:xfrm>
          <a:prstGeom prst="rect">
            <a:avLst/>
          </a:prstGeom>
        </p:spPr>
      </p:pic>
      <p:pic>
        <p:nvPicPr>
          <p:cNvPr id="5" name="Picture 4">
            <a:extLst>
              <a:ext uri="{FF2B5EF4-FFF2-40B4-BE49-F238E27FC236}">
                <a16:creationId xmlns:a16="http://schemas.microsoft.com/office/drawing/2014/main" id="{2C25404E-5F7D-45D1-BBCA-2A0870AFD1C8}"/>
              </a:ext>
            </a:extLst>
          </p:cNvPr>
          <p:cNvPicPr>
            <a:picLocks noChangeAspect="1"/>
          </p:cNvPicPr>
          <p:nvPr/>
        </p:nvPicPr>
        <p:blipFill>
          <a:blip r:embed="rId3"/>
          <a:stretch>
            <a:fillRect/>
          </a:stretch>
        </p:blipFill>
        <p:spPr>
          <a:xfrm>
            <a:off x="329782" y="1053675"/>
            <a:ext cx="4744388" cy="4995615"/>
          </a:xfrm>
          <a:prstGeom prst="rect">
            <a:avLst/>
          </a:prstGeom>
        </p:spPr>
      </p:pic>
      <p:pic>
        <p:nvPicPr>
          <p:cNvPr id="7" name="Picture 6">
            <a:extLst>
              <a:ext uri="{FF2B5EF4-FFF2-40B4-BE49-F238E27FC236}">
                <a16:creationId xmlns:a16="http://schemas.microsoft.com/office/drawing/2014/main" id="{0C46ECB2-64F1-4E1F-86FE-FA5BD3D35220}"/>
              </a:ext>
            </a:extLst>
          </p:cNvPr>
          <p:cNvPicPr>
            <a:picLocks noChangeAspect="1"/>
          </p:cNvPicPr>
          <p:nvPr/>
        </p:nvPicPr>
        <p:blipFill>
          <a:blip r:embed="rId4"/>
          <a:stretch>
            <a:fillRect/>
          </a:stretch>
        </p:blipFill>
        <p:spPr>
          <a:xfrm>
            <a:off x="5590469" y="166077"/>
            <a:ext cx="5592762" cy="3262923"/>
          </a:xfrm>
          <a:prstGeom prst="rect">
            <a:avLst/>
          </a:prstGeom>
        </p:spPr>
      </p:pic>
    </p:spTree>
    <p:extLst>
      <p:ext uri="{BB962C8B-B14F-4D97-AF65-F5344CB8AC3E}">
        <p14:creationId xmlns:p14="http://schemas.microsoft.com/office/powerpoint/2010/main" val="2155332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6607-DF61-430D-B9D4-B9EEC12FD03B}"/>
              </a:ext>
            </a:extLst>
          </p:cNvPr>
          <p:cNvSpPr>
            <a:spLocks noGrp="1"/>
          </p:cNvSpPr>
          <p:nvPr>
            <p:ph type="title"/>
          </p:nvPr>
        </p:nvSpPr>
        <p:spPr/>
        <p:txBody>
          <a:bodyPr/>
          <a:lstStyle/>
          <a:p>
            <a:r>
              <a:rPr lang="en-US" dirty="0"/>
              <a:t>In the Age of Political Amorality</a:t>
            </a:r>
          </a:p>
        </p:txBody>
      </p:sp>
      <p:pic>
        <p:nvPicPr>
          <p:cNvPr id="4" name="Content Placeholder 3">
            <a:extLst>
              <a:ext uri="{FF2B5EF4-FFF2-40B4-BE49-F238E27FC236}">
                <a16:creationId xmlns:a16="http://schemas.microsoft.com/office/drawing/2014/main" id="{B8786B48-03C1-4E1B-AF9D-C9433924AFB8}"/>
              </a:ext>
            </a:extLst>
          </p:cNvPr>
          <p:cNvPicPr>
            <a:picLocks noGrp="1" noChangeAspect="1"/>
          </p:cNvPicPr>
          <p:nvPr>
            <p:ph idx="1"/>
          </p:nvPr>
        </p:nvPicPr>
        <p:blipFill rotWithShape="1">
          <a:blip r:embed="rId2"/>
          <a:srcRect l="18546" t="4928" r="18757" b="31911"/>
          <a:stretch/>
        </p:blipFill>
        <p:spPr>
          <a:xfrm>
            <a:off x="281377" y="1610923"/>
            <a:ext cx="5447425" cy="3281752"/>
          </a:xfrm>
          <a:prstGeom prst="rect">
            <a:avLst/>
          </a:prstGeom>
        </p:spPr>
      </p:pic>
      <p:pic>
        <p:nvPicPr>
          <p:cNvPr id="5" name="Picture 4">
            <a:extLst>
              <a:ext uri="{FF2B5EF4-FFF2-40B4-BE49-F238E27FC236}">
                <a16:creationId xmlns:a16="http://schemas.microsoft.com/office/drawing/2014/main" id="{A7E9A395-DCBB-41B2-96D4-45606498CA4E}"/>
              </a:ext>
            </a:extLst>
          </p:cNvPr>
          <p:cNvPicPr>
            <a:picLocks noChangeAspect="1"/>
          </p:cNvPicPr>
          <p:nvPr/>
        </p:nvPicPr>
        <p:blipFill>
          <a:blip r:embed="rId3"/>
          <a:stretch>
            <a:fillRect/>
          </a:stretch>
        </p:blipFill>
        <p:spPr>
          <a:xfrm>
            <a:off x="6080100" y="1610923"/>
            <a:ext cx="5830523" cy="3281752"/>
          </a:xfrm>
          <a:prstGeom prst="rect">
            <a:avLst/>
          </a:prstGeom>
        </p:spPr>
      </p:pic>
      <p:sp>
        <p:nvSpPr>
          <p:cNvPr id="6" name="TextBox 5">
            <a:extLst>
              <a:ext uri="{FF2B5EF4-FFF2-40B4-BE49-F238E27FC236}">
                <a16:creationId xmlns:a16="http://schemas.microsoft.com/office/drawing/2014/main" id="{740CE266-7D0F-450F-ABFB-A803750DCD22}"/>
              </a:ext>
            </a:extLst>
          </p:cNvPr>
          <p:cNvSpPr txBox="1"/>
          <p:nvPr/>
        </p:nvSpPr>
        <p:spPr>
          <a:xfrm>
            <a:off x="6738079" y="5089161"/>
            <a:ext cx="4534524" cy="369332"/>
          </a:xfrm>
          <a:prstGeom prst="rect">
            <a:avLst/>
          </a:prstGeom>
          <a:noFill/>
        </p:spPr>
        <p:txBody>
          <a:bodyPr wrap="square" rtlCol="0">
            <a:spAutoFit/>
          </a:bodyPr>
          <a:lstStyle/>
          <a:p>
            <a:pPr algn="ctr"/>
            <a:r>
              <a:rPr lang="en-US" b="1" dirty="0" err="1"/>
              <a:t>Hotan</a:t>
            </a:r>
            <a:r>
              <a:rPr lang="en-US" b="1" dirty="0"/>
              <a:t> Detention Center</a:t>
            </a:r>
          </a:p>
        </p:txBody>
      </p:sp>
      <p:sp>
        <p:nvSpPr>
          <p:cNvPr id="7" name="TextBox 6">
            <a:extLst>
              <a:ext uri="{FF2B5EF4-FFF2-40B4-BE49-F238E27FC236}">
                <a16:creationId xmlns:a16="http://schemas.microsoft.com/office/drawing/2014/main" id="{312D585F-AEE6-4367-9E55-A65DFCE5F261}"/>
              </a:ext>
            </a:extLst>
          </p:cNvPr>
          <p:cNvSpPr txBox="1"/>
          <p:nvPr/>
        </p:nvSpPr>
        <p:spPr>
          <a:xfrm>
            <a:off x="914400" y="5089161"/>
            <a:ext cx="4182256" cy="369332"/>
          </a:xfrm>
          <a:prstGeom prst="rect">
            <a:avLst/>
          </a:prstGeom>
          <a:noFill/>
        </p:spPr>
        <p:txBody>
          <a:bodyPr wrap="square" rtlCol="0">
            <a:spAutoFit/>
          </a:bodyPr>
          <a:lstStyle/>
          <a:p>
            <a:pPr algn="ctr"/>
            <a:r>
              <a:rPr lang="en-US" b="1" dirty="0" err="1"/>
              <a:t>Dabanacheng</a:t>
            </a:r>
            <a:r>
              <a:rPr lang="en-US" b="1" dirty="0"/>
              <a:t>, April 2018</a:t>
            </a:r>
          </a:p>
        </p:txBody>
      </p:sp>
      <p:sp>
        <p:nvSpPr>
          <p:cNvPr id="8" name="TextBox 7">
            <a:extLst>
              <a:ext uri="{FF2B5EF4-FFF2-40B4-BE49-F238E27FC236}">
                <a16:creationId xmlns:a16="http://schemas.microsoft.com/office/drawing/2014/main" id="{AF1E3EF2-5B68-46DB-AA36-3681D8713E02}"/>
              </a:ext>
            </a:extLst>
          </p:cNvPr>
          <p:cNvSpPr txBox="1"/>
          <p:nvPr/>
        </p:nvSpPr>
        <p:spPr>
          <a:xfrm>
            <a:off x="592111" y="5703757"/>
            <a:ext cx="11212643" cy="461665"/>
          </a:xfrm>
          <a:prstGeom prst="rect">
            <a:avLst/>
          </a:prstGeom>
          <a:noFill/>
        </p:spPr>
        <p:txBody>
          <a:bodyPr wrap="square" rtlCol="0">
            <a:spAutoFit/>
          </a:bodyPr>
          <a:lstStyle/>
          <a:p>
            <a:pPr algn="ctr"/>
            <a:r>
              <a:rPr lang="en-US" sz="2400" dirty="0"/>
              <a:t>Hundreds of thousands, if not millions, of Uyghurs are being detained and “re-educated” </a:t>
            </a:r>
          </a:p>
        </p:txBody>
      </p:sp>
    </p:spTree>
    <p:extLst>
      <p:ext uri="{BB962C8B-B14F-4D97-AF65-F5344CB8AC3E}">
        <p14:creationId xmlns:p14="http://schemas.microsoft.com/office/powerpoint/2010/main" val="831658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AF04A-4FC3-44A2-88BC-4FB4CEC7020C}"/>
              </a:ext>
            </a:extLst>
          </p:cNvPr>
          <p:cNvSpPr>
            <a:spLocks noGrp="1"/>
          </p:cNvSpPr>
          <p:nvPr>
            <p:ph type="title"/>
          </p:nvPr>
        </p:nvSpPr>
        <p:spPr/>
        <p:txBody>
          <a:bodyPr/>
          <a:lstStyle/>
          <a:p>
            <a:r>
              <a:rPr lang="en-US" dirty="0"/>
              <a:t>In the Age of Globalization </a:t>
            </a:r>
          </a:p>
        </p:txBody>
      </p:sp>
      <p:pic>
        <p:nvPicPr>
          <p:cNvPr id="4" name="Content Placeholder 3">
            <a:extLst>
              <a:ext uri="{FF2B5EF4-FFF2-40B4-BE49-F238E27FC236}">
                <a16:creationId xmlns:a16="http://schemas.microsoft.com/office/drawing/2014/main" id="{5A292554-99CB-46B5-BB31-A4063A7371E1}"/>
              </a:ext>
            </a:extLst>
          </p:cNvPr>
          <p:cNvPicPr>
            <a:picLocks noGrp="1" noChangeAspect="1"/>
          </p:cNvPicPr>
          <p:nvPr>
            <p:ph idx="1"/>
          </p:nvPr>
        </p:nvPicPr>
        <p:blipFill>
          <a:blip r:embed="rId2"/>
          <a:stretch>
            <a:fillRect/>
          </a:stretch>
        </p:blipFill>
        <p:spPr>
          <a:xfrm>
            <a:off x="1330037" y="1461258"/>
            <a:ext cx="9202188" cy="5031617"/>
          </a:xfrm>
          <a:prstGeom prst="rect">
            <a:avLst/>
          </a:prstGeom>
        </p:spPr>
      </p:pic>
    </p:spTree>
    <p:extLst>
      <p:ext uri="{BB962C8B-B14F-4D97-AF65-F5344CB8AC3E}">
        <p14:creationId xmlns:p14="http://schemas.microsoft.com/office/powerpoint/2010/main" val="1220350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19BDAE-26AA-4582-A641-39569AF2AAD9}"/>
              </a:ext>
            </a:extLst>
          </p:cNvPr>
          <p:cNvSpPr>
            <a:spLocks noGrp="1"/>
          </p:cNvSpPr>
          <p:nvPr>
            <p:ph type="title"/>
          </p:nvPr>
        </p:nvSpPr>
        <p:spPr/>
        <p:txBody>
          <a:bodyPr/>
          <a:lstStyle/>
          <a:p>
            <a:r>
              <a:rPr lang="en-US" dirty="0"/>
              <a:t>In an Age of Unrest</a:t>
            </a:r>
          </a:p>
        </p:txBody>
      </p:sp>
      <p:sp>
        <p:nvSpPr>
          <p:cNvPr id="6" name="Content Placeholder 5">
            <a:extLst>
              <a:ext uri="{FF2B5EF4-FFF2-40B4-BE49-F238E27FC236}">
                <a16:creationId xmlns:a16="http://schemas.microsoft.com/office/drawing/2014/main" id="{117DD343-3A8E-4F03-BCEC-263A969CED8B}"/>
              </a:ext>
            </a:extLst>
          </p:cNvPr>
          <p:cNvSpPr>
            <a:spLocks noGrp="1"/>
          </p:cNvSpPr>
          <p:nvPr>
            <p:ph idx="1"/>
          </p:nvPr>
        </p:nvSpPr>
        <p:spPr>
          <a:xfrm>
            <a:off x="838200" y="1825624"/>
            <a:ext cx="10515600" cy="4807523"/>
          </a:xfrm>
        </p:spPr>
        <p:txBody>
          <a:bodyPr>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Poster in Xinjiang reads: </a:t>
            </a:r>
          </a:p>
          <a:p>
            <a:pPr marL="0" indent="0" algn="ctr">
              <a:buNone/>
            </a:pPr>
            <a:r>
              <a:rPr lang="en-US" dirty="0"/>
              <a:t>“Stability is a blessing, instability is a calamity”</a:t>
            </a:r>
          </a:p>
        </p:txBody>
      </p:sp>
      <p:pic>
        <p:nvPicPr>
          <p:cNvPr id="7" name="Picture 6">
            <a:extLst>
              <a:ext uri="{FF2B5EF4-FFF2-40B4-BE49-F238E27FC236}">
                <a16:creationId xmlns:a16="http://schemas.microsoft.com/office/drawing/2014/main" id="{0E1E71CA-BE99-4154-966B-5AC200363AFE}"/>
              </a:ext>
            </a:extLst>
          </p:cNvPr>
          <p:cNvPicPr>
            <a:picLocks noChangeAspect="1"/>
          </p:cNvPicPr>
          <p:nvPr/>
        </p:nvPicPr>
        <p:blipFill>
          <a:blip r:embed="rId2"/>
          <a:stretch>
            <a:fillRect/>
          </a:stretch>
        </p:blipFill>
        <p:spPr>
          <a:xfrm>
            <a:off x="3657600" y="1933916"/>
            <a:ext cx="4660015" cy="3295296"/>
          </a:xfrm>
          <a:prstGeom prst="rect">
            <a:avLst/>
          </a:prstGeom>
        </p:spPr>
      </p:pic>
    </p:spTree>
    <p:extLst>
      <p:ext uri="{BB962C8B-B14F-4D97-AF65-F5344CB8AC3E}">
        <p14:creationId xmlns:p14="http://schemas.microsoft.com/office/powerpoint/2010/main" val="955700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vert="horz" wrap="square" lIns="91420" tIns="45710" rIns="91420" bIns="45710" numCol="1" rtlCol="0" anchor="ctr" compatLnSpc="1">
            <a:prstTxWarp prst="textNoShape">
              <a:avLst/>
            </a:prstTxWarp>
            <a:normAutofit/>
          </a:bodyPr>
          <a:lstStyle/>
          <a:p>
            <a:pPr>
              <a:defRPr/>
            </a:pPr>
            <a:r>
              <a:rPr lang="en-US" sz="3200" dirty="0">
                <a:effectLst/>
              </a:rPr>
              <a:t>The Struggle for Autonomy in the Tibetan SAR </a:t>
            </a:r>
            <a:endParaRPr lang="en-US" sz="3200" dirty="0">
              <a:solidFill>
                <a:schemeClr val="bg2"/>
              </a:solidFill>
            </a:endParaRPr>
          </a:p>
        </p:txBody>
      </p:sp>
      <p:pic>
        <p:nvPicPr>
          <p:cNvPr id="4" name="Content Placeholder 3">
            <a:extLst>
              <a:ext uri="{FF2B5EF4-FFF2-40B4-BE49-F238E27FC236}">
                <a16:creationId xmlns:a16="http://schemas.microsoft.com/office/drawing/2014/main" id="{D564C098-C6FD-494F-8800-CCFE8E340DCA}"/>
              </a:ext>
            </a:extLst>
          </p:cNvPr>
          <p:cNvPicPr>
            <a:picLocks noGrp="1" noChangeAspect="1"/>
          </p:cNvPicPr>
          <p:nvPr>
            <p:ph idx="1"/>
          </p:nvPr>
        </p:nvPicPr>
        <p:blipFill>
          <a:blip r:embed="rId2"/>
          <a:stretch>
            <a:fillRect/>
          </a:stretch>
        </p:blipFill>
        <p:spPr>
          <a:xfrm>
            <a:off x="6449996" y="2222839"/>
            <a:ext cx="5150032" cy="3636018"/>
          </a:xfrm>
          <a:prstGeom prst="rect">
            <a:avLst/>
          </a:prstGeom>
        </p:spPr>
      </p:pic>
      <p:pic>
        <p:nvPicPr>
          <p:cNvPr id="64518" name="Picture 5" descr="tumblr_lde478Sjj11qat1gho1_5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117" y="2222839"/>
            <a:ext cx="5209402" cy="369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408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a:effectLst/>
              </a:rPr>
              <a:t>Tibet: Just the Facts </a:t>
            </a:r>
          </a:p>
        </p:txBody>
      </p:sp>
      <p:sp>
        <p:nvSpPr>
          <p:cNvPr id="3" name="Content Placeholder 2"/>
          <p:cNvSpPr>
            <a:spLocks noGrp="1"/>
          </p:cNvSpPr>
          <p:nvPr>
            <p:ph idx="1"/>
          </p:nvPr>
        </p:nvSpPr>
        <p:spPr/>
        <p:txBody>
          <a:bodyPr>
            <a:noAutofit/>
          </a:bodyPr>
          <a:lstStyle/>
          <a:p>
            <a:pPr marL="282392" lvl="1" indent="-282392">
              <a:lnSpc>
                <a:spcPct val="100000"/>
              </a:lnSpc>
              <a:spcBef>
                <a:spcPts val="2004"/>
              </a:spcBef>
              <a:buFont typeface="Calisto MT" charset="0"/>
              <a:buChar char="•"/>
              <a:defRPr/>
            </a:pPr>
            <a:r>
              <a:rPr lang="en-US" sz="2800" dirty="0"/>
              <a:t>TAR </a:t>
            </a:r>
            <a:r>
              <a:rPr lang="en-US" sz="2800" dirty="0" err="1"/>
              <a:t>est</a:t>
            </a:r>
            <a:r>
              <a:rPr lang="en-US" sz="2800" dirty="0"/>
              <a:t> in 1965; 2</a:t>
            </a:r>
            <a:r>
              <a:rPr lang="en-US" sz="2800" baseline="30000" dirty="0"/>
              <a:t>nd</a:t>
            </a:r>
            <a:r>
              <a:rPr lang="en-US" sz="2800" dirty="0"/>
              <a:t> largest province, after Xinjiang </a:t>
            </a:r>
          </a:p>
          <a:p>
            <a:pPr marL="282392" lvl="1" indent="-282392">
              <a:lnSpc>
                <a:spcPct val="100000"/>
              </a:lnSpc>
              <a:spcBef>
                <a:spcPts val="2004"/>
              </a:spcBef>
              <a:buFont typeface="Calisto MT" charset="0"/>
              <a:buChar char="•"/>
              <a:defRPr/>
            </a:pPr>
            <a:r>
              <a:rPr lang="en-US" sz="2800" dirty="0"/>
              <a:t>90 Tibetan, 8% Han</a:t>
            </a:r>
          </a:p>
          <a:p>
            <a:pPr marL="282392" lvl="1" indent="-282392">
              <a:lnSpc>
                <a:spcPct val="100000"/>
              </a:lnSpc>
              <a:spcBef>
                <a:spcPts val="2004"/>
              </a:spcBef>
              <a:buFont typeface="Calisto MT" charset="0"/>
              <a:buChar char="•"/>
              <a:defRPr/>
            </a:pPr>
            <a:r>
              <a:rPr lang="en-US" sz="2800" dirty="0"/>
              <a:t>Population: 3.2 million. Least densely populated province. </a:t>
            </a:r>
          </a:p>
          <a:p>
            <a:pPr marL="739592" lvl="2" indent="-282392">
              <a:lnSpc>
                <a:spcPct val="100000"/>
              </a:lnSpc>
              <a:spcBef>
                <a:spcPts val="2004"/>
              </a:spcBef>
              <a:buFont typeface="Calisto MT" charset="0"/>
              <a:buChar char="•"/>
              <a:defRPr/>
            </a:pPr>
            <a:r>
              <a:rPr lang="en-US" sz="2800" dirty="0"/>
              <a:t>3 million more Tibetans, mostly in China</a:t>
            </a:r>
          </a:p>
          <a:p>
            <a:pPr marL="742950" lvl="1" indent="-285750">
              <a:lnSpc>
                <a:spcPct val="100000"/>
              </a:lnSpc>
            </a:pPr>
            <a:r>
              <a:rPr lang="en-US" sz="2800" dirty="0">
                <a:solidFill>
                  <a:srgbClr val="000000"/>
                </a:solidFill>
              </a:rPr>
              <a:t>No One Child Policy in Tibet; fastest growing population in China</a:t>
            </a:r>
          </a:p>
          <a:p>
            <a:pPr marL="742950" lvl="1" indent="-285750">
              <a:lnSpc>
                <a:spcPct val="100000"/>
              </a:lnSpc>
            </a:pPr>
            <a:r>
              <a:rPr lang="en-US" sz="2800" dirty="0">
                <a:solidFill>
                  <a:srgbClr val="000000"/>
                </a:solidFill>
              </a:rPr>
              <a:t>PRC investments in education and health care</a:t>
            </a:r>
            <a:endParaRPr lang="en-US" sz="2800" dirty="0"/>
          </a:p>
          <a:p>
            <a:pPr marL="282392" lvl="1" indent="-282392">
              <a:lnSpc>
                <a:spcPct val="100000"/>
              </a:lnSpc>
              <a:spcBef>
                <a:spcPts val="2004"/>
              </a:spcBef>
              <a:buFont typeface="Calisto MT" charset="0"/>
              <a:buChar char="•"/>
              <a:defRPr/>
            </a:pPr>
            <a:endParaRPr lang="en-US" sz="2800" dirty="0"/>
          </a:p>
          <a:p>
            <a:pPr eaLnBrk="1" hangingPunct="1">
              <a:lnSpc>
                <a:spcPct val="100000"/>
              </a:lnSpc>
              <a:buFont typeface="Calisto MT" charset="0"/>
              <a:buChar char="•"/>
              <a:defRPr/>
            </a:pPr>
            <a:endParaRPr lang="en-US" dirty="0"/>
          </a:p>
        </p:txBody>
      </p:sp>
    </p:spTree>
    <p:extLst>
      <p:ext uri="{BB962C8B-B14F-4D97-AF65-F5344CB8AC3E}">
        <p14:creationId xmlns:p14="http://schemas.microsoft.com/office/powerpoint/2010/main" val="270994542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a:effectLst/>
              </a:rPr>
              <a:t>Timeline</a:t>
            </a:r>
          </a:p>
        </p:txBody>
      </p:sp>
      <p:sp>
        <p:nvSpPr>
          <p:cNvPr id="3" name="Content Placeholder 2"/>
          <p:cNvSpPr>
            <a:spLocks noGrp="1"/>
          </p:cNvSpPr>
          <p:nvPr>
            <p:ph sz="half" idx="1"/>
          </p:nvPr>
        </p:nvSpPr>
        <p:spPr>
          <a:xfrm>
            <a:off x="838200" y="1690689"/>
            <a:ext cx="10515600" cy="4435476"/>
          </a:xfrm>
        </p:spPr>
        <p:txBody>
          <a:bodyPr>
            <a:normAutofit lnSpcReduction="10000"/>
          </a:bodyPr>
          <a:lstStyle/>
          <a:p>
            <a:pPr>
              <a:buFont typeface="Calisto MT" charset="0"/>
              <a:buChar char="•"/>
              <a:defRPr/>
            </a:pPr>
            <a:r>
              <a:rPr lang="en-US" dirty="0"/>
              <a:t>1644-1912 – Qing </a:t>
            </a:r>
            <a:r>
              <a:rPr lang="en-US" dirty="0">
                <a:effectLst/>
              </a:rPr>
              <a:t>Dynasty</a:t>
            </a:r>
          </a:p>
          <a:p>
            <a:pPr>
              <a:buFont typeface="Calisto MT" charset="0"/>
              <a:buChar char="•"/>
              <a:defRPr/>
            </a:pPr>
            <a:r>
              <a:rPr lang="en-US" dirty="0"/>
              <a:t>1720 – Chinese Expedition: Historians disagree on degree of control</a:t>
            </a:r>
            <a:endParaRPr lang="en-US" dirty="0">
              <a:effectLst/>
            </a:endParaRPr>
          </a:p>
          <a:p>
            <a:pPr>
              <a:buFont typeface="Calisto MT" charset="0"/>
              <a:buChar char="•"/>
              <a:defRPr/>
            </a:pPr>
            <a:r>
              <a:rPr lang="en-US" dirty="0">
                <a:effectLst/>
              </a:rPr>
              <a:t>1903-04 – British Expedition to Tibet</a:t>
            </a:r>
          </a:p>
          <a:p>
            <a:pPr lvl="1">
              <a:buFont typeface="Calisto MT" charset="0"/>
              <a:buChar char="•"/>
              <a:defRPr/>
            </a:pPr>
            <a:r>
              <a:rPr lang="en-US" dirty="0"/>
              <a:t>Part of “Great Game” b/w UK and Russia</a:t>
            </a:r>
          </a:p>
          <a:p>
            <a:pPr lvl="1">
              <a:buFont typeface="Calisto MT" charset="0"/>
              <a:buChar char="•"/>
              <a:defRPr/>
            </a:pPr>
            <a:r>
              <a:rPr lang="en-US" dirty="0">
                <a:effectLst/>
              </a:rPr>
              <a:t>1904 – Treaty of Lhasa – demanded </a:t>
            </a:r>
            <a:r>
              <a:rPr lang="en-US" dirty="0"/>
              <a:t>UK/India open borders &amp; free trade</a:t>
            </a:r>
          </a:p>
          <a:p>
            <a:pPr lvl="1">
              <a:buFont typeface="Calisto MT" charset="0"/>
              <a:buChar char="•"/>
              <a:defRPr/>
            </a:pPr>
            <a:r>
              <a:rPr lang="en-US" dirty="0">
                <a:effectLst/>
              </a:rPr>
              <a:t>1907 – Britain and Russia agreed to Chinese “suzerainty” over Tibet</a:t>
            </a:r>
          </a:p>
          <a:p>
            <a:pPr lvl="1">
              <a:buFont typeface="Calisto MT" charset="0"/>
              <a:buChar char="•"/>
              <a:defRPr/>
            </a:pPr>
            <a:r>
              <a:rPr lang="en-US" dirty="0">
                <a:effectLst/>
              </a:rPr>
              <a:t>1912 - Tibetans seized on Qing fall to become independent; </a:t>
            </a:r>
            <a:r>
              <a:rPr lang="en-US" dirty="0"/>
              <a:t>13th Dalai Lama returned from India, Chinese troops left</a:t>
            </a:r>
            <a:endParaRPr lang="en-US" dirty="0">
              <a:effectLst/>
            </a:endParaRPr>
          </a:p>
          <a:p>
            <a:pPr eaLnBrk="1" hangingPunct="1">
              <a:buFont typeface="Calisto MT" charset="0"/>
              <a:buChar char="•"/>
              <a:defRPr/>
            </a:pPr>
            <a:r>
              <a:rPr lang="en-US" dirty="0">
                <a:effectLst/>
              </a:rPr>
              <a:t>Interwar Years: Britain, China, and Tibet had unsuccessful talks</a:t>
            </a:r>
          </a:p>
          <a:p>
            <a:pPr lvl="1" eaLnBrk="1" hangingPunct="1">
              <a:buFont typeface="Calisto MT" charset="0"/>
              <a:buChar char="•"/>
              <a:defRPr/>
            </a:pPr>
            <a:r>
              <a:rPr lang="en-US" dirty="0">
                <a:effectLst/>
              </a:rPr>
              <a:t>USSR moved into Central Asia</a:t>
            </a:r>
          </a:p>
          <a:p>
            <a:pPr lvl="1" eaLnBrk="1" hangingPunct="1">
              <a:buFont typeface="Calisto MT" charset="0"/>
              <a:buChar char="•"/>
              <a:defRPr/>
            </a:pPr>
            <a:r>
              <a:rPr lang="en-US" dirty="0">
                <a:effectLst/>
              </a:rPr>
              <a:t>UK hanged on to Big India by a thread</a:t>
            </a:r>
          </a:p>
        </p:txBody>
      </p:sp>
    </p:spTree>
    <p:extLst>
      <p:ext uri="{BB962C8B-B14F-4D97-AF65-F5344CB8AC3E}">
        <p14:creationId xmlns:p14="http://schemas.microsoft.com/office/powerpoint/2010/main" val="3949695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effectLst/>
              </a:rPr>
              <a:t>Timeline</a:t>
            </a:r>
            <a:endParaRPr lang="en-US" dirty="0"/>
          </a:p>
        </p:txBody>
      </p:sp>
      <p:sp>
        <p:nvSpPr>
          <p:cNvPr id="6" name="Content Placeholder 5"/>
          <p:cNvSpPr>
            <a:spLocks noGrp="1"/>
          </p:cNvSpPr>
          <p:nvPr>
            <p:ph sz="half" idx="1"/>
          </p:nvPr>
        </p:nvSpPr>
        <p:spPr/>
        <p:txBody>
          <a:bodyPr>
            <a:noAutofit/>
          </a:bodyPr>
          <a:lstStyle/>
          <a:p>
            <a:pPr eaLnBrk="1" hangingPunct="1">
              <a:buFont typeface="Calisto MT" charset="0"/>
              <a:buChar char="•"/>
              <a:defRPr/>
            </a:pPr>
            <a:r>
              <a:rPr lang="en-US" sz="2400" dirty="0"/>
              <a:t>1945-49 - Chinese Civil War</a:t>
            </a:r>
          </a:p>
          <a:p>
            <a:pPr eaLnBrk="1" hangingPunct="1">
              <a:buFont typeface="Calisto MT" charset="0"/>
              <a:buChar char="•"/>
              <a:defRPr/>
            </a:pPr>
            <a:r>
              <a:rPr lang="en-US" sz="2400" dirty="0"/>
              <a:t>1950 - PLA forced treaty with Tibetan government</a:t>
            </a:r>
          </a:p>
          <a:p>
            <a:pPr eaLnBrk="1" hangingPunct="1">
              <a:buFont typeface="Calisto MT" charset="0"/>
              <a:buChar char="•"/>
              <a:defRPr/>
            </a:pPr>
            <a:r>
              <a:rPr lang="en-US" sz="2400" dirty="0"/>
              <a:t>1950’s - US CIA in Tibet. Stayed until Nixon “Open Door”</a:t>
            </a:r>
          </a:p>
          <a:p>
            <a:pPr eaLnBrk="1" hangingPunct="1">
              <a:buFont typeface="Calisto MT" charset="0"/>
              <a:buChar char="•"/>
              <a:defRPr/>
            </a:pPr>
            <a:r>
              <a:rPr lang="en-US" sz="2400" dirty="0"/>
              <a:t>1951 - 17 Point Agreement </a:t>
            </a:r>
          </a:p>
          <a:p>
            <a:pPr lvl="1"/>
            <a:r>
              <a:rPr lang="en-US" dirty="0"/>
              <a:t>Gradual assimilation</a:t>
            </a:r>
          </a:p>
          <a:p>
            <a:pPr lvl="1"/>
            <a:r>
              <a:rPr lang="en-US" dirty="0"/>
              <a:t>Language and Culture</a:t>
            </a:r>
          </a:p>
          <a:p>
            <a:pPr lvl="1"/>
            <a:r>
              <a:rPr lang="en-US" dirty="0"/>
              <a:t>Religion</a:t>
            </a:r>
          </a:p>
          <a:p>
            <a:pPr lvl="1"/>
            <a:r>
              <a:rPr lang="en-US" dirty="0"/>
              <a:t>Military area</a:t>
            </a:r>
          </a:p>
          <a:p>
            <a:pPr lvl="1">
              <a:buFont typeface="Calisto MT" charset="0"/>
              <a:buChar char="•"/>
              <a:defRPr/>
            </a:pPr>
            <a:endParaRPr lang="en-US" dirty="0"/>
          </a:p>
        </p:txBody>
      </p:sp>
      <p:sp>
        <p:nvSpPr>
          <p:cNvPr id="3" name="Inhaltsplatzhalter 2"/>
          <p:cNvSpPr>
            <a:spLocks noGrp="1"/>
          </p:cNvSpPr>
          <p:nvPr>
            <p:ph sz="half" idx="2"/>
          </p:nvPr>
        </p:nvSpPr>
        <p:spPr/>
        <p:txBody>
          <a:bodyPr>
            <a:normAutofit/>
          </a:bodyPr>
          <a:lstStyle/>
          <a:p>
            <a:pPr marL="228600" lvl="1">
              <a:lnSpc>
                <a:spcPct val="100000"/>
              </a:lnSpc>
              <a:spcBef>
                <a:spcPts val="1000"/>
              </a:spcBef>
              <a:buFont typeface="Calisto MT" charset="0"/>
              <a:buChar char="•"/>
              <a:defRPr/>
            </a:pPr>
            <a:r>
              <a:rPr lang="en-US" dirty="0"/>
              <a:t>1956 - 1959 - Revolt of Outer Tibet; </a:t>
            </a:r>
            <a:r>
              <a:rPr lang="en-US" sz="2400" dirty="0"/>
              <a:t>Dalai Lama  went into exile </a:t>
            </a:r>
          </a:p>
          <a:p>
            <a:pPr>
              <a:buFont typeface="Calisto MT" charset="0"/>
              <a:buChar char="•"/>
              <a:defRPr/>
            </a:pPr>
            <a:r>
              <a:rPr lang="en-US" sz="2400" dirty="0"/>
              <a:t>1965 - TAR est.</a:t>
            </a:r>
          </a:p>
          <a:p>
            <a:pPr>
              <a:buFont typeface="Calisto MT" charset="0"/>
              <a:buChar char="•"/>
              <a:defRPr/>
            </a:pPr>
            <a:r>
              <a:rPr lang="en-US" sz="2400" dirty="0"/>
              <a:t>1966-76 – Cultural Revolution. 1 million Tibetans killed.</a:t>
            </a:r>
          </a:p>
          <a:p>
            <a:pPr>
              <a:buFont typeface="Calisto MT" charset="0"/>
              <a:buChar char="•"/>
              <a:defRPr/>
            </a:pPr>
            <a:r>
              <a:rPr lang="en-US" sz="2400" dirty="0"/>
              <a:t>1978 - PRC publicly apologized</a:t>
            </a:r>
          </a:p>
          <a:p>
            <a:endParaRPr lang="de-DE" sz="3200" dirty="0"/>
          </a:p>
        </p:txBody>
      </p:sp>
    </p:spTree>
    <p:extLst>
      <p:ext uri="{BB962C8B-B14F-4D97-AF65-F5344CB8AC3E}">
        <p14:creationId xmlns:p14="http://schemas.microsoft.com/office/powerpoint/2010/main" val="1318531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a:effectLst/>
              </a:rPr>
              <a:t>Limits of Autonomy in the TAR: </a:t>
            </a:r>
            <a:br>
              <a:rPr lang="en-US" dirty="0">
                <a:effectLst/>
              </a:rPr>
            </a:br>
            <a:r>
              <a:rPr lang="en-US" dirty="0">
                <a:effectLst/>
              </a:rPr>
              <a:t>The Dalai Lama </a:t>
            </a:r>
          </a:p>
        </p:txBody>
      </p:sp>
      <p:sp>
        <p:nvSpPr>
          <p:cNvPr id="3" name="Content Placeholder 2"/>
          <p:cNvSpPr>
            <a:spLocks noGrp="1"/>
          </p:cNvSpPr>
          <p:nvPr>
            <p:ph idx="1"/>
          </p:nvPr>
        </p:nvSpPr>
        <p:spPr/>
        <p:txBody>
          <a:bodyPr>
            <a:noAutofit/>
          </a:bodyPr>
          <a:lstStyle/>
          <a:p>
            <a:pPr eaLnBrk="1" hangingPunct="1">
              <a:buFont typeface="Calisto MT" charset="0"/>
              <a:buChar char="•"/>
              <a:defRPr/>
            </a:pPr>
            <a:r>
              <a:rPr lang="en-US" dirty="0"/>
              <a:t>First Dalai Lama, 1391-1474 </a:t>
            </a:r>
          </a:p>
          <a:p>
            <a:pPr eaLnBrk="1" hangingPunct="1">
              <a:buFont typeface="Calisto MT" charset="0"/>
              <a:buChar char="•"/>
              <a:defRPr/>
            </a:pPr>
            <a:r>
              <a:rPr lang="en-US" dirty="0"/>
              <a:t>14</a:t>
            </a:r>
            <a:r>
              <a:rPr lang="en-US" baseline="30000" dirty="0"/>
              <a:t>th</a:t>
            </a:r>
            <a:r>
              <a:rPr lang="en-US" dirty="0"/>
              <a:t> (Tenzin Gyatso, b. 1935)</a:t>
            </a:r>
          </a:p>
          <a:p>
            <a:pPr eaLnBrk="1" hangingPunct="1">
              <a:buFont typeface="Calisto MT" charset="0"/>
              <a:buChar char="•"/>
              <a:defRPr/>
            </a:pPr>
            <a:r>
              <a:rPr lang="en-US" dirty="0"/>
              <a:t>Spiritual leader of Tibet </a:t>
            </a:r>
          </a:p>
          <a:p>
            <a:pPr eaLnBrk="1" hangingPunct="1">
              <a:buFont typeface="Calisto MT" charset="0"/>
              <a:buChar char="•"/>
              <a:defRPr/>
            </a:pPr>
            <a:r>
              <a:rPr lang="en-US" dirty="0"/>
              <a:t>Head of the Tibetan government in exile</a:t>
            </a:r>
          </a:p>
          <a:p>
            <a:pPr eaLnBrk="1" hangingPunct="1">
              <a:buFont typeface="Calisto MT" charset="0"/>
              <a:buChar char="•"/>
              <a:defRPr/>
            </a:pPr>
            <a:r>
              <a:rPr lang="en-US" dirty="0"/>
              <a:t>Author, speaker, global celebrity </a:t>
            </a:r>
          </a:p>
        </p:txBody>
      </p:sp>
      <p:pic>
        <p:nvPicPr>
          <p:cNvPr id="4" name="Picture 3">
            <a:extLst>
              <a:ext uri="{FF2B5EF4-FFF2-40B4-BE49-F238E27FC236}">
                <a16:creationId xmlns:a16="http://schemas.microsoft.com/office/drawing/2014/main" id="{34E3AE4D-3127-4663-9450-4E534B235CA0}"/>
              </a:ext>
            </a:extLst>
          </p:cNvPr>
          <p:cNvPicPr>
            <a:picLocks noChangeAspect="1"/>
          </p:cNvPicPr>
          <p:nvPr/>
        </p:nvPicPr>
        <p:blipFill>
          <a:blip r:embed="rId2"/>
          <a:stretch>
            <a:fillRect/>
          </a:stretch>
        </p:blipFill>
        <p:spPr>
          <a:xfrm>
            <a:off x="7190783" y="1027906"/>
            <a:ext cx="4396427" cy="3006832"/>
          </a:xfrm>
          <a:prstGeom prst="rect">
            <a:avLst/>
          </a:prstGeom>
        </p:spPr>
      </p:pic>
      <p:pic>
        <p:nvPicPr>
          <p:cNvPr id="5" name="Picture 4">
            <a:extLst>
              <a:ext uri="{FF2B5EF4-FFF2-40B4-BE49-F238E27FC236}">
                <a16:creationId xmlns:a16="http://schemas.microsoft.com/office/drawing/2014/main" id="{E6151038-6DA3-486D-BCD1-F8D00C9CB935}"/>
              </a:ext>
            </a:extLst>
          </p:cNvPr>
          <p:cNvPicPr>
            <a:picLocks noChangeAspect="1"/>
          </p:cNvPicPr>
          <p:nvPr/>
        </p:nvPicPr>
        <p:blipFill rotWithShape="1">
          <a:blip r:embed="rId3"/>
          <a:srcRect b="6631"/>
          <a:stretch/>
        </p:blipFill>
        <p:spPr>
          <a:xfrm>
            <a:off x="6603854" y="4281567"/>
            <a:ext cx="2207534" cy="2576433"/>
          </a:xfrm>
          <a:prstGeom prst="rect">
            <a:avLst/>
          </a:prstGeom>
        </p:spPr>
      </p:pic>
      <p:pic>
        <p:nvPicPr>
          <p:cNvPr id="6" name="Picture 5">
            <a:extLst>
              <a:ext uri="{FF2B5EF4-FFF2-40B4-BE49-F238E27FC236}">
                <a16:creationId xmlns:a16="http://schemas.microsoft.com/office/drawing/2014/main" id="{0CC0748C-E00F-46CA-B8BA-EC83DC9E7C97}"/>
              </a:ext>
            </a:extLst>
          </p:cNvPr>
          <p:cNvPicPr>
            <a:picLocks noChangeAspect="1"/>
          </p:cNvPicPr>
          <p:nvPr/>
        </p:nvPicPr>
        <p:blipFill>
          <a:blip r:embed="rId4"/>
          <a:stretch>
            <a:fillRect/>
          </a:stretch>
        </p:blipFill>
        <p:spPr>
          <a:xfrm>
            <a:off x="9501608" y="4169675"/>
            <a:ext cx="2431439" cy="2576433"/>
          </a:xfrm>
          <a:prstGeom prst="rect">
            <a:avLst/>
          </a:prstGeom>
        </p:spPr>
      </p:pic>
    </p:spTree>
    <p:extLst>
      <p:ext uri="{BB962C8B-B14F-4D97-AF65-F5344CB8AC3E}">
        <p14:creationId xmlns:p14="http://schemas.microsoft.com/office/powerpoint/2010/main" val="3332061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effectLst/>
              </a:rPr>
              <a:t>Limits of Autonomy in the TAR: The Dalai Lama </a:t>
            </a:r>
            <a:endParaRPr lang="en-US" sz="4000" dirty="0"/>
          </a:p>
        </p:txBody>
      </p:sp>
      <p:sp>
        <p:nvSpPr>
          <p:cNvPr id="3" name="Content Placeholder 2"/>
          <p:cNvSpPr>
            <a:spLocks noGrp="1"/>
          </p:cNvSpPr>
          <p:nvPr>
            <p:ph idx="1"/>
          </p:nvPr>
        </p:nvSpPr>
        <p:spPr/>
        <p:txBody>
          <a:bodyPr>
            <a:normAutofit/>
          </a:bodyPr>
          <a:lstStyle/>
          <a:p>
            <a:pPr eaLnBrk="1" hangingPunct="1">
              <a:buFont typeface="Calisto MT" charset="0"/>
              <a:buChar char="•"/>
              <a:defRPr/>
            </a:pPr>
            <a:r>
              <a:rPr lang="en-US" dirty="0"/>
              <a:t>Future of the Dalai Lama: </a:t>
            </a:r>
          </a:p>
          <a:p>
            <a:pPr lvl="1" eaLnBrk="1" hangingPunct="1">
              <a:buFont typeface="Calisto MT" charset="0"/>
              <a:buChar char="•"/>
              <a:defRPr/>
            </a:pPr>
            <a:r>
              <a:rPr lang="en-US" sz="2800" dirty="0"/>
              <a:t>Tenzin </a:t>
            </a:r>
            <a:r>
              <a:rPr lang="en-US" sz="2800" dirty="0" err="1"/>
              <a:t>Gyatso</a:t>
            </a:r>
            <a:r>
              <a:rPr lang="en-US" sz="2800" dirty="0"/>
              <a:t> is “semi-retired”</a:t>
            </a:r>
          </a:p>
          <a:p>
            <a:pPr lvl="1" eaLnBrk="1" hangingPunct="1">
              <a:buFont typeface="Calisto MT" charset="0"/>
              <a:buChar char="•"/>
              <a:defRPr/>
            </a:pPr>
            <a:r>
              <a:rPr lang="en-US" sz="2800" dirty="0"/>
              <a:t>He sees the future of the Dalai Lama post as spiritual, not political</a:t>
            </a:r>
          </a:p>
          <a:p>
            <a:pPr lvl="1">
              <a:buFont typeface="Calisto MT" charset="0"/>
              <a:buChar char="•"/>
              <a:defRPr/>
            </a:pPr>
            <a:r>
              <a:rPr lang="en-US" sz="2800" dirty="0"/>
              <a:t>PRC claims power to name "high reincarnations" in Tibet, based on precedent set by Qing Dynasty</a:t>
            </a:r>
          </a:p>
          <a:p>
            <a:pPr lvl="1" eaLnBrk="1" hangingPunct="1">
              <a:buFont typeface="Calisto MT" charset="0"/>
              <a:buChar char="•"/>
              <a:defRPr/>
            </a:pPr>
            <a:r>
              <a:rPr lang="en-US" sz="2800" dirty="0"/>
              <a:t>Next Dalai Lama might come from the Tibetan cultural belt (India, Nepal, Bhutan) potentially making him even more pro-Indian and anti-Chinese</a:t>
            </a:r>
          </a:p>
          <a:p>
            <a:pPr>
              <a:buFont typeface="Calisto MT" charset="0"/>
              <a:buChar char="•"/>
              <a:defRPr/>
            </a:pPr>
            <a:endParaRPr lang="en-US" dirty="0"/>
          </a:p>
          <a:p>
            <a:pPr eaLnBrk="1" hangingPunct="1">
              <a:buFont typeface="Calisto MT" charset="0"/>
              <a:buChar char="•"/>
              <a:defRPr/>
            </a:pPr>
            <a:endParaRPr lang="en-US" dirty="0"/>
          </a:p>
          <a:p>
            <a:endParaRPr lang="en-US" dirty="0"/>
          </a:p>
        </p:txBody>
      </p:sp>
    </p:spTree>
    <p:extLst>
      <p:ext uri="{BB962C8B-B14F-4D97-AF65-F5344CB8AC3E}">
        <p14:creationId xmlns:p14="http://schemas.microsoft.com/office/powerpoint/2010/main" val="619395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66" y="2306269"/>
            <a:ext cx="6269086" cy="384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itle 5">
            <a:extLst>
              <a:ext uri="{FF2B5EF4-FFF2-40B4-BE49-F238E27FC236}">
                <a16:creationId xmlns:a16="http://schemas.microsoft.com/office/drawing/2014/main" id="{DF54CB6E-5E24-4E0A-8D49-F704DC76F8F1}"/>
              </a:ext>
            </a:extLst>
          </p:cNvPr>
          <p:cNvSpPr>
            <a:spLocks noGrp="1"/>
          </p:cNvSpPr>
          <p:nvPr>
            <p:ph type="title"/>
          </p:nvPr>
        </p:nvSpPr>
        <p:spPr/>
        <p:txBody>
          <a:bodyPr/>
          <a:lstStyle/>
          <a:p>
            <a:r>
              <a:rPr lang="en-US" sz="4400" b="1" dirty="0"/>
              <a:t>The One China Myth </a:t>
            </a:r>
            <a:endParaRPr lang="en-US" dirty="0"/>
          </a:p>
        </p:txBody>
      </p:sp>
      <p:pic>
        <p:nvPicPr>
          <p:cNvPr id="7" name="Picture 6">
            <a:extLst>
              <a:ext uri="{FF2B5EF4-FFF2-40B4-BE49-F238E27FC236}">
                <a16:creationId xmlns:a16="http://schemas.microsoft.com/office/drawing/2014/main" id="{EF0A0777-07B6-42BF-B5AC-A612AC5A7494}"/>
              </a:ext>
            </a:extLst>
          </p:cNvPr>
          <p:cNvPicPr>
            <a:picLocks noChangeAspect="1"/>
          </p:cNvPicPr>
          <p:nvPr/>
        </p:nvPicPr>
        <p:blipFill>
          <a:blip r:embed="rId4"/>
          <a:stretch>
            <a:fillRect/>
          </a:stretch>
        </p:blipFill>
        <p:spPr>
          <a:xfrm>
            <a:off x="6657034" y="271626"/>
            <a:ext cx="5349346" cy="6493283"/>
          </a:xfrm>
          <a:prstGeom prst="rect">
            <a:avLst/>
          </a:prstGeom>
        </p:spPr>
      </p:pic>
    </p:spTree>
    <p:extLst>
      <p:ext uri="{BB962C8B-B14F-4D97-AF65-F5344CB8AC3E}">
        <p14:creationId xmlns:p14="http://schemas.microsoft.com/office/powerpoint/2010/main" val="32857459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Limits of Autonomy in the TAR: Governance</a:t>
            </a:r>
          </a:p>
        </p:txBody>
      </p:sp>
      <p:sp>
        <p:nvSpPr>
          <p:cNvPr id="3" name="Content Placeholder 2"/>
          <p:cNvSpPr>
            <a:spLocks noGrp="1"/>
          </p:cNvSpPr>
          <p:nvPr>
            <p:ph idx="1"/>
          </p:nvPr>
        </p:nvSpPr>
        <p:spPr/>
        <p:txBody>
          <a:bodyPr/>
          <a:lstStyle/>
          <a:p>
            <a:r>
              <a:rPr lang="en-US" dirty="0"/>
              <a:t>7 </a:t>
            </a:r>
            <a:r>
              <a:rPr lang="en-US" dirty="0">
                <a:effectLst/>
              </a:rPr>
              <a:t>TAR prefectures nominally governed by a </a:t>
            </a:r>
            <a:r>
              <a:rPr lang="en-US" dirty="0">
                <a:solidFill>
                  <a:srgbClr val="FF0000"/>
                </a:solidFill>
                <a:effectLst/>
              </a:rPr>
              <a:t>TAR Chairman</a:t>
            </a:r>
          </a:p>
          <a:p>
            <a:r>
              <a:rPr lang="en-US" dirty="0"/>
              <a:t>In </a:t>
            </a:r>
            <a:r>
              <a:rPr lang="en-US" dirty="0">
                <a:effectLst/>
              </a:rPr>
              <a:t>practice, TAR Chairman is subordinate to the </a:t>
            </a:r>
            <a:r>
              <a:rPr lang="en-US" dirty="0">
                <a:solidFill>
                  <a:srgbClr val="FF0000"/>
                </a:solidFill>
              </a:rPr>
              <a:t>CCP </a:t>
            </a:r>
            <a:r>
              <a:rPr lang="en-US" dirty="0">
                <a:solidFill>
                  <a:srgbClr val="FF0000"/>
                </a:solidFill>
                <a:effectLst/>
              </a:rPr>
              <a:t>Party Secretary </a:t>
            </a:r>
          </a:p>
          <a:p>
            <a:r>
              <a:rPr lang="en-US" dirty="0">
                <a:effectLst/>
              </a:rPr>
              <a:t>Chairman usually Tibetan, Party Secretary always Han</a:t>
            </a:r>
          </a:p>
        </p:txBody>
      </p:sp>
    </p:spTree>
    <p:extLst>
      <p:ext uri="{BB962C8B-B14F-4D97-AF65-F5344CB8AC3E}">
        <p14:creationId xmlns:p14="http://schemas.microsoft.com/office/powerpoint/2010/main" val="1561792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a:effectLst/>
              </a:rPr>
              <a:t>What Do Tibetans Want?</a:t>
            </a:r>
          </a:p>
        </p:txBody>
      </p:sp>
      <p:sp>
        <p:nvSpPr>
          <p:cNvPr id="3" name="Content Placeholder 2"/>
          <p:cNvSpPr>
            <a:spLocks noGrp="1"/>
          </p:cNvSpPr>
          <p:nvPr>
            <p:ph sz="half" idx="1"/>
          </p:nvPr>
        </p:nvSpPr>
        <p:spPr>
          <a:xfrm>
            <a:off x="607102" y="1825625"/>
            <a:ext cx="5412698" cy="4351338"/>
          </a:xfrm>
        </p:spPr>
        <p:txBody>
          <a:bodyPr/>
          <a:lstStyle/>
          <a:p>
            <a:pPr eaLnBrk="1" hangingPunct="1">
              <a:buFont typeface="Calisto MT" charset="0"/>
              <a:buChar char="•"/>
              <a:defRPr/>
            </a:pPr>
            <a:r>
              <a:rPr lang="en-US" dirty="0">
                <a:effectLst/>
              </a:rPr>
              <a:t>To be safe</a:t>
            </a:r>
          </a:p>
          <a:p>
            <a:pPr eaLnBrk="1" hangingPunct="1">
              <a:buFont typeface="Calisto MT" charset="0"/>
              <a:buChar char="•"/>
              <a:defRPr/>
            </a:pPr>
            <a:r>
              <a:rPr lang="en-US" dirty="0"/>
              <a:t>To be autonomous </a:t>
            </a:r>
          </a:p>
          <a:p>
            <a:pPr eaLnBrk="1" hangingPunct="1">
              <a:buFont typeface="Calisto MT" charset="0"/>
              <a:buChar char="•"/>
              <a:defRPr/>
            </a:pPr>
            <a:r>
              <a:rPr lang="en-US" dirty="0">
                <a:effectLst/>
              </a:rPr>
              <a:t>To be heard; </a:t>
            </a:r>
            <a:r>
              <a:rPr lang="en-US" dirty="0"/>
              <a:t>To be ignored</a:t>
            </a:r>
            <a:endParaRPr lang="en-US" dirty="0">
              <a:effectLst/>
            </a:endParaRPr>
          </a:p>
          <a:p>
            <a:pPr>
              <a:buFont typeface="Calisto MT" charset="0"/>
              <a:buChar char="•"/>
              <a:defRPr/>
            </a:pPr>
            <a:r>
              <a:rPr lang="en-US" dirty="0"/>
              <a:t>To choose the next Dalai Lama </a:t>
            </a:r>
          </a:p>
          <a:p>
            <a:pPr>
              <a:buFont typeface="Calisto MT" charset="0"/>
              <a:buChar char="•"/>
              <a:defRPr/>
            </a:pPr>
            <a:r>
              <a:rPr lang="en-US" dirty="0"/>
              <a:t>Hardliners want independence </a:t>
            </a:r>
          </a:p>
          <a:p>
            <a:pPr>
              <a:buFont typeface="Calisto MT" charset="0"/>
              <a:buChar char="•"/>
              <a:defRPr/>
            </a:pPr>
            <a:r>
              <a:rPr lang="en-US" dirty="0">
                <a:effectLst/>
              </a:rPr>
              <a:t>To reunite with Diasporic Tibetans</a:t>
            </a:r>
          </a:p>
          <a:p>
            <a:pPr eaLnBrk="1" hangingPunct="1">
              <a:buFont typeface="Calisto MT" charset="0"/>
              <a:buChar char="•"/>
              <a:defRPr/>
            </a:pPr>
            <a:r>
              <a:rPr lang="en-US" dirty="0">
                <a:effectLst/>
              </a:rPr>
              <a:t>Exile politics and Tibetan politics often incongruent </a:t>
            </a:r>
          </a:p>
        </p:txBody>
      </p:sp>
      <p:pic>
        <p:nvPicPr>
          <p:cNvPr id="5" name="Content Placeholder 6">
            <a:extLst>
              <a:ext uri="{FF2B5EF4-FFF2-40B4-BE49-F238E27FC236}">
                <a16:creationId xmlns:a16="http://schemas.microsoft.com/office/drawing/2014/main" id="{A9A36454-467C-467C-9193-ABAFC98F6AD0}"/>
              </a:ext>
            </a:extLst>
          </p:cNvPr>
          <p:cNvPicPr>
            <a:picLocks noGrp="1" noChangeAspect="1"/>
          </p:cNvPicPr>
          <p:nvPr>
            <p:ph sz="half" idx="2"/>
          </p:nvPr>
        </p:nvPicPr>
        <p:blipFill>
          <a:blip r:embed="rId2"/>
          <a:stretch>
            <a:fillRect/>
          </a:stretch>
        </p:blipFill>
        <p:spPr>
          <a:xfrm>
            <a:off x="6472003" y="2149001"/>
            <a:ext cx="5181600" cy="2925096"/>
          </a:xfrm>
          <a:prstGeom prst="rect">
            <a:avLst/>
          </a:prstGeom>
        </p:spPr>
      </p:pic>
    </p:spTree>
    <p:extLst>
      <p:ext uri="{BB962C8B-B14F-4D97-AF65-F5344CB8AC3E}">
        <p14:creationId xmlns:p14="http://schemas.microsoft.com/office/powerpoint/2010/main" val="527380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8354"/>
            <a:ext cx="5459569" cy="4297412"/>
          </a:xfrm>
        </p:spPr>
        <p:txBody>
          <a:bodyPr>
            <a:normAutofit/>
          </a:bodyPr>
          <a:lstStyle/>
          <a:p>
            <a:r>
              <a:rPr lang="en-US" dirty="0"/>
              <a:t>Highest poverty rate in China</a:t>
            </a:r>
          </a:p>
          <a:p>
            <a:r>
              <a:rPr lang="en-US" dirty="0"/>
              <a:t>Infant mortality 2x other regions</a:t>
            </a:r>
          </a:p>
          <a:p>
            <a:r>
              <a:rPr lang="en-US" dirty="0"/>
              <a:t>50% children malnourished</a:t>
            </a:r>
          </a:p>
          <a:p>
            <a:r>
              <a:rPr lang="en-US" dirty="0"/>
              <a:t>Life expectancy: 71 years (76 in China) </a:t>
            </a:r>
          </a:p>
          <a:p>
            <a:r>
              <a:rPr lang="en-US" dirty="0"/>
              <a:t>Mass displacement </a:t>
            </a:r>
          </a:p>
          <a:p>
            <a:pPr marL="0" indent="0">
              <a:buNone/>
            </a:pPr>
            <a:endParaRPr lang="en-US" dirty="0"/>
          </a:p>
          <a:p>
            <a:pPr marL="0" indent="0">
              <a:buNone/>
            </a:pPr>
            <a:r>
              <a:rPr lang="en-US" dirty="0"/>
              <a:t>Development…</a:t>
            </a:r>
          </a:p>
          <a:p>
            <a:endParaRPr lang="en-US" dirty="0"/>
          </a:p>
          <a:p>
            <a:endParaRPr lang="en-US" dirty="0"/>
          </a:p>
          <a:p>
            <a:endParaRPr lang="en-US" dirty="0"/>
          </a:p>
          <a:p>
            <a:endParaRPr lang="en-US" dirty="0"/>
          </a:p>
          <a:p>
            <a:endParaRPr lang="en-US" dirty="0"/>
          </a:p>
        </p:txBody>
      </p:sp>
      <p:sp>
        <p:nvSpPr>
          <p:cNvPr id="2" name="Title 1"/>
          <p:cNvSpPr>
            <a:spLocks noGrp="1"/>
          </p:cNvSpPr>
          <p:nvPr>
            <p:ph type="title"/>
          </p:nvPr>
        </p:nvSpPr>
        <p:spPr/>
        <p:txBody>
          <a:bodyPr/>
          <a:lstStyle/>
          <a:p>
            <a:r>
              <a:rPr lang="en-US" dirty="0">
                <a:effectLst/>
              </a:rPr>
              <a:t>What Are The Chinese Giving Tibet? </a:t>
            </a:r>
            <a:endParaRPr lang="en-US" dirty="0"/>
          </a:p>
        </p:txBody>
      </p:sp>
      <p:pic>
        <p:nvPicPr>
          <p:cNvPr id="4" name="Picture 3"/>
          <p:cNvPicPr>
            <a:picLocks noChangeAspect="1"/>
          </p:cNvPicPr>
          <p:nvPr/>
        </p:nvPicPr>
        <p:blipFill>
          <a:blip r:embed="rId3"/>
          <a:stretch>
            <a:fillRect/>
          </a:stretch>
        </p:blipFill>
        <p:spPr>
          <a:xfrm>
            <a:off x="6297768" y="1774511"/>
            <a:ext cx="5794933" cy="4115077"/>
          </a:xfrm>
          <a:prstGeom prst="rect">
            <a:avLst/>
          </a:prstGeom>
        </p:spPr>
      </p:pic>
    </p:spTree>
    <p:extLst>
      <p:ext uri="{BB962C8B-B14F-4D97-AF65-F5344CB8AC3E}">
        <p14:creationId xmlns:p14="http://schemas.microsoft.com/office/powerpoint/2010/main" val="2734188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What is the CCP Giving Tibet? Development.</a:t>
            </a:r>
            <a:endParaRPr lang="en-US" dirty="0"/>
          </a:p>
        </p:txBody>
      </p:sp>
      <p:sp>
        <p:nvSpPr>
          <p:cNvPr id="3" name="Content Placeholder 2"/>
          <p:cNvSpPr>
            <a:spLocks noGrp="1"/>
          </p:cNvSpPr>
          <p:nvPr>
            <p:ph idx="1"/>
          </p:nvPr>
        </p:nvSpPr>
        <p:spPr/>
        <p:txBody>
          <a:bodyPr/>
          <a:lstStyle/>
          <a:p>
            <a:r>
              <a:rPr lang="en-US" dirty="0">
                <a:effectLst/>
              </a:rPr>
              <a:t>2019 – GDP </a:t>
            </a:r>
            <a:r>
              <a:rPr lang="en-US" b="0" i="0" dirty="0">
                <a:solidFill>
                  <a:srgbClr val="333333"/>
                </a:solidFill>
                <a:effectLst/>
                <a:latin typeface="Arial" panose="020B0604020202020204" pitchFamily="34" charset="0"/>
              </a:rPr>
              <a:t>160 billion yuan ($23 billion) </a:t>
            </a:r>
            <a:endParaRPr lang="en-US" dirty="0">
              <a:effectLst/>
            </a:endParaRPr>
          </a:p>
          <a:p>
            <a:pPr lvl="1"/>
            <a:r>
              <a:rPr lang="en-US" dirty="0">
                <a:effectLst/>
              </a:rPr>
              <a:t>8x increase since 2000</a:t>
            </a:r>
          </a:p>
          <a:p>
            <a:pPr lvl="1"/>
            <a:r>
              <a:rPr lang="en-US" dirty="0">
                <a:effectLst/>
              </a:rPr>
              <a:t>2010-2020, Tibet's GDP growth has averaged 11% per year </a:t>
            </a:r>
            <a:endParaRPr lang="en-US" dirty="0"/>
          </a:p>
          <a:p>
            <a:endParaRPr lang="en-US" dirty="0"/>
          </a:p>
        </p:txBody>
      </p:sp>
      <p:pic>
        <p:nvPicPr>
          <p:cNvPr id="5" name="Picture 4">
            <a:extLst>
              <a:ext uri="{FF2B5EF4-FFF2-40B4-BE49-F238E27FC236}">
                <a16:creationId xmlns:a16="http://schemas.microsoft.com/office/drawing/2014/main" id="{3B5443F5-C6B5-48E8-8696-AE61CBAE1018}"/>
              </a:ext>
            </a:extLst>
          </p:cNvPr>
          <p:cNvPicPr>
            <a:picLocks noChangeAspect="1"/>
          </p:cNvPicPr>
          <p:nvPr/>
        </p:nvPicPr>
        <p:blipFill>
          <a:blip r:embed="rId2"/>
          <a:stretch>
            <a:fillRect/>
          </a:stretch>
        </p:blipFill>
        <p:spPr>
          <a:xfrm>
            <a:off x="8484433" y="3049893"/>
            <a:ext cx="3613517" cy="3725661"/>
          </a:xfrm>
          <a:prstGeom prst="rect">
            <a:avLst/>
          </a:prstGeom>
        </p:spPr>
      </p:pic>
      <p:pic>
        <p:nvPicPr>
          <p:cNvPr id="8" name="Picture 7">
            <a:extLst>
              <a:ext uri="{FF2B5EF4-FFF2-40B4-BE49-F238E27FC236}">
                <a16:creationId xmlns:a16="http://schemas.microsoft.com/office/drawing/2014/main" id="{540D18DA-B6C6-47F8-9AA4-4C3ECF5F5AD7}"/>
              </a:ext>
            </a:extLst>
          </p:cNvPr>
          <p:cNvPicPr>
            <a:picLocks noChangeAspect="1"/>
          </p:cNvPicPr>
          <p:nvPr/>
        </p:nvPicPr>
        <p:blipFill>
          <a:blip r:embed="rId3"/>
          <a:stretch>
            <a:fillRect/>
          </a:stretch>
        </p:blipFill>
        <p:spPr>
          <a:xfrm>
            <a:off x="838200" y="3537158"/>
            <a:ext cx="6659381" cy="2774742"/>
          </a:xfrm>
          <a:prstGeom prst="rect">
            <a:avLst/>
          </a:prstGeom>
        </p:spPr>
      </p:pic>
    </p:spTree>
    <p:extLst>
      <p:ext uri="{BB962C8B-B14F-4D97-AF65-F5344CB8AC3E}">
        <p14:creationId xmlns:p14="http://schemas.microsoft.com/office/powerpoint/2010/main" val="4053360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What is the CCP Giving Tibet? Development.</a:t>
            </a:r>
          </a:p>
        </p:txBody>
      </p:sp>
      <p:sp>
        <p:nvSpPr>
          <p:cNvPr id="3" name="Content Placeholder 2"/>
          <p:cNvSpPr>
            <a:spLocks noGrp="1"/>
          </p:cNvSpPr>
          <p:nvPr>
            <p:ph idx="1"/>
          </p:nvPr>
        </p:nvSpPr>
        <p:spPr/>
        <p:txBody>
          <a:bodyPr/>
          <a:lstStyle/>
          <a:p>
            <a:r>
              <a:rPr lang="en-US" dirty="0">
                <a:effectLst/>
              </a:rPr>
              <a:t>2006 -  </a:t>
            </a:r>
            <a:r>
              <a:rPr lang="en-US" dirty="0">
                <a:solidFill>
                  <a:srgbClr val="FF0000"/>
                </a:solidFill>
                <a:effectLst/>
              </a:rPr>
              <a:t>Qinghai-Tibet Railway</a:t>
            </a:r>
            <a:r>
              <a:rPr lang="en-US" dirty="0">
                <a:effectLst/>
              </a:rPr>
              <a:t> from </a:t>
            </a:r>
            <a:r>
              <a:rPr lang="en-US" dirty="0" err="1">
                <a:effectLst/>
              </a:rPr>
              <a:t>Golmud</a:t>
            </a:r>
            <a:r>
              <a:rPr lang="en-US" dirty="0"/>
              <a:t>, </a:t>
            </a:r>
            <a:r>
              <a:rPr lang="en-US" dirty="0">
                <a:effectLst/>
              </a:rPr>
              <a:t>Mongolia to Lhasa</a:t>
            </a:r>
          </a:p>
          <a:p>
            <a:pPr lvl="1"/>
            <a:r>
              <a:rPr lang="en-US" dirty="0" err="1">
                <a:effectLst/>
              </a:rPr>
              <a:t>Tanggula</a:t>
            </a:r>
            <a:r>
              <a:rPr lang="en-US" dirty="0">
                <a:effectLst/>
              </a:rPr>
              <a:t> Pass at 16,600 feet!</a:t>
            </a:r>
          </a:p>
        </p:txBody>
      </p:sp>
      <p:pic>
        <p:nvPicPr>
          <p:cNvPr id="4" name="Content Placeholder 3"/>
          <p:cNvPicPr>
            <a:picLocks noChangeAspect="1"/>
          </p:cNvPicPr>
          <p:nvPr/>
        </p:nvPicPr>
        <p:blipFill>
          <a:blip r:embed="rId2"/>
          <a:stretch>
            <a:fillRect/>
          </a:stretch>
        </p:blipFill>
        <p:spPr>
          <a:xfrm>
            <a:off x="2879111" y="2743200"/>
            <a:ext cx="6082551" cy="3990109"/>
          </a:xfrm>
          <a:prstGeom prst="rect">
            <a:avLst/>
          </a:prstGeom>
        </p:spPr>
      </p:pic>
    </p:spTree>
    <p:extLst>
      <p:ext uri="{BB962C8B-B14F-4D97-AF65-F5344CB8AC3E}">
        <p14:creationId xmlns:p14="http://schemas.microsoft.com/office/powerpoint/2010/main" val="2616721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What is the CCP Giving Tibet? Development.</a:t>
            </a:r>
          </a:p>
        </p:txBody>
      </p:sp>
      <p:sp>
        <p:nvSpPr>
          <p:cNvPr id="3" name="Content Placeholder 2"/>
          <p:cNvSpPr>
            <a:spLocks noGrp="1"/>
          </p:cNvSpPr>
          <p:nvPr>
            <p:ph idx="1"/>
          </p:nvPr>
        </p:nvSpPr>
        <p:spPr/>
        <p:txBody>
          <a:bodyPr>
            <a:normAutofit/>
          </a:bodyPr>
          <a:lstStyle/>
          <a:p>
            <a:r>
              <a:rPr lang="en-US" sz="3200" dirty="0">
                <a:effectLst/>
              </a:rPr>
              <a:t>2006 “</a:t>
            </a:r>
            <a:r>
              <a:rPr lang="en-US" sz="3200" dirty="0">
                <a:solidFill>
                  <a:srgbClr val="FF0000"/>
                </a:solidFill>
                <a:effectLst/>
              </a:rPr>
              <a:t>Comfortable Housing</a:t>
            </a:r>
            <a:r>
              <a:rPr lang="en-US" sz="3200" dirty="0">
                <a:effectLst/>
              </a:rPr>
              <a:t>” Program, part of “Build a New Socialist Countryside” Program </a:t>
            </a:r>
          </a:p>
          <a:p>
            <a:pPr lvl="1"/>
            <a:r>
              <a:rPr lang="en-US" sz="2800" dirty="0">
                <a:effectLst/>
              </a:rPr>
              <a:t>Housing built for 2 million </a:t>
            </a:r>
          </a:p>
          <a:p>
            <a:pPr lvl="1"/>
            <a:r>
              <a:rPr lang="en-US" sz="2800" dirty="0">
                <a:effectLst/>
              </a:rPr>
              <a:t>280,000 Tibetans who lived in traditional villages or as nomadic herdsmen were relocated to</a:t>
            </a:r>
            <a:r>
              <a:rPr lang="en-US" sz="2800" dirty="0"/>
              <a:t> </a:t>
            </a:r>
            <a:r>
              <a:rPr lang="en-US" sz="2800" dirty="0">
                <a:effectLst/>
              </a:rPr>
              <a:t>concrete houses alongside roads</a:t>
            </a:r>
          </a:p>
          <a:p>
            <a:pPr lvl="1"/>
            <a:r>
              <a:rPr lang="en-US" sz="2800" dirty="0">
                <a:effectLst/>
              </a:rPr>
              <a:t>Those living in “substandard housing” were required to dismantle their houses and remodel them to government standards</a:t>
            </a:r>
          </a:p>
          <a:p>
            <a:pPr lvl="1"/>
            <a:r>
              <a:rPr lang="en-US" sz="2800" dirty="0">
                <a:effectLst/>
              </a:rPr>
              <a:t>2011 - 20,000 Communist Party cadres placed in the new towns</a:t>
            </a:r>
            <a:endParaRPr lang="en-US" sz="2800" dirty="0"/>
          </a:p>
        </p:txBody>
      </p:sp>
    </p:spTree>
    <p:extLst>
      <p:ext uri="{BB962C8B-B14F-4D97-AF65-F5344CB8AC3E}">
        <p14:creationId xmlns:p14="http://schemas.microsoft.com/office/powerpoint/2010/main" val="2595274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What is the CCP Giving Tibet? Development.</a:t>
            </a:r>
            <a:endParaRPr lang="en-US" dirty="0"/>
          </a:p>
        </p:txBody>
      </p:sp>
      <p:pic>
        <p:nvPicPr>
          <p:cNvPr id="6" name="Content Placeholder 5"/>
          <p:cNvPicPr>
            <a:picLocks noGrp="1" noChangeAspect="1"/>
          </p:cNvPicPr>
          <p:nvPr>
            <p:ph idx="1"/>
          </p:nvPr>
        </p:nvPicPr>
        <p:blipFill>
          <a:blip r:embed="rId2"/>
          <a:stretch>
            <a:fillRect/>
          </a:stretch>
        </p:blipFill>
        <p:spPr>
          <a:xfrm>
            <a:off x="2097741" y="1660921"/>
            <a:ext cx="7209696" cy="4090719"/>
          </a:xfrm>
          <a:prstGeom prst="rect">
            <a:avLst/>
          </a:prstGeom>
        </p:spPr>
      </p:pic>
      <p:sp>
        <p:nvSpPr>
          <p:cNvPr id="7" name="TextBox 6"/>
          <p:cNvSpPr txBox="1"/>
          <p:nvPr/>
        </p:nvSpPr>
        <p:spPr>
          <a:xfrm>
            <a:off x="4810125" y="5840016"/>
            <a:ext cx="6161484" cy="584775"/>
          </a:xfrm>
          <a:prstGeom prst="rect">
            <a:avLst/>
          </a:prstGeom>
          <a:noFill/>
        </p:spPr>
        <p:txBody>
          <a:bodyPr wrap="square" rtlCol="0">
            <a:spAutoFit/>
          </a:bodyPr>
          <a:lstStyle/>
          <a:p>
            <a:r>
              <a:rPr lang="en-US" sz="3200" dirty="0">
                <a:solidFill>
                  <a:srgbClr val="FF0000"/>
                </a:solidFill>
              </a:rPr>
              <a:t>From your pals at </a:t>
            </a:r>
            <a:r>
              <a:rPr lang="en-US" sz="3200" i="1" dirty="0">
                <a:solidFill>
                  <a:srgbClr val="FF0000"/>
                </a:solidFill>
              </a:rPr>
              <a:t>China Daily </a:t>
            </a:r>
          </a:p>
        </p:txBody>
      </p:sp>
    </p:spTree>
    <p:extLst>
      <p:ext uri="{BB962C8B-B14F-4D97-AF65-F5344CB8AC3E}">
        <p14:creationId xmlns:p14="http://schemas.microsoft.com/office/powerpoint/2010/main" val="1170901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a:effectLst/>
              </a:rPr>
              <a:t>What is the CCP Giving Tibet? Development.</a:t>
            </a:r>
          </a:p>
        </p:txBody>
      </p:sp>
      <p:sp>
        <p:nvSpPr>
          <p:cNvPr id="3" name="Content Placeholder 2"/>
          <p:cNvSpPr>
            <a:spLocks noGrp="1"/>
          </p:cNvSpPr>
          <p:nvPr>
            <p:ph idx="1"/>
          </p:nvPr>
        </p:nvSpPr>
        <p:spPr/>
        <p:txBody>
          <a:bodyPr>
            <a:noAutofit/>
          </a:bodyPr>
          <a:lstStyle/>
          <a:p>
            <a:pPr eaLnBrk="1" hangingPunct="1">
              <a:buFont typeface="Calisto MT" charset="0"/>
              <a:buChar char="•"/>
              <a:defRPr/>
            </a:pPr>
            <a:r>
              <a:rPr lang="en-US" sz="2400" dirty="0"/>
              <a:t>Economic investment </a:t>
            </a:r>
          </a:p>
          <a:p>
            <a:pPr lvl="1" eaLnBrk="1" hangingPunct="1">
              <a:buFont typeface="Calisto MT" charset="0"/>
              <a:buChar char="•"/>
              <a:defRPr/>
            </a:pPr>
            <a:r>
              <a:rPr lang="en-US" dirty="0"/>
              <a:t>Lithium &amp; Copper in Tibet</a:t>
            </a:r>
          </a:p>
          <a:p>
            <a:pPr lvl="1" eaLnBrk="1" hangingPunct="1">
              <a:buFont typeface="Calisto MT" charset="0"/>
              <a:buChar char="•"/>
              <a:defRPr/>
            </a:pPr>
            <a:r>
              <a:rPr lang="en-US" dirty="0"/>
              <a:t>Water!...Hydro Power</a:t>
            </a:r>
          </a:p>
          <a:p>
            <a:pPr eaLnBrk="1" hangingPunct="1">
              <a:buFont typeface="Calisto MT" charset="0"/>
              <a:buChar char="•"/>
              <a:defRPr/>
            </a:pPr>
            <a:r>
              <a:rPr lang="en-US" sz="2400" dirty="0"/>
              <a:t>Education</a:t>
            </a:r>
          </a:p>
          <a:p>
            <a:pPr lvl="1">
              <a:buFont typeface="Calisto MT" charset="0"/>
              <a:buChar char="•"/>
              <a:defRPr/>
            </a:pPr>
            <a:r>
              <a:rPr lang="en-US" dirty="0"/>
              <a:t>2020 UNDP says literacy rate is 68%, lowest in China (CCP says 98%)</a:t>
            </a:r>
          </a:p>
          <a:p>
            <a:pPr lvl="1">
              <a:buFont typeface="Calisto MT" charset="0"/>
              <a:buChar char="•"/>
              <a:defRPr/>
            </a:pPr>
            <a:r>
              <a:rPr lang="en-US" dirty="0"/>
              <a:t>Fastest growing education system in China </a:t>
            </a:r>
          </a:p>
          <a:p>
            <a:pPr lvl="1">
              <a:buFont typeface="Calisto MT" charset="0"/>
              <a:buChar char="•"/>
              <a:defRPr/>
            </a:pPr>
            <a:r>
              <a:rPr lang="en-US" dirty="0"/>
              <a:t>Education as the Great Equalizer?</a:t>
            </a:r>
          </a:p>
          <a:p>
            <a:pPr lvl="1">
              <a:buFont typeface="Calisto MT" charset="0"/>
              <a:buChar char="•"/>
              <a:defRPr/>
            </a:pPr>
            <a:r>
              <a:rPr lang="en-US" dirty="0"/>
              <a:t>Education as Propaganda Agent?</a:t>
            </a:r>
          </a:p>
          <a:p>
            <a:pPr>
              <a:buFont typeface="Calisto MT" charset="0"/>
              <a:buChar char="•"/>
              <a:defRPr/>
            </a:pPr>
            <a:r>
              <a:rPr lang="en-US" sz="2400" dirty="0">
                <a:solidFill>
                  <a:srgbClr val="FF0000"/>
                </a:solidFill>
              </a:rPr>
              <a:t>Territorial Justice</a:t>
            </a:r>
            <a:r>
              <a:rPr lang="en-US" sz="2400" dirty="0"/>
              <a:t>. Equality with  rest of China? </a:t>
            </a:r>
          </a:p>
          <a:p>
            <a:pPr>
              <a:buFont typeface="Calisto MT" charset="0"/>
              <a:buChar char="•"/>
              <a:defRPr/>
            </a:pPr>
            <a:r>
              <a:rPr lang="en-US" sz="2400" dirty="0"/>
              <a:t>More Han </a:t>
            </a:r>
          </a:p>
          <a:p>
            <a:pPr eaLnBrk="1" hangingPunct="1">
              <a:buFont typeface="Calisto MT" charset="0"/>
              <a:buChar char="•"/>
              <a:defRPr/>
            </a:pPr>
            <a:endParaRPr lang="en-US" sz="2400" dirty="0"/>
          </a:p>
          <a:p>
            <a:pPr eaLnBrk="1" hangingPunct="1">
              <a:buFont typeface="Calisto MT" charset="0"/>
              <a:buChar char="•"/>
              <a:defRPr/>
            </a:pPr>
            <a:endParaRPr lang="en-US" sz="2400" dirty="0"/>
          </a:p>
        </p:txBody>
      </p:sp>
    </p:spTree>
    <p:extLst>
      <p:ext uri="{BB962C8B-B14F-4D97-AF65-F5344CB8AC3E}">
        <p14:creationId xmlns:p14="http://schemas.microsoft.com/office/powerpoint/2010/main" val="2590450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a:effectLst/>
              </a:rPr>
              <a:t>What is the CCP Giving Tibet? Development</a:t>
            </a:r>
            <a:br>
              <a:rPr lang="en-US" dirty="0">
                <a:effectLst/>
              </a:rPr>
            </a:br>
            <a:r>
              <a:rPr lang="en-US" dirty="0">
                <a:effectLst/>
              </a:rPr>
              <a:t>…and a refugee crisis</a:t>
            </a:r>
          </a:p>
        </p:txBody>
      </p:sp>
      <p:pic>
        <p:nvPicPr>
          <p:cNvPr id="87043" name="Content Placeholder 3" descr="tumblr_ldl3tbKIeL1qcy22po1_50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2249" y="2185522"/>
            <a:ext cx="5231567" cy="3422278"/>
          </a:xfrm>
        </p:spPr>
      </p:pic>
      <p:pic>
        <p:nvPicPr>
          <p:cNvPr id="4" name="Picture 3">
            <a:extLst>
              <a:ext uri="{FF2B5EF4-FFF2-40B4-BE49-F238E27FC236}">
                <a16:creationId xmlns:a16="http://schemas.microsoft.com/office/drawing/2014/main" id="{5A5E3D1F-C8A3-4098-990B-B84EC082CA53}"/>
              </a:ext>
            </a:extLst>
          </p:cNvPr>
          <p:cNvPicPr>
            <a:picLocks noChangeAspect="1"/>
          </p:cNvPicPr>
          <p:nvPr/>
        </p:nvPicPr>
        <p:blipFill>
          <a:blip r:embed="rId3"/>
          <a:stretch>
            <a:fillRect/>
          </a:stretch>
        </p:blipFill>
        <p:spPr>
          <a:xfrm>
            <a:off x="6334841" y="2177838"/>
            <a:ext cx="5286383" cy="3515445"/>
          </a:xfrm>
          <a:prstGeom prst="rect">
            <a:avLst/>
          </a:prstGeom>
        </p:spPr>
      </p:pic>
    </p:spTree>
    <p:extLst>
      <p:ext uri="{BB962C8B-B14F-4D97-AF65-F5344CB8AC3E}">
        <p14:creationId xmlns:p14="http://schemas.microsoft.com/office/powerpoint/2010/main" val="826468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p:cNvSpPr>
          <p:nvPr/>
        </p:nvSpPr>
        <p:spPr bwMode="auto">
          <a:xfrm>
            <a:off x="2238375" y="281285"/>
            <a:ext cx="7929563" cy="116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850"/>
              </a:spcBef>
              <a:buFont typeface="Calisto MT" panose="02040603050505030304" pitchFamily="18" charset="0"/>
              <a:buChar char="•"/>
              <a:defRPr sz="3400">
                <a:solidFill>
                  <a:schemeClr val="bg2"/>
                </a:solidFill>
                <a:latin typeface="Calisto MT" panose="02040603050505030304" pitchFamily="18" charset="0"/>
                <a:ea typeface="ＭＳ Ｐゴシック" panose="020B0600070205080204" pitchFamily="34" charset="-128"/>
              </a:defRPr>
            </a:lvl1pPr>
            <a:lvl2pPr marL="742950" indent="-285750">
              <a:spcBef>
                <a:spcPts val="850"/>
              </a:spcBef>
              <a:buClr>
                <a:srgbClr val="858585"/>
              </a:buClr>
              <a:buFont typeface="Calisto MT" panose="02040603050505030304" pitchFamily="18" charset="0"/>
              <a:buChar char="•"/>
              <a:defRPr sz="3100">
                <a:solidFill>
                  <a:schemeClr val="bg2"/>
                </a:solidFill>
                <a:latin typeface="Calisto MT" panose="02040603050505030304" pitchFamily="18" charset="0"/>
                <a:ea typeface="ＭＳ Ｐゴシック" panose="020B0600070205080204" pitchFamily="34" charset="-128"/>
              </a:defRPr>
            </a:lvl2pPr>
            <a:lvl3pPr marL="1143000" indent="-228600">
              <a:spcBef>
                <a:spcPts val="850"/>
              </a:spcBef>
              <a:buFont typeface="Calisto MT" panose="02040603050505030304" pitchFamily="18" charset="0"/>
              <a:buChar char="•"/>
              <a:defRPr sz="2800">
                <a:solidFill>
                  <a:schemeClr val="bg2"/>
                </a:solidFill>
                <a:latin typeface="Calisto MT" panose="02040603050505030304" pitchFamily="18" charset="0"/>
                <a:ea typeface="ＭＳ Ｐゴシック" panose="020B0600070205080204" pitchFamily="34" charset="-128"/>
              </a:defRPr>
            </a:lvl3pPr>
            <a:lvl4pPr marL="1600200" indent="-228600">
              <a:spcBef>
                <a:spcPts val="850"/>
              </a:spcBef>
              <a:buClr>
                <a:srgbClr val="858585"/>
              </a:buClr>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4pPr>
            <a:lvl5pPr marL="2057400" indent="-228600">
              <a:spcBef>
                <a:spcPts val="850"/>
              </a:spcBef>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5pPr>
            <a:lvl6pPr marL="25146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6pPr>
            <a:lvl7pPr marL="29718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7pPr>
            <a:lvl8pPr marL="34290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8pPr>
            <a:lvl9pPr marL="38862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9pPr>
          </a:lstStyle>
          <a:p>
            <a:pPr algn="ctr" eaLnBrk="1" hangingPunct="1">
              <a:spcBef>
                <a:spcPct val="0"/>
              </a:spcBef>
              <a:buFontTx/>
              <a:buNone/>
            </a:pPr>
            <a:r>
              <a:rPr lang="en-US" sz="4430" dirty="0">
                <a:solidFill>
                  <a:schemeClr val="tx1"/>
                </a:solidFill>
                <a:latin typeface="Gill Sans" charset="0"/>
                <a:ea typeface="ヒラギノ角ゴ ProN W3" charset="-128"/>
              </a:rPr>
              <a:t>HONG KONG</a:t>
            </a:r>
            <a:endParaRPr lang="en-US" sz="3023" dirty="0">
              <a:solidFill>
                <a:schemeClr val="tx1"/>
              </a:solidFill>
              <a:latin typeface="Gill Sans" charset="0"/>
              <a:ea typeface="ヒラギノ角ゴ ProN W3" charset="-128"/>
            </a:endParaRPr>
          </a:p>
          <a:p>
            <a:pPr algn="ctr" eaLnBrk="1" hangingPunct="1">
              <a:spcBef>
                <a:spcPct val="0"/>
              </a:spcBef>
              <a:buFontTx/>
              <a:buNone/>
            </a:pPr>
            <a:endParaRPr lang="en-US" sz="3023" dirty="0">
              <a:solidFill>
                <a:schemeClr val="tx1"/>
              </a:solidFill>
              <a:latin typeface="Gill Sans" charset="0"/>
              <a:ea typeface="ヒラギノ角ゴ ProN W3" charset="-128"/>
            </a:endParaRPr>
          </a:p>
        </p:txBody>
      </p:sp>
      <p:sp>
        <p:nvSpPr>
          <p:cNvPr id="94212" name="Rectangle 3"/>
          <p:cNvSpPr>
            <a:spLocks/>
          </p:cNvSpPr>
          <p:nvPr/>
        </p:nvSpPr>
        <p:spPr bwMode="auto">
          <a:xfrm>
            <a:off x="6471047" y="1346151"/>
            <a:ext cx="3955852" cy="482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850"/>
              </a:spcBef>
              <a:buFont typeface="Calisto MT" panose="02040603050505030304" pitchFamily="18" charset="0"/>
              <a:buChar char="•"/>
              <a:defRPr sz="3400">
                <a:solidFill>
                  <a:schemeClr val="bg2"/>
                </a:solidFill>
                <a:latin typeface="Calisto MT" panose="02040603050505030304" pitchFamily="18" charset="0"/>
                <a:ea typeface="ＭＳ Ｐゴシック" panose="020B0600070205080204" pitchFamily="34" charset="-128"/>
              </a:defRPr>
            </a:lvl1pPr>
            <a:lvl2pPr marL="742950" indent="-285750">
              <a:spcBef>
                <a:spcPts val="850"/>
              </a:spcBef>
              <a:buClr>
                <a:srgbClr val="858585"/>
              </a:buClr>
              <a:buFont typeface="Calisto MT" panose="02040603050505030304" pitchFamily="18" charset="0"/>
              <a:buChar char="•"/>
              <a:defRPr sz="3100">
                <a:solidFill>
                  <a:schemeClr val="bg2"/>
                </a:solidFill>
                <a:latin typeface="Calisto MT" panose="02040603050505030304" pitchFamily="18" charset="0"/>
                <a:ea typeface="ＭＳ Ｐゴシック" panose="020B0600070205080204" pitchFamily="34" charset="-128"/>
              </a:defRPr>
            </a:lvl2pPr>
            <a:lvl3pPr marL="1143000" indent="-228600">
              <a:spcBef>
                <a:spcPts val="850"/>
              </a:spcBef>
              <a:buFont typeface="Calisto MT" panose="02040603050505030304" pitchFamily="18" charset="0"/>
              <a:buChar char="•"/>
              <a:defRPr sz="2800">
                <a:solidFill>
                  <a:schemeClr val="bg2"/>
                </a:solidFill>
                <a:latin typeface="Calisto MT" panose="02040603050505030304" pitchFamily="18" charset="0"/>
                <a:ea typeface="ＭＳ Ｐゴシック" panose="020B0600070205080204" pitchFamily="34" charset="-128"/>
              </a:defRPr>
            </a:lvl3pPr>
            <a:lvl4pPr marL="1600200" indent="-228600">
              <a:spcBef>
                <a:spcPts val="850"/>
              </a:spcBef>
              <a:buClr>
                <a:srgbClr val="858585"/>
              </a:buClr>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4pPr>
            <a:lvl5pPr marL="2057400" indent="-228600">
              <a:spcBef>
                <a:spcPts val="850"/>
              </a:spcBef>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5pPr>
            <a:lvl6pPr marL="25146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6pPr>
            <a:lvl7pPr marL="29718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7pPr>
            <a:lvl8pPr marL="34290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8pPr>
            <a:lvl9pPr marL="38862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9pPr>
          </a:lstStyle>
          <a:p>
            <a:pPr eaLnBrk="1" hangingPunct="1">
              <a:spcBef>
                <a:spcPct val="0"/>
              </a:spcBef>
              <a:buSzPct val="125000"/>
              <a:buFont typeface="Gill Sans" charset="0"/>
              <a:buChar char="•"/>
            </a:pPr>
            <a:endParaRPr lang="en-US" sz="2180" dirty="0">
              <a:latin typeface="Gill Sans" charset="0"/>
              <a:ea typeface="ヒラギノ角ゴ ProN W3" charset="-128"/>
            </a:endParaRPr>
          </a:p>
        </p:txBody>
      </p:sp>
      <p:pic>
        <p:nvPicPr>
          <p:cNvPr id="1026" name="Picture 2" descr="http://www.lonelyplanet.com/maps/asia/china/hong-kong/map_of_hong-k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96" y="1442144"/>
            <a:ext cx="6747501" cy="506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219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pPr>
              <a:defRPr/>
            </a:pPr>
            <a:r>
              <a:rPr lang="en-US" sz="4000" b="1" dirty="0"/>
              <a:t>The One China Myth </a:t>
            </a:r>
          </a:p>
        </p:txBody>
      </p:sp>
      <p:sp>
        <p:nvSpPr>
          <p:cNvPr id="3" name="Content Placeholder 2"/>
          <p:cNvSpPr>
            <a:spLocks noGrp="1"/>
          </p:cNvSpPr>
          <p:nvPr>
            <p:ph idx="1"/>
          </p:nvPr>
        </p:nvSpPr>
        <p:spPr/>
        <p:txBody>
          <a:bodyPr>
            <a:noAutofit/>
          </a:bodyPr>
          <a:lstStyle/>
          <a:p>
            <a:pPr eaLnBrk="1" hangingPunct="1">
              <a:buFont typeface="Calisto MT" charset="0"/>
              <a:buChar char="•"/>
              <a:defRPr/>
            </a:pPr>
            <a:r>
              <a:rPr lang="en-US" dirty="0"/>
              <a:t>92% Han (128 million non-Han)</a:t>
            </a:r>
          </a:p>
          <a:p>
            <a:pPr eaLnBrk="1" hangingPunct="1">
              <a:buFont typeface="Calisto MT" charset="0"/>
              <a:buChar char="•"/>
              <a:defRPr/>
            </a:pPr>
            <a:r>
              <a:rPr lang="en-US" dirty="0"/>
              <a:t>56 official ethnic groups (</a:t>
            </a:r>
            <a:r>
              <a:rPr lang="en-US" i="1" dirty="0" err="1"/>
              <a:t>xiaoshu</a:t>
            </a:r>
            <a:r>
              <a:rPr lang="en-US" i="1" dirty="0"/>
              <a:t> </a:t>
            </a:r>
            <a:r>
              <a:rPr lang="en-US" i="1" dirty="0" err="1"/>
              <a:t>minzu</a:t>
            </a:r>
            <a:r>
              <a:rPr lang="en-US" dirty="0"/>
              <a:t>) </a:t>
            </a:r>
          </a:p>
          <a:p>
            <a:pPr lvl="1">
              <a:buFont typeface="Calisto MT" charset="0"/>
              <a:buChar char="•"/>
              <a:defRPr/>
            </a:pPr>
            <a:r>
              <a:rPr lang="en-US" sz="2000" dirty="0"/>
              <a:t>Zhuang (18 million), Manchu (15 million), Hui (10 million), Miao (9 million), </a:t>
            </a:r>
            <a:r>
              <a:rPr lang="en-US" sz="2000" dirty="0">
                <a:solidFill>
                  <a:srgbClr val="FF0000"/>
                </a:solidFill>
              </a:rPr>
              <a:t>Uyghur </a:t>
            </a:r>
            <a:r>
              <a:rPr lang="en-US" sz="2000" dirty="0"/>
              <a:t>(8 million)</a:t>
            </a:r>
          </a:p>
          <a:p>
            <a:pPr lvl="1">
              <a:buFont typeface="Calisto MT" charset="0"/>
              <a:buChar char="•"/>
              <a:defRPr/>
            </a:pPr>
            <a:r>
              <a:rPr lang="en-US" sz="2000" dirty="0"/>
              <a:t>Hundreds of unofficial groups</a:t>
            </a:r>
          </a:p>
          <a:p>
            <a:pPr eaLnBrk="1" hangingPunct="1">
              <a:buFont typeface="Calisto MT" charset="0"/>
              <a:buChar char="•"/>
              <a:defRPr/>
            </a:pPr>
            <a:r>
              <a:rPr lang="en-US" dirty="0"/>
              <a:t>Geographically is not destiny, but…</a:t>
            </a:r>
            <a:endParaRPr lang="en-US" sz="2000" dirty="0"/>
          </a:p>
          <a:p>
            <a:pPr eaLnBrk="1" hangingPunct="1">
              <a:buFont typeface="Calisto MT" charset="0"/>
              <a:buNone/>
              <a:defRPr/>
            </a:pPr>
            <a:br>
              <a:rPr lang="en-US" sz="2320" dirty="0"/>
            </a:br>
            <a:endParaRPr lang="en-US" sz="2320" dirty="0"/>
          </a:p>
          <a:p>
            <a:pPr eaLnBrk="1" hangingPunct="1">
              <a:buFont typeface="Calisto MT" charset="0"/>
              <a:buChar char="•"/>
              <a:defRPr/>
            </a:pPr>
            <a:endParaRPr lang="en-US" sz="2320" dirty="0"/>
          </a:p>
        </p:txBody>
      </p:sp>
      <p:pic>
        <p:nvPicPr>
          <p:cNvPr id="5" name="Picture 4">
            <a:extLst>
              <a:ext uri="{FF2B5EF4-FFF2-40B4-BE49-F238E27FC236}">
                <a16:creationId xmlns:a16="http://schemas.microsoft.com/office/drawing/2014/main" id="{BACE512F-AD13-44A9-A97E-870126358F51}"/>
              </a:ext>
            </a:extLst>
          </p:cNvPr>
          <p:cNvPicPr>
            <a:picLocks noChangeAspect="1"/>
          </p:cNvPicPr>
          <p:nvPr/>
        </p:nvPicPr>
        <p:blipFill>
          <a:blip r:embed="rId2"/>
          <a:stretch>
            <a:fillRect/>
          </a:stretch>
        </p:blipFill>
        <p:spPr>
          <a:xfrm>
            <a:off x="8408544" y="4129791"/>
            <a:ext cx="3254740" cy="2311025"/>
          </a:xfrm>
          <a:prstGeom prst="rect">
            <a:avLst/>
          </a:prstGeom>
        </p:spPr>
      </p:pic>
      <p:pic>
        <p:nvPicPr>
          <p:cNvPr id="6" name="Picture 5">
            <a:extLst>
              <a:ext uri="{FF2B5EF4-FFF2-40B4-BE49-F238E27FC236}">
                <a16:creationId xmlns:a16="http://schemas.microsoft.com/office/drawing/2014/main" id="{A61AA7CF-6200-40A3-B62F-0CCEB63F9237}"/>
              </a:ext>
            </a:extLst>
          </p:cNvPr>
          <p:cNvPicPr>
            <a:picLocks noChangeAspect="1"/>
          </p:cNvPicPr>
          <p:nvPr/>
        </p:nvPicPr>
        <p:blipFill>
          <a:blip r:embed="rId3"/>
          <a:stretch>
            <a:fillRect/>
          </a:stretch>
        </p:blipFill>
        <p:spPr>
          <a:xfrm>
            <a:off x="370382" y="4184345"/>
            <a:ext cx="2845663" cy="2308530"/>
          </a:xfrm>
          <a:prstGeom prst="rect">
            <a:avLst/>
          </a:prstGeom>
        </p:spPr>
      </p:pic>
      <p:pic>
        <p:nvPicPr>
          <p:cNvPr id="7" name="Picture 6">
            <a:extLst>
              <a:ext uri="{FF2B5EF4-FFF2-40B4-BE49-F238E27FC236}">
                <a16:creationId xmlns:a16="http://schemas.microsoft.com/office/drawing/2014/main" id="{340ACFC9-8C5E-47BF-B1B2-119C1CC167DA}"/>
              </a:ext>
            </a:extLst>
          </p:cNvPr>
          <p:cNvPicPr>
            <a:picLocks noChangeAspect="1"/>
          </p:cNvPicPr>
          <p:nvPr/>
        </p:nvPicPr>
        <p:blipFill>
          <a:blip r:embed="rId4"/>
          <a:stretch>
            <a:fillRect/>
          </a:stretch>
        </p:blipFill>
        <p:spPr>
          <a:xfrm>
            <a:off x="3944912" y="4129791"/>
            <a:ext cx="3535180" cy="2308530"/>
          </a:xfrm>
          <a:prstGeom prst="rect">
            <a:avLst/>
          </a:prstGeom>
        </p:spPr>
      </p:pic>
    </p:spTree>
    <p:extLst>
      <p:ext uri="{BB962C8B-B14F-4D97-AF65-F5344CB8AC3E}">
        <p14:creationId xmlns:p14="http://schemas.microsoft.com/office/powerpoint/2010/main" val="2621915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latin typeface="Arial" panose="020B0604020202020204" pitchFamily="34" charset="0"/>
                <a:cs typeface="Arial" panose="020B0604020202020204" pitchFamily="34" charset="0"/>
              </a:rPr>
              <a:t>Hong Kong: Just the Facts </a:t>
            </a:r>
          </a:p>
        </p:txBody>
      </p:sp>
      <p:sp>
        <p:nvSpPr>
          <p:cNvPr id="3" name="Content Placeholder 2"/>
          <p:cNvSpPr>
            <a:spLocks noGrp="1"/>
          </p:cNvSpPr>
          <p:nvPr>
            <p:ph idx="1"/>
          </p:nvPr>
        </p:nvSpPr>
        <p:spPr/>
        <p:txBody>
          <a:bodyPr>
            <a:normAutofit/>
          </a:bodyPr>
          <a:lstStyle/>
          <a:p>
            <a:pPr>
              <a:spcBef>
                <a:spcPct val="0"/>
              </a:spcBef>
              <a:buSzPct val="125000"/>
            </a:pPr>
            <a:r>
              <a:rPr lang="en-US" sz="3200" dirty="0">
                <a:latin typeface="Gill Sans" charset="0"/>
                <a:ea typeface="ヒラギノ角ゴ ProN W3" charset="-128"/>
              </a:rPr>
              <a:t>Hong Kong Special Administrative Region of the People's Republic of China (HKSAR)</a:t>
            </a:r>
          </a:p>
          <a:p>
            <a:pPr lvl="1">
              <a:spcBef>
                <a:spcPct val="0"/>
              </a:spcBef>
              <a:buSzPct val="125000"/>
            </a:pPr>
            <a:r>
              <a:rPr lang="en-US" sz="2800" dirty="0">
                <a:latin typeface="Gill Sans" charset="0"/>
                <a:ea typeface="ヒラギノ角ゴ ProN W3" charset="-128"/>
              </a:rPr>
              <a:t>Hong Kong Island, Kowloon, the New Territories</a:t>
            </a:r>
          </a:p>
          <a:p>
            <a:pPr eaLnBrk="1" hangingPunct="1">
              <a:spcBef>
                <a:spcPct val="0"/>
              </a:spcBef>
              <a:buSzPct val="125000"/>
            </a:pPr>
            <a:r>
              <a:rPr lang="en-US" sz="3200" dirty="0">
                <a:latin typeface="Gill Sans" charset="0"/>
                <a:ea typeface="ヒラギノ角ゴ ProN W3" charset="-128"/>
              </a:rPr>
              <a:t>1,1000 sq. km (Berlin = 890 sq. km)</a:t>
            </a:r>
          </a:p>
          <a:p>
            <a:pPr eaLnBrk="1" hangingPunct="1">
              <a:spcBef>
                <a:spcPct val="0"/>
              </a:spcBef>
              <a:buSzPct val="125000"/>
            </a:pPr>
            <a:r>
              <a:rPr lang="en-US" sz="3200" dirty="0">
                <a:latin typeface="Gill Sans" charset="0"/>
                <a:ea typeface="ヒラギノ角ゴ ProN W3" charset="-128"/>
              </a:rPr>
              <a:t>Population: 7.5 million </a:t>
            </a:r>
          </a:p>
          <a:p>
            <a:pPr eaLnBrk="1" hangingPunct="1">
              <a:spcBef>
                <a:spcPct val="0"/>
              </a:spcBef>
              <a:buSzPct val="125000"/>
            </a:pPr>
            <a:r>
              <a:rPr lang="en-US" sz="3200" dirty="0">
                <a:latin typeface="Gill Sans" charset="0"/>
                <a:ea typeface="ヒラギノ角ゴ ProN W3" charset="-128"/>
              </a:rPr>
              <a:t>92% Han </a:t>
            </a:r>
          </a:p>
          <a:p>
            <a:pPr eaLnBrk="1" hangingPunct="1">
              <a:spcBef>
                <a:spcPct val="0"/>
              </a:spcBef>
              <a:buSzPct val="125000"/>
            </a:pPr>
            <a:r>
              <a:rPr lang="en-US" sz="3200" dirty="0">
                <a:latin typeface="Gill Sans" charset="0"/>
                <a:ea typeface="ヒラギノ角ゴ ProN W3" charset="-128"/>
              </a:rPr>
              <a:t>98% Literate </a:t>
            </a:r>
          </a:p>
          <a:p>
            <a:pPr>
              <a:spcBef>
                <a:spcPct val="0"/>
              </a:spcBef>
              <a:buSzPct val="125000"/>
            </a:pPr>
            <a:r>
              <a:rPr lang="en-US" sz="3200" dirty="0">
                <a:latin typeface="Gill Sans" charset="0"/>
                <a:ea typeface="ヒラギノ角ゴ ProN W3" charset="-128"/>
              </a:rPr>
              <a:t>Cantonese and English</a:t>
            </a:r>
          </a:p>
          <a:p>
            <a:pPr>
              <a:spcBef>
                <a:spcPct val="0"/>
              </a:spcBef>
              <a:buSzPct val="125000"/>
            </a:pPr>
            <a:r>
              <a:rPr lang="en-US" sz="3200" dirty="0">
                <a:latin typeface="Gill Sans" charset="0"/>
                <a:ea typeface="ヒラギノ角ゴ ProN W3" charset="-128"/>
              </a:rPr>
              <a:t>2</a:t>
            </a:r>
            <a:r>
              <a:rPr lang="en-US" sz="3200" baseline="30000" dirty="0">
                <a:latin typeface="Gill Sans" charset="0"/>
                <a:ea typeface="ヒラギノ角ゴ ProN W3" charset="-128"/>
              </a:rPr>
              <a:t>nd</a:t>
            </a:r>
            <a:r>
              <a:rPr lang="en-US" sz="3200" dirty="0">
                <a:latin typeface="Gill Sans" charset="0"/>
                <a:ea typeface="ヒラギノ角ゴ ProN W3" charset="-128"/>
              </a:rPr>
              <a:t> highest number of billionaires in the world</a:t>
            </a:r>
          </a:p>
          <a:p>
            <a:pPr eaLnBrk="1" hangingPunct="1">
              <a:spcBef>
                <a:spcPct val="0"/>
              </a:spcBef>
              <a:buSzPct val="125000"/>
            </a:pPr>
            <a:endParaRPr lang="en-US" sz="3200" dirty="0">
              <a:latin typeface="Gill Sans" charset="0"/>
              <a:ea typeface="ヒラギノ角ゴ ProN W3" charset="-128"/>
            </a:endParaRPr>
          </a:p>
          <a:p>
            <a:endParaRPr lang="en-US" sz="3200" dirty="0"/>
          </a:p>
        </p:txBody>
      </p:sp>
    </p:spTree>
    <p:extLst>
      <p:ext uri="{BB962C8B-B14F-4D97-AF65-F5344CB8AC3E}">
        <p14:creationId xmlns:p14="http://schemas.microsoft.com/office/powerpoint/2010/main" val="3758156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p:cNvSpPr>
          <p:nvPr/>
        </p:nvSpPr>
        <p:spPr bwMode="auto">
          <a:xfrm>
            <a:off x="520506" y="390426"/>
            <a:ext cx="9800420" cy="93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850"/>
              </a:spcBef>
              <a:buFont typeface="Calisto MT" panose="02040603050505030304" pitchFamily="18" charset="0"/>
              <a:buChar char="•"/>
              <a:defRPr sz="3400">
                <a:solidFill>
                  <a:schemeClr val="bg2"/>
                </a:solidFill>
                <a:latin typeface="Calisto MT" panose="02040603050505030304" pitchFamily="18" charset="0"/>
                <a:ea typeface="ＭＳ Ｐゴシック" panose="020B0600070205080204" pitchFamily="34" charset="-128"/>
              </a:defRPr>
            </a:lvl1pPr>
            <a:lvl2pPr marL="742950" indent="-285750">
              <a:spcBef>
                <a:spcPts val="850"/>
              </a:spcBef>
              <a:buClr>
                <a:srgbClr val="858585"/>
              </a:buClr>
              <a:buFont typeface="Calisto MT" panose="02040603050505030304" pitchFamily="18" charset="0"/>
              <a:buChar char="•"/>
              <a:defRPr sz="3100">
                <a:solidFill>
                  <a:schemeClr val="bg2"/>
                </a:solidFill>
                <a:latin typeface="Calisto MT" panose="02040603050505030304" pitchFamily="18" charset="0"/>
                <a:ea typeface="ＭＳ Ｐゴシック" panose="020B0600070205080204" pitchFamily="34" charset="-128"/>
              </a:defRPr>
            </a:lvl2pPr>
            <a:lvl3pPr marL="1143000" indent="-228600">
              <a:spcBef>
                <a:spcPts val="850"/>
              </a:spcBef>
              <a:buFont typeface="Calisto MT" panose="02040603050505030304" pitchFamily="18" charset="0"/>
              <a:buChar char="•"/>
              <a:defRPr sz="2800">
                <a:solidFill>
                  <a:schemeClr val="bg2"/>
                </a:solidFill>
                <a:latin typeface="Calisto MT" panose="02040603050505030304" pitchFamily="18" charset="0"/>
                <a:ea typeface="ＭＳ Ｐゴシック" panose="020B0600070205080204" pitchFamily="34" charset="-128"/>
              </a:defRPr>
            </a:lvl3pPr>
            <a:lvl4pPr marL="1600200" indent="-228600">
              <a:spcBef>
                <a:spcPts val="850"/>
              </a:spcBef>
              <a:buClr>
                <a:srgbClr val="858585"/>
              </a:buClr>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4pPr>
            <a:lvl5pPr marL="2057400" indent="-228600">
              <a:spcBef>
                <a:spcPts val="850"/>
              </a:spcBef>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5pPr>
            <a:lvl6pPr marL="25146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6pPr>
            <a:lvl7pPr marL="29718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7pPr>
            <a:lvl8pPr marL="34290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8pPr>
            <a:lvl9pPr marL="38862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9pPr>
          </a:lstStyle>
          <a:p>
            <a:pPr eaLnBrk="1" hangingPunct="1">
              <a:spcBef>
                <a:spcPct val="0"/>
              </a:spcBef>
              <a:buFontTx/>
              <a:buNone/>
            </a:pPr>
            <a:r>
              <a:rPr lang="en-US" sz="4000" dirty="0">
                <a:solidFill>
                  <a:schemeClr val="tx1"/>
                </a:solidFill>
                <a:effectLst/>
                <a:latin typeface="Arial" panose="020B0604020202020204" pitchFamily="34" charset="0"/>
                <a:cs typeface="Arial" panose="020B0604020202020204" pitchFamily="34" charset="0"/>
              </a:rPr>
              <a:t>Hong Kong: </a:t>
            </a:r>
            <a:r>
              <a:rPr lang="en-US" sz="4000" dirty="0">
                <a:solidFill>
                  <a:schemeClr val="tx1"/>
                </a:solidFill>
                <a:latin typeface="Arial" panose="020B0604020202020204" pitchFamily="34" charset="0"/>
                <a:cs typeface="Arial" panose="020B0604020202020204" pitchFamily="34" charset="0"/>
              </a:rPr>
              <a:t>Brief Timeline </a:t>
            </a:r>
            <a:endParaRPr lang="en-US" sz="4000" dirty="0">
              <a:solidFill>
                <a:schemeClr val="tx1"/>
              </a:solidFill>
              <a:latin typeface="Arial" panose="020B0604020202020204" pitchFamily="34" charset="0"/>
              <a:ea typeface="ヒラギノ角ゴ ProN W3" charset="-128"/>
              <a:cs typeface="Arial" panose="020B0604020202020204" pitchFamily="34" charset="0"/>
            </a:endParaRPr>
          </a:p>
        </p:txBody>
      </p:sp>
      <p:sp>
        <p:nvSpPr>
          <p:cNvPr id="95235" name="Rectangle 2"/>
          <p:cNvSpPr>
            <a:spLocks/>
          </p:cNvSpPr>
          <p:nvPr/>
        </p:nvSpPr>
        <p:spPr bwMode="auto">
          <a:xfrm>
            <a:off x="1863328" y="1768078"/>
            <a:ext cx="7161609"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850"/>
              </a:spcBef>
              <a:buFont typeface="Calisto MT" panose="02040603050505030304" pitchFamily="18" charset="0"/>
              <a:buChar char="•"/>
              <a:defRPr sz="3400">
                <a:solidFill>
                  <a:schemeClr val="bg2"/>
                </a:solidFill>
                <a:latin typeface="Calisto MT" panose="02040603050505030304" pitchFamily="18" charset="0"/>
                <a:ea typeface="ＭＳ Ｐゴシック" panose="020B0600070205080204" pitchFamily="34" charset="-128"/>
              </a:defRPr>
            </a:lvl1pPr>
            <a:lvl2pPr marL="742950" indent="-285750">
              <a:spcBef>
                <a:spcPts val="850"/>
              </a:spcBef>
              <a:buClr>
                <a:srgbClr val="858585"/>
              </a:buClr>
              <a:buFont typeface="Calisto MT" panose="02040603050505030304" pitchFamily="18" charset="0"/>
              <a:buChar char="•"/>
              <a:defRPr sz="3100">
                <a:solidFill>
                  <a:schemeClr val="bg2"/>
                </a:solidFill>
                <a:latin typeface="Calisto MT" panose="02040603050505030304" pitchFamily="18" charset="0"/>
                <a:ea typeface="ＭＳ Ｐゴシック" panose="020B0600070205080204" pitchFamily="34" charset="-128"/>
              </a:defRPr>
            </a:lvl2pPr>
            <a:lvl3pPr marL="1143000" indent="-228600">
              <a:spcBef>
                <a:spcPts val="850"/>
              </a:spcBef>
              <a:buFont typeface="Calisto MT" panose="02040603050505030304" pitchFamily="18" charset="0"/>
              <a:buChar char="•"/>
              <a:defRPr sz="2800">
                <a:solidFill>
                  <a:schemeClr val="bg2"/>
                </a:solidFill>
                <a:latin typeface="Calisto MT" panose="02040603050505030304" pitchFamily="18" charset="0"/>
                <a:ea typeface="ＭＳ Ｐゴシック" panose="020B0600070205080204" pitchFamily="34" charset="-128"/>
              </a:defRPr>
            </a:lvl3pPr>
            <a:lvl4pPr marL="1600200" indent="-228600">
              <a:spcBef>
                <a:spcPts val="850"/>
              </a:spcBef>
              <a:buClr>
                <a:srgbClr val="858585"/>
              </a:buClr>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4pPr>
            <a:lvl5pPr marL="2057400" indent="-228600">
              <a:spcBef>
                <a:spcPts val="850"/>
              </a:spcBef>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5pPr>
            <a:lvl6pPr marL="25146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6pPr>
            <a:lvl7pPr marL="29718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7pPr>
            <a:lvl8pPr marL="34290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8pPr>
            <a:lvl9pPr marL="3886200" indent="-228600" eaLnBrk="0" fontAlgn="base" hangingPunct="0">
              <a:spcBef>
                <a:spcPts val="850"/>
              </a:spcBef>
              <a:spcAft>
                <a:spcPct val="0"/>
              </a:spcAft>
              <a:buFont typeface="Calisto MT" panose="02040603050505030304" pitchFamily="18" charset="0"/>
              <a:buChar char="•"/>
              <a:defRPr sz="2600">
                <a:solidFill>
                  <a:schemeClr val="bg2"/>
                </a:solidFill>
                <a:latin typeface="Calisto MT" panose="02040603050505030304" pitchFamily="18" charset="0"/>
                <a:ea typeface="ＭＳ Ｐゴシック" panose="020B0600070205080204" pitchFamily="34" charset="-128"/>
              </a:defRPr>
            </a:lvl9pPr>
          </a:lstStyle>
          <a:p>
            <a:pPr eaLnBrk="1" hangingPunct="1">
              <a:spcBef>
                <a:spcPct val="0"/>
              </a:spcBef>
              <a:buSzPct val="125000"/>
              <a:buFont typeface="Gill Sans" charset="0"/>
              <a:buChar char="•"/>
            </a:pPr>
            <a:endParaRPr lang="en-US" sz="2812" dirty="0">
              <a:solidFill>
                <a:schemeClr val="tx1"/>
              </a:solidFill>
              <a:latin typeface="Arial" panose="020B0604020202020204" pitchFamily="34" charset="0"/>
              <a:ea typeface="ヒラギノ角ゴ ProN W3" charset="-128"/>
              <a:cs typeface="Arial" panose="020B0604020202020204" pitchFamily="34" charset="0"/>
            </a:endParaRPr>
          </a:p>
        </p:txBody>
      </p:sp>
      <p:sp>
        <p:nvSpPr>
          <p:cNvPr id="5" name="Content Placeholder 4"/>
          <p:cNvSpPr>
            <a:spLocks noGrp="1"/>
          </p:cNvSpPr>
          <p:nvPr>
            <p:ph idx="1"/>
          </p:nvPr>
        </p:nvSpPr>
        <p:spPr/>
        <p:txBody>
          <a:bodyPr/>
          <a:lstStyle/>
          <a:p>
            <a:pPr>
              <a:spcBef>
                <a:spcPct val="0"/>
              </a:spcBef>
              <a:buSzPct val="125000"/>
              <a:buFont typeface="Gill Sans" charset="0"/>
              <a:buChar char="•"/>
            </a:pPr>
            <a:r>
              <a:rPr lang="en-US" dirty="0">
                <a:solidFill>
                  <a:schemeClr val="tx1"/>
                </a:solidFill>
                <a:latin typeface="Arial" panose="020B0604020202020204" pitchFamily="34" charset="0"/>
                <a:ea typeface="ヒラギノ角ゴ ProN W3" charset="-128"/>
                <a:cs typeface="Arial" panose="020B0604020202020204" pitchFamily="34" charset="0"/>
              </a:rPr>
              <a:t>1841: Ceded to Britain (loss of first Opium war)</a:t>
            </a:r>
          </a:p>
          <a:p>
            <a:pPr>
              <a:spcBef>
                <a:spcPct val="0"/>
              </a:spcBef>
              <a:buSzPct val="125000"/>
              <a:buFont typeface="Gill Sans" charset="0"/>
              <a:buChar char="•"/>
            </a:pPr>
            <a:r>
              <a:rPr lang="en-US" dirty="0">
                <a:solidFill>
                  <a:schemeClr val="tx1"/>
                </a:solidFill>
                <a:latin typeface="Arial" panose="020B0604020202020204" pitchFamily="34" charset="0"/>
                <a:ea typeface="ヒラギノ角ゴ ProN W3" charset="-128"/>
                <a:cs typeface="Arial" panose="020B0604020202020204" pitchFamily="34" charset="0"/>
              </a:rPr>
              <a:t>1860: Annexed Kowloon Peninsula </a:t>
            </a:r>
          </a:p>
          <a:p>
            <a:pPr>
              <a:spcBef>
                <a:spcPct val="0"/>
              </a:spcBef>
              <a:buSzPct val="125000"/>
              <a:buFont typeface="Gill Sans" charset="0"/>
              <a:buChar char="•"/>
            </a:pPr>
            <a:r>
              <a:rPr lang="en-US" dirty="0">
                <a:solidFill>
                  <a:schemeClr val="tx1"/>
                </a:solidFill>
                <a:latin typeface="Arial" panose="020B0604020202020204" pitchFamily="34" charset="0"/>
                <a:cs typeface="Arial" panose="020B0604020202020204" pitchFamily="34" charset="0"/>
                <a:sym typeface="Wingdings"/>
              </a:rPr>
              <a:t>1898: 2</a:t>
            </a:r>
            <a:r>
              <a:rPr lang="en-US" baseline="30000" dirty="0">
                <a:solidFill>
                  <a:schemeClr val="tx1"/>
                </a:solidFill>
                <a:latin typeface="Arial" panose="020B0604020202020204" pitchFamily="34" charset="0"/>
                <a:cs typeface="Arial" panose="020B0604020202020204" pitchFamily="34" charset="0"/>
                <a:sym typeface="Wingdings"/>
              </a:rPr>
              <a:t>nd</a:t>
            </a:r>
            <a:r>
              <a:rPr lang="en-US" dirty="0">
                <a:solidFill>
                  <a:schemeClr val="tx1"/>
                </a:solidFill>
                <a:latin typeface="Arial" panose="020B0604020202020204" pitchFamily="34" charset="0"/>
                <a:cs typeface="Arial" panose="020B0604020202020204" pitchFamily="34" charset="0"/>
                <a:sym typeface="Wingdings"/>
              </a:rPr>
              <a:t> Opium War. 99-year lease; HK governor subordinate to Parliament </a:t>
            </a:r>
            <a:endParaRPr lang="en-US" dirty="0">
              <a:solidFill>
                <a:schemeClr val="tx1"/>
              </a:solidFill>
              <a:latin typeface="Arial" panose="020B0604020202020204" pitchFamily="34" charset="0"/>
              <a:ea typeface="ヒラギノ角ゴ ProN W3" charset="-128"/>
              <a:cs typeface="Arial" panose="020B0604020202020204" pitchFamily="34" charset="0"/>
            </a:endParaRPr>
          </a:p>
          <a:p>
            <a:pPr>
              <a:spcBef>
                <a:spcPct val="0"/>
              </a:spcBef>
              <a:buSzPct val="125000"/>
              <a:buFont typeface="Gill Sans" charset="0"/>
              <a:buChar char="•"/>
            </a:pPr>
            <a:r>
              <a:rPr lang="en-US" dirty="0">
                <a:solidFill>
                  <a:schemeClr val="tx1"/>
                </a:solidFill>
                <a:latin typeface="Arial" panose="020B0604020202020204" pitchFamily="34" charset="0"/>
                <a:ea typeface="ヒラギノ角ゴ ProN W3" charset="-128"/>
                <a:cs typeface="Arial" panose="020B0604020202020204" pitchFamily="34" charset="0"/>
              </a:rPr>
              <a:t>1949: Capitalists and other “enemies</a:t>
            </a:r>
            <a:r>
              <a:rPr lang="en-US" dirty="0">
                <a:latin typeface="Arial" panose="020B0604020202020204" pitchFamily="34" charset="0"/>
                <a:ea typeface="ヒラギノ角ゴ ProN W3" charset="-128"/>
                <a:cs typeface="Arial" panose="020B0604020202020204" pitchFamily="34" charset="0"/>
              </a:rPr>
              <a:t>”</a:t>
            </a:r>
            <a:r>
              <a:rPr lang="en-US" dirty="0">
                <a:solidFill>
                  <a:schemeClr val="tx1"/>
                </a:solidFill>
                <a:latin typeface="Arial" panose="020B0604020202020204" pitchFamily="34" charset="0"/>
                <a:ea typeface="ヒラギノ角ゴ ProN W3" charset="-128"/>
                <a:cs typeface="Arial" panose="020B0604020202020204" pitchFamily="34" charset="0"/>
              </a:rPr>
              <a:t> fled to HK</a:t>
            </a:r>
          </a:p>
          <a:p>
            <a:pPr>
              <a:spcBef>
                <a:spcPct val="0"/>
              </a:spcBef>
              <a:buSzPct val="125000"/>
              <a:buFont typeface="Gill Sans" charset="0"/>
              <a:buChar char="•"/>
            </a:pPr>
            <a:r>
              <a:rPr lang="en-US" dirty="0">
                <a:solidFill>
                  <a:schemeClr val="tx1"/>
                </a:solidFill>
                <a:latin typeface="Arial" panose="020B0604020202020204" pitchFamily="34" charset="0"/>
                <a:cs typeface="Arial" panose="020B0604020202020204" pitchFamily="34" charset="0"/>
                <a:sym typeface="Wingdings"/>
              </a:rPr>
              <a:t>1984: Sino-British Joint Declaration</a:t>
            </a:r>
          </a:p>
          <a:p>
            <a:pPr>
              <a:spcBef>
                <a:spcPct val="0"/>
              </a:spcBef>
              <a:buSzPct val="125000"/>
              <a:buFont typeface="Gill Sans" charset="0"/>
              <a:buChar char="•"/>
            </a:pPr>
            <a:r>
              <a:rPr lang="en-US" dirty="0">
                <a:solidFill>
                  <a:schemeClr val="tx1"/>
                </a:solidFill>
                <a:latin typeface="Arial" panose="020B0604020202020204" pitchFamily="34" charset="0"/>
                <a:ea typeface="ヒラギノ角ゴ ProN W3" charset="-128"/>
                <a:cs typeface="Arial" panose="020B0604020202020204" pitchFamily="34" charset="0"/>
              </a:rPr>
              <a:t>1997: Returned to China</a:t>
            </a:r>
          </a:p>
          <a:p>
            <a:pPr>
              <a:spcBef>
                <a:spcPct val="0"/>
              </a:spcBef>
              <a:buSzPct val="125000"/>
              <a:buFont typeface="Gill Sans" charset="0"/>
              <a:buChar char="•"/>
            </a:pPr>
            <a:r>
              <a:rPr lang="en-US" dirty="0">
                <a:latin typeface="Arial" panose="020B0604020202020204" pitchFamily="34" charset="0"/>
                <a:ea typeface="ヒラギノ角ゴ ProN W3" charset="-128"/>
                <a:cs typeface="Arial" panose="020B0604020202020204" pitchFamily="34" charset="0"/>
              </a:rPr>
              <a:t>2005: Lazar Visited</a:t>
            </a:r>
            <a:endParaRPr lang="en-US" dirty="0">
              <a:solidFill>
                <a:schemeClr val="tx1"/>
              </a:solidFill>
              <a:latin typeface="Arial" panose="020B0604020202020204" pitchFamily="34" charset="0"/>
              <a:ea typeface="ヒラギノ角ゴ ProN W3" charset="-128"/>
              <a:cs typeface="Arial" panose="020B0604020202020204" pitchFamily="34" charset="0"/>
            </a:endParaRPr>
          </a:p>
          <a:p>
            <a:endParaRPr lang="en-US" dirty="0"/>
          </a:p>
        </p:txBody>
      </p:sp>
    </p:spTree>
    <p:extLst>
      <p:ext uri="{BB962C8B-B14F-4D97-AF65-F5344CB8AC3E}">
        <p14:creationId xmlns:p14="http://schemas.microsoft.com/office/powerpoint/2010/main" val="31379421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6211" y="564292"/>
            <a:ext cx="7982307" cy="5986730"/>
          </a:xfrm>
        </p:spPr>
      </p:pic>
    </p:spTree>
    <p:extLst>
      <p:ext uri="{BB962C8B-B14F-4D97-AF65-F5344CB8AC3E}">
        <p14:creationId xmlns:p14="http://schemas.microsoft.com/office/powerpoint/2010/main" val="1620858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US" sz="4000" dirty="0"/>
              <a:t>Politics in HKSAR: </a:t>
            </a:r>
            <a:r>
              <a:rPr lang="en-US" sz="4000" dirty="0">
                <a:cs typeface="Arial" panose="020B0604020202020204" pitchFamily="34" charset="0"/>
              </a:rPr>
              <a:t>“One Country, Two Systems”</a:t>
            </a:r>
            <a:endParaRPr lang="en-US" sz="4000" dirty="0">
              <a:solidFill>
                <a:schemeClr val="bg2"/>
              </a:solidFill>
            </a:endParaRPr>
          </a:p>
        </p:txBody>
      </p:sp>
      <p:sp>
        <p:nvSpPr>
          <p:cNvPr id="4" name="Content Placeholder 3"/>
          <p:cNvSpPr>
            <a:spLocks noGrp="1"/>
          </p:cNvSpPr>
          <p:nvPr>
            <p:ph idx="1"/>
          </p:nvPr>
        </p:nvSpPr>
        <p:spPr/>
        <p:txBody>
          <a:bodyPr>
            <a:normAutofit/>
          </a:bodyPr>
          <a:lstStyle/>
          <a:p>
            <a:pPr>
              <a:lnSpc>
                <a:spcPct val="100000"/>
              </a:lnSpc>
            </a:pPr>
            <a:r>
              <a:rPr lang="en-US" dirty="0">
                <a:latin typeface="Arial" panose="020B0604020202020204" pitchFamily="34" charset="0"/>
                <a:cs typeface="Arial" panose="020B0604020202020204" pitchFamily="34" charset="0"/>
              </a:rPr>
              <a:t>Proposed by Deng Xiaoping for China’s reunification &amp; adopted by NPC to…</a:t>
            </a:r>
          </a:p>
          <a:p>
            <a:pPr lvl="1">
              <a:lnSpc>
                <a:spcPct val="100000"/>
              </a:lnSpc>
            </a:pPr>
            <a:r>
              <a:rPr lang="en-US" dirty="0">
                <a:latin typeface="Arial" panose="020B0604020202020204" pitchFamily="34" charset="0"/>
                <a:cs typeface="Arial" panose="020B0604020202020204" pitchFamily="34" charset="0"/>
              </a:rPr>
              <a:t>Maintain HK social &amp; economic system</a:t>
            </a:r>
          </a:p>
          <a:p>
            <a:pPr lvl="1">
              <a:lnSpc>
                <a:spcPct val="100000"/>
              </a:lnSpc>
            </a:pPr>
            <a:r>
              <a:rPr lang="en-US" dirty="0">
                <a:latin typeface="Arial" panose="020B0604020202020204" pitchFamily="34" charset="0"/>
                <a:cs typeface="Arial" panose="020B0604020202020204" pitchFamily="34" charset="0"/>
              </a:rPr>
              <a:t>Maintain HK strength as international business, financial, shipping, and aviation center</a:t>
            </a:r>
          </a:p>
          <a:p>
            <a:pPr lvl="1">
              <a:lnSpc>
                <a:spcPct val="100000"/>
              </a:lnSpc>
            </a:pPr>
            <a:r>
              <a:rPr lang="en-US" dirty="0">
                <a:latin typeface="Arial" panose="020B0604020202020204" pitchFamily="34" charset="0"/>
                <a:cs typeface="Arial" panose="020B0604020202020204" pitchFamily="34" charset="0"/>
              </a:rPr>
              <a:t>Independent courts, rule of law and human rights, efficient bureaucracy…</a:t>
            </a:r>
          </a:p>
          <a:p>
            <a:pPr lvl="1">
              <a:lnSpc>
                <a:spcPct val="100000"/>
              </a:lnSpc>
            </a:pPr>
            <a:r>
              <a:rPr lang="en-US" dirty="0">
                <a:latin typeface="Arial" panose="020B0604020202020204" pitchFamily="34" charset="0"/>
                <a:cs typeface="Arial" panose="020B0604020202020204" pitchFamily="34" charset="0"/>
              </a:rPr>
              <a:t>Beijing stations troops, will not interfere HK internal affairs</a:t>
            </a: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a:p>
            <a:pPr>
              <a:lnSpc>
                <a:spcPct val="100000"/>
              </a:lnSpc>
              <a:buNone/>
            </a:pP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725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Politics in HKSAR: </a:t>
            </a:r>
            <a:r>
              <a:rPr lang="en-US" sz="4000" dirty="0">
                <a:cs typeface="Arial" panose="020B0604020202020204" pitchFamily="34" charset="0"/>
              </a:rPr>
              <a:t>“One Country, Two Systems”</a:t>
            </a:r>
            <a:endParaRPr lang="en-US" sz="4000" dirty="0"/>
          </a:p>
        </p:txBody>
      </p:sp>
      <p:sp>
        <p:nvSpPr>
          <p:cNvPr id="3" name="Content Placeholder 2"/>
          <p:cNvSpPr>
            <a:spLocks noGrp="1"/>
          </p:cNvSpPr>
          <p:nvPr>
            <p:ph sz="half" idx="1"/>
          </p:nvPr>
        </p:nvSpPr>
        <p:spPr>
          <a:xfrm>
            <a:off x="91225" y="1825625"/>
            <a:ext cx="5181600" cy="4351338"/>
          </a:xfrm>
        </p:spPr>
        <p:txBody>
          <a:bodyPr>
            <a:normAutofit/>
          </a:bodyPr>
          <a:lstStyle/>
          <a:p>
            <a:pPr marL="0" indent="0" algn="ctr">
              <a:lnSpc>
                <a:spcPct val="100000"/>
              </a:lnSpc>
              <a:buNone/>
            </a:pPr>
            <a:r>
              <a:rPr lang="en-US" dirty="0">
                <a:latin typeface="Arial" panose="020B0604020202020204" pitchFamily="34" charset="0"/>
                <a:cs typeface="Arial" panose="020B0604020202020204" pitchFamily="34" charset="0"/>
              </a:rPr>
              <a:t>BEIJING CAN…</a:t>
            </a:r>
          </a:p>
          <a:p>
            <a:pPr>
              <a:lnSpc>
                <a:spcPct val="100000"/>
              </a:lnSpc>
              <a:buFontTx/>
              <a:buChar char="-"/>
            </a:pPr>
            <a:r>
              <a:rPr lang="en-US" dirty="0">
                <a:latin typeface="Arial" panose="020B0604020202020204" pitchFamily="34" charset="0"/>
                <a:cs typeface="Arial" panose="020B0604020202020204" pitchFamily="34" charset="0"/>
              </a:rPr>
              <a:t>NPC Standing Committee can interpret Basic Law</a:t>
            </a:r>
          </a:p>
          <a:p>
            <a:pPr>
              <a:lnSpc>
                <a:spcPct val="100000"/>
              </a:lnSpc>
              <a:buFontTx/>
              <a:buChar char="-"/>
            </a:pPr>
            <a:r>
              <a:rPr lang="en-US" dirty="0">
                <a:latin typeface="Arial" panose="020B0604020202020204" pitchFamily="34" charset="0"/>
                <a:cs typeface="Arial" panose="020B0604020202020204" pitchFamily="34" charset="0"/>
              </a:rPr>
              <a:t>Control foreign affairs &amp; defense</a:t>
            </a:r>
          </a:p>
          <a:p>
            <a:pPr>
              <a:lnSpc>
                <a:spcPct val="100000"/>
              </a:lnSpc>
              <a:buFontTx/>
              <a:buChar char="-"/>
            </a:pPr>
            <a:r>
              <a:rPr lang="en-US" dirty="0">
                <a:latin typeface="Arial" panose="020B0604020202020204" pitchFamily="34" charset="0"/>
                <a:cs typeface="Arial" panose="020B0604020202020204" pitchFamily="34" charset="0"/>
              </a:rPr>
              <a:t>State Council selects the Chief Executive</a:t>
            </a: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p>
        </p:txBody>
      </p:sp>
      <p:sp>
        <p:nvSpPr>
          <p:cNvPr id="4" name="Content Placeholder 3"/>
          <p:cNvSpPr>
            <a:spLocks noGrp="1"/>
          </p:cNvSpPr>
          <p:nvPr>
            <p:ph sz="half" idx="2"/>
          </p:nvPr>
        </p:nvSpPr>
        <p:spPr>
          <a:xfrm>
            <a:off x="6545688" y="1825625"/>
            <a:ext cx="5181600" cy="4351338"/>
          </a:xfrm>
        </p:spPr>
        <p:txBody>
          <a:bodyPr>
            <a:normAutofit/>
          </a:bodyPr>
          <a:lstStyle/>
          <a:p>
            <a:pPr marL="0" indent="0" algn="ctr">
              <a:buNone/>
            </a:pPr>
            <a:r>
              <a:rPr lang="en-US" dirty="0">
                <a:latin typeface="Arial" panose="020B0604020202020204" pitchFamily="34" charset="0"/>
                <a:cs typeface="Arial" panose="020B0604020202020204" pitchFamily="34" charset="0"/>
              </a:rPr>
              <a:t>HONG KONG CAN…</a:t>
            </a:r>
          </a:p>
          <a:p>
            <a:pPr>
              <a:buFontTx/>
              <a:buChar char="-"/>
            </a:pPr>
            <a:r>
              <a:rPr lang="en-US" dirty="0">
                <a:latin typeface="Arial" panose="020B0604020202020204" pitchFamily="34" charset="0"/>
                <a:cs typeface="Arial" panose="020B0604020202020204" pitchFamily="34" charset="0"/>
              </a:rPr>
              <a:t>Apply Basic Law </a:t>
            </a:r>
          </a:p>
          <a:p>
            <a:pPr>
              <a:buFontTx/>
              <a:buChar char="-"/>
            </a:pPr>
            <a:r>
              <a:rPr lang="en-US" dirty="0">
                <a:latin typeface="Arial" panose="020B0604020202020204" pitchFamily="34" charset="0"/>
                <a:cs typeface="Arial" panose="020B0604020202020204" pitchFamily="34" charset="0"/>
              </a:rPr>
              <a:t>Control police, immigration, customs, anticorruption efforts </a:t>
            </a:r>
          </a:p>
          <a:p>
            <a:pPr marL="0" indent="0">
              <a:buNone/>
              <a:defRPr/>
            </a:pPr>
            <a:r>
              <a:rPr lang="en-US" dirty="0">
                <a:latin typeface="Arial" panose="020B0604020202020204" pitchFamily="34" charset="0"/>
                <a:cs typeface="Arial" panose="020B0604020202020204" pitchFamily="34" charset="0"/>
              </a:rPr>
              <a:t>- Develop trade, economic, financial, monetary, shipping, communications, tourism, etc.</a:t>
            </a:r>
          </a:p>
          <a:p>
            <a:pPr algn="ct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1046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Politics in HKSAR: </a:t>
            </a:r>
            <a:r>
              <a:rPr lang="en-US" sz="3600" dirty="0">
                <a:cs typeface="Arial" panose="020B0604020202020204" pitchFamily="34" charset="0"/>
              </a:rPr>
              <a:t>“One Country, Two Systems”</a:t>
            </a:r>
            <a:endParaRPr lang="en-US" sz="3375" dirty="0"/>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Chief Executive of the HKSAR</a:t>
            </a:r>
            <a:r>
              <a:rPr lang="en-US" sz="2400" dirty="0">
                <a:latin typeface="Arial" panose="020B0604020202020204" pitchFamily="34" charset="0"/>
                <a:cs typeface="Arial" panose="020B0604020202020204" pitchFamily="34" charset="0"/>
              </a:rPr>
              <a:t>…selected by election or through consultations held locally and </a:t>
            </a:r>
            <a:r>
              <a:rPr lang="en-US" sz="2400" b="1" dirty="0">
                <a:latin typeface="Arial" panose="020B0604020202020204" pitchFamily="34" charset="0"/>
                <a:cs typeface="Arial" panose="020B0604020202020204" pitchFamily="34" charset="0"/>
              </a:rPr>
              <a:t>be appointed by the Central People’s Government</a:t>
            </a:r>
            <a:r>
              <a:rPr lang="en-US" sz="2400" dirty="0">
                <a:latin typeface="Arial" panose="020B0604020202020204" pitchFamily="34" charset="0"/>
                <a:cs typeface="Arial" panose="020B0604020202020204" pitchFamily="34" charset="0"/>
              </a:rPr>
              <a:t>. The </a:t>
            </a:r>
            <a:r>
              <a:rPr lang="en-US" sz="2400" b="1" dirty="0">
                <a:latin typeface="Arial" panose="020B0604020202020204" pitchFamily="34" charset="0"/>
                <a:cs typeface="Arial" panose="020B0604020202020204" pitchFamily="34" charset="0"/>
              </a:rPr>
              <a:t>ultimate aim </a:t>
            </a:r>
            <a:r>
              <a:rPr lang="en-US" sz="2400" dirty="0">
                <a:latin typeface="Arial" panose="020B0604020202020204" pitchFamily="34" charset="0"/>
                <a:cs typeface="Arial" panose="020B0604020202020204" pitchFamily="34" charset="0"/>
              </a:rPr>
              <a:t>is the selection of the Chief Executive by </a:t>
            </a:r>
            <a:r>
              <a:rPr lang="en-US" sz="2400" b="1" dirty="0">
                <a:latin typeface="Arial" panose="020B0604020202020204" pitchFamily="34" charset="0"/>
                <a:cs typeface="Arial" panose="020B0604020202020204" pitchFamily="34" charset="0"/>
              </a:rPr>
              <a:t>universal suffrage </a:t>
            </a:r>
            <a:r>
              <a:rPr lang="en-US" sz="2400" dirty="0">
                <a:latin typeface="Arial" panose="020B0604020202020204" pitchFamily="34" charset="0"/>
                <a:cs typeface="Arial" panose="020B0604020202020204" pitchFamily="34" charset="0"/>
              </a:rPr>
              <a:t>upon nomination by a broadly representative nominating committee in accordance with democratic procedures.” </a:t>
            </a:r>
            <a:r>
              <a:rPr lang="de-DE" sz="2400" dirty="0">
                <a:latin typeface="Arial" panose="020B0604020202020204" pitchFamily="34" charset="0"/>
                <a:cs typeface="Arial" panose="020B0604020202020204" pitchFamily="34" charset="0"/>
              </a:rPr>
              <a:t>(45) </a:t>
            </a: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power of interpretation</a:t>
            </a:r>
            <a:r>
              <a:rPr lang="en-US" sz="2400" dirty="0">
                <a:latin typeface="Arial" panose="020B0604020202020204" pitchFamily="34" charset="0"/>
                <a:cs typeface="Arial" panose="020B0604020202020204" pitchFamily="34" charset="0"/>
              </a:rPr>
              <a:t> of the Basic Law shall be </a:t>
            </a:r>
            <a:r>
              <a:rPr lang="en-US" sz="2400" b="1" dirty="0">
                <a:latin typeface="Arial" panose="020B0604020202020204" pitchFamily="34" charset="0"/>
                <a:cs typeface="Arial" panose="020B0604020202020204" pitchFamily="34" charset="0"/>
              </a:rPr>
              <a:t>vested in the Standing Committee of the National People's Congress </a:t>
            </a:r>
            <a:r>
              <a:rPr lang="en-US" sz="2400" dirty="0">
                <a:latin typeface="Arial" panose="020B0604020202020204" pitchFamily="34" charset="0"/>
                <a:cs typeface="Arial" panose="020B0604020202020204" pitchFamily="34" charset="0"/>
              </a:rPr>
              <a:t>. (158)</a:t>
            </a: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power of amendment </a:t>
            </a:r>
            <a:r>
              <a:rPr lang="en-US" sz="2400" dirty="0">
                <a:latin typeface="Arial" panose="020B0604020202020204" pitchFamily="34" charset="0"/>
                <a:cs typeface="Arial" panose="020B0604020202020204" pitchFamily="34" charset="0"/>
              </a:rPr>
              <a:t>of the Basic Law shall be vested in the </a:t>
            </a:r>
            <a:r>
              <a:rPr lang="en-US" sz="2400" b="1" dirty="0">
                <a:latin typeface="Arial" panose="020B0604020202020204" pitchFamily="34" charset="0"/>
                <a:cs typeface="Arial" panose="020B0604020202020204" pitchFamily="34" charset="0"/>
              </a:rPr>
              <a:t>NPC</a:t>
            </a:r>
            <a:r>
              <a:rPr lang="en-US" sz="2400" dirty="0">
                <a:latin typeface="Arial" panose="020B0604020202020204" pitchFamily="34" charset="0"/>
                <a:cs typeface="Arial" panose="020B0604020202020204" pitchFamily="34" charset="0"/>
              </a:rPr>
              <a:t>. No amendment to the Basic Law shall contravene the established basic policies of the People's Republic of China regarding Hong Kong. (159)</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367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Politics in HKSAR  </a:t>
            </a:r>
          </a:p>
        </p:txBody>
      </p:sp>
      <p:sp>
        <p:nvSpPr>
          <p:cNvPr id="6" name="Content Placeholder 5"/>
          <p:cNvSpPr>
            <a:spLocks noGrp="1"/>
          </p:cNvSpPr>
          <p:nvPr>
            <p:ph idx="1"/>
          </p:nvPr>
        </p:nvSpPr>
        <p:spPr/>
        <p:txBody>
          <a:bodyPr>
            <a:normAutofit fontScale="92500" lnSpcReduction="10000"/>
          </a:bodyPr>
          <a:lstStyle/>
          <a:p>
            <a:r>
              <a:rPr lang="en-US" dirty="0"/>
              <a:t>Chief Executive </a:t>
            </a:r>
          </a:p>
          <a:p>
            <a:pPr lvl="1"/>
            <a:r>
              <a:rPr lang="en-US" dirty="0"/>
              <a:t>Selected by 1200-member Election Committee </a:t>
            </a:r>
          </a:p>
          <a:p>
            <a:pPr lvl="1"/>
            <a:r>
              <a:rPr lang="en-US" dirty="0"/>
              <a:t>5-year terms; 2 term limit</a:t>
            </a:r>
          </a:p>
          <a:p>
            <a:pPr lvl="1"/>
            <a:r>
              <a:rPr lang="en-US" dirty="0"/>
              <a:t>Advised by Executive Council (Cabinet) </a:t>
            </a:r>
            <a:br>
              <a:rPr lang="en-US" dirty="0"/>
            </a:br>
            <a:endParaRPr lang="en-US" dirty="0"/>
          </a:p>
          <a:p>
            <a:r>
              <a:rPr lang="en-US" dirty="0"/>
              <a:t>Legislative</a:t>
            </a:r>
          </a:p>
          <a:p>
            <a:pPr lvl="1"/>
            <a:r>
              <a:rPr lang="en-US" dirty="0"/>
              <a:t>70-seat unicameral Legislative Council </a:t>
            </a:r>
          </a:p>
          <a:p>
            <a:pPr lvl="1"/>
            <a:r>
              <a:rPr lang="en-US" dirty="0"/>
              <a:t>Direct elections; high voter turnout </a:t>
            </a:r>
          </a:p>
          <a:p>
            <a:pPr lvl="1"/>
            <a:endParaRPr lang="en-US" dirty="0"/>
          </a:p>
          <a:p>
            <a:r>
              <a:rPr lang="en-US" dirty="0"/>
              <a:t>Judiciary </a:t>
            </a:r>
          </a:p>
          <a:p>
            <a:pPr lvl="1"/>
            <a:r>
              <a:rPr lang="en-US" dirty="0"/>
              <a:t>Based on Common Law</a:t>
            </a:r>
          </a:p>
          <a:p>
            <a:pPr lvl="1"/>
            <a:r>
              <a:rPr lang="en-US" dirty="0"/>
              <a:t>Standing Committee of NPC has power of final interpretation of laws effecting HK</a:t>
            </a:r>
          </a:p>
        </p:txBody>
      </p:sp>
    </p:spTree>
    <p:extLst>
      <p:ext uri="{BB962C8B-B14F-4D97-AF65-F5344CB8AC3E}">
        <p14:creationId xmlns:p14="http://schemas.microsoft.com/office/powerpoint/2010/main" val="245360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Politics in HKSAR </a:t>
            </a:r>
          </a:p>
        </p:txBody>
      </p:sp>
      <p:sp>
        <p:nvSpPr>
          <p:cNvPr id="6" name="Content Placeholder 5"/>
          <p:cNvSpPr>
            <a:spLocks noGrp="1"/>
          </p:cNvSpPr>
          <p:nvPr>
            <p:ph idx="1"/>
          </p:nvPr>
        </p:nvSpPr>
        <p:spPr/>
        <p:txBody>
          <a:bodyPr>
            <a:normAutofit/>
          </a:bodyPr>
          <a:lstStyle/>
          <a:p>
            <a:r>
              <a:rPr lang="en-US" sz="3000" dirty="0"/>
              <a:t>NPC ruled in 2007 that </a:t>
            </a:r>
            <a:r>
              <a:rPr lang="en-US" sz="3000" dirty="0">
                <a:solidFill>
                  <a:srgbClr val="FF0000"/>
                </a:solidFill>
              </a:rPr>
              <a:t>universal suffrage </a:t>
            </a:r>
            <a:r>
              <a:rPr lang="en-US" sz="3000" i="1" dirty="0">
                <a:solidFill>
                  <a:srgbClr val="FF0000"/>
                </a:solidFill>
              </a:rPr>
              <a:t>might</a:t>
            </a:r>
            <a:r>
              <a:rPr lang="en-US" sz="3000" dirty="0">
                <a:solidFill>
                  <a:srgbClr val="FF0000"/>
                </a:solidFill>
              </a:rPr>
              <a:t> be adopted </a:t>
            </a:r>
            <a:r>
              <a:rPr lang="en-US" sz="3000" dirty="0"/>
              <a:t>in 2017 for the chief executive election</a:t>
            </a:r>
          </a:p>
          <a:p>
            <a:pPr lvl="1"/>
            <a:r>
              <a:rPr lang="en-US" sz="3000" dirty="0"/>
              <a:t>On hold</a:t>
            </a:r>
          </a:p>
          <a:p>
            <a:pPr lvl="1"/>
            <a:r>
              <a:rPr lang="en-US" sz="3000" dirty="0"/>
              <a:t>Hot issue in HK</a:t>
            </a:r>
          </a:p>
          <a:p>
            <a:r>
              <a:rPr lang="en-US" sz="3000" dirty="0">
                <a:solidFill>
                  <a:srgbClr val="FF0000"/>
                </a:solidFill>
              </a:rPr>
              <a:t>Competitive multiparty system</a:t>
            </a:r>
          </a:p>
          <a:p>
            <a:pPr lvl="1"/>
            <a:r>
              <a:rPr lang="en-US" sz="3000" dirty="0"/>
              <a:t>26 Parties as of 2018; none have more than 17% of </a:t>
            </a:r>
            <a:r>
              <a:rPr lang="en-US" sz="3000" dirty="0" err="1"/>
              <a:t>LegCo</a:t>
            </a:r>
            <a:endParaRPr lang="en-US" sz="3000" dirty="0"/>
          </a:p>
          <a:p>
            <a:pPr lvl="1"/>
            <a:r>
              <a:rPr lang="en-US" sz="3000" dirty="0"/>
              <a:t>Pro-Democracy vs Pro-Beijing Camps </a:t>
            </a:r>
          </a:p>
          <a:p>
            <a:pPr lvl="1"/>
            <a:r>
              <a:rPr lang="en-US" sz="3000" dirty="0"/>
              <a:t>CCP not registered in HK but exercises considerable influence</a:t>
            </a:r>
          </a:p>
        </p:txBody>
      </p:sp>
    </p:spTree>
    <p:extLst>
      <p:ext uri="{BB962C8B-B14F-4D97-AF65-F5344CB8AC3E}">
        <p14:creationId xmlns:p14="http://schemas.microsoft.com/office/powerpoint/2010/main" val="4290852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Politics in HKSAR: The Early Years of </a:t>
            </a:r>
            <a:r>
              <a:rPr lang="en-US" sz="3600" dirty="0">
                <a:cs typeface="Arial" panose="020B0604020202020204" pitchFamily="34" charset="0"/>
              </a:rPr>
              <a:t>“One Country, Two Systems”</a:t>
            </a:r>
            <a:endParaRPr lang="en-US" sz="3600" b="1" dirty="0"/>
          </a:p>
        </p:txBody>
      </p:sp>
      <p:sp>
        <p:nvSpPr>
          <p:cNvPr id="3" name="Content Placeholder 2"/>
          <p:cNvSpPr>
            <a:spLocks noGrp="1"/>
          </p:cNvSpPr>
          <p:nvPr>
            <p:ph idx="1"/>
          </p:nvPr>
        </p:nvSpPr>
        <p:spPr/>
        <p:txBody>
          <a:bodyPr>
            <a:normAutofit/>
          </a:bodyPr>
          <a:lstStyle/>
          <a:p>
            <a:pPr>
              <a:buNone/>
            </a:pPr>
            <a:r>
              <a:rPr lang="en-US" dirty="0">
                <a:latin typeface="Arial" panose="020B0604020202020204" pitchFamily="34" charset="0"/>
                <a:cs typeface="Arial" panose="020B0604020202020204" pitchFamily="34" charset="0"/>
              </a:rPr>
              <a:t>	“Overall, our view remains that the concept of 'One Country, Two Systems' is an </a:t>
            </a:r>
            <a:r>
              <a:rPr lang="en-US" dirty="0">
                <a:solidFill>
                  <a:srgbClr val="FF0000"/>
                </a:solidFill>
                <a:latin typeface="Arial" panose="020B0604020202020204" pitchFamily="34" charset="0"/>
                <a:cs typeface="Arial" panose="020B0604020202020204" pitchFamily="34" charset="0"/>
              </a:rPr>
              <a:t>everyday reality </a:t>
            </a:r>
            <a:r>
              <a:rPr lang="en-US" dirty="0">
                <a:latin typeface="Arial" panose="020B0604020202020204" pitchFamily="34" charset="0"/>
                <a:cs typeface="Arial" panose="020B0604020202020204" pitchFamily="34" charset="0"/>
              </a:rPr>
              <a:t>in Hong Kong. The </a:t>
            </a:r>
            <a:r>
              <a:rPr lang="en-US" dirty="0">
                <a:solidFill>
                  <a:srgbClr val="FF0000"/>
                </a:solidFill>
                <a:latin typeface="Arial" panose="020B0604020202020204" pitchFamily="34" charset="0"/>
                <a:cs typeface="Arial" panose="020B0604020202020204" pitchFamily="34" charset="0"/>
              </a:rPr>
              <a:t>rule of law </a:t>
            </a:r>
            <a:r>
              <a:rPr lang="en-US" dirty="0">
                <a:latin typeface="Arial" panose="020B0604020202020204" pitchFamily="34" charset="0"/>
                <a:cs typeface="Arial" panose="020B0604020202020204" pitchFamily="34" charset="0"/>
              </a:rPr>
              <a:t>and the </a:t>
            </a:r>
            <a:r>
              <a:rPr lang="en-US" dirty="0">
                <a:solidFill>
                  <a:srgbClr val="FF0000"/>
                </a:solidFill>
                <a:latin typeface="Arial" panose="020B0604020202020204" pitchFamily="34" charset="0"/>
                <a:cs typeface="Arial" panose="020B0604020202020204" pitchFamily="34" charset="0"/>
              </a:rPr>
              <a:t>independence of the judiciary</a:t>
            </a:r>
            <a:r>
              <a:rPr lang="en-US" dirty="0">
                <a:latin typeface="Arial" panose="020B0604020202020204" pitchFamily="34" charset="0"/>
                <a:cs typeface="Arial" panose="020B0604020202020204" pitchFamily="34" charset="0"/>
              </a:rPr>
              <a:t>, which are so vital to Hong Kong's success, are being upheld. </a:t>
            </a:r>
            <a:r>
              <a:rPr lang="en-US" dirty="0">
                <a:solidFill>
                  <a:srgbClr val="FF0000"/>
                </a:solidFill>
                <a:latin typeface="Arial" panose="020B0604020202020204" pitchFamily="34" charset="0"/>
                <a:cs typeface="Arial" panose="020B0604020202020204" pitchFamily="34" charset="0"/>
              </a:rPr>
              <a:t>Essential rights and freedoms are being protected</a:t>
            </a:r>
            <a:r>
              <a:rPr lang="en-US" dirty="0">
                <a:latin typeface="Arial" panose="020B0604020202020204" pitchFamily="34" charset="0"/>
                <a:cs typeface="Arial" panose="020B0604020202020204" pitchFamily="34" charset="0"/>
              </a:rPr>
              <a:t>, and challenges to them fully and freely debated.”</a:t>
            </a:r>
            <a:r>
              <a:rPr lang="en-US" b="1" i="1" dirty="0">
                <a:latin typeface="Arial" panose="020B0604020202020204" pitchFamily="34" charset="0"/>
                <a:cs typeface="Arial" panose="020B0604020202020204" pitchFamily="34" charset="0"/>
              </a:rPr>
              <a:t> </a:t>
            </a:r>
          </a:p>
          <a:p>
            <a:pPr>
              <a:buNone/>
            </a:pPr>
            <a:endParaRPr lang="en-US" b="1" i="1" dirty="0">
              <a:latin typeface="Arial" panose="020B0604020202020204" pitchFamily="34" charset="0"/>
              <a:cs typeface="Arial" panose="020B0604020202020204" pitchFamily="34" charset="0"/>
            </a:endParaRPr>
          </a:p>
          <a:p>
            <a:pPr algn="r">
              <a:buNone/>
            </a:pPr>
            <a:r>
              <a:rPr lang="en-US" b="1" i="1"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UK Secretary of State for Foreign and Commonwealth Affairs, July-December 2001 Report on Hong Kong to the British Parliament, March 2002 </a:t>
            </a:r>
            <a:endParaRPr lang="de-DE"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4169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Politics in HKSAR: The Early Years of </a:t>
            </a:r>
            <a:r>
              <a:rPr lang="en-US" sz="3200" dirty="0">
                <a:cs typeface="Arial" panose="020B0604020202020204" pitchFamily="34" charset="0"/>
              </a:rPr>
              <a:t>“One Country, Two Systems”</a:t>
            </a:r>
            <a:endParaRPr lang="en-US" sz="3094" dirty="0"/>
          </a:p>
        </p:txBody>
      </p:sp>
      <p:sp>
        <p:nvSpPr>
          <p:cNvPr id="3" name="Content Placeholder 2"/>
          <p:cNvSpPr>
            <a:spLocks noGrp="1"/>
          </p:cNvSpPr>
          <p:nvPr>
            <p:ph idx="1"/>
          </p:nvPr>
        </p:nvSpPr>
        <p:spPr/>
        <p:txBody>
          <a:bodyPr/>
          <a:lstStyle/>
          <a:p>
            <a:pPr marL="0" indent="0">
              <a:buNone/>
            </a:pPr>
            <a:r>
              <a:rPr lang="en-US" dirty="0">
                <a:effectLst/>
                <a:latin typeface="Arial" panose="020B0604020202020204" pitchFamily="34" charset="0"/>
                <a:cs typeface="Arial" panose="020B0604020202020204" pitchFamily="34" charset="0"/>
              </a:rPr>
              <a:t>“Most Western analysts conclude today that</a:t>
            </a:r>
            <a:r>
              <a:rPr lang="en-US" dirty="0">
                <a:solidFill>
                  <a:srgbClr val="FF0000"/>
                </a:solidFill>
                <a:effectLst/>
                <a:latin typeface="Arial" panose="020B0604020202020204" pitchFamily="34" charset="0"/>
                <a:cs typeface="Arial" panose="020B0604020202020204" pitchFamily="34" charset="0"/>
              </a:rPr>
              <a:t> 'One Country, Two Systems' </a:t>
            </a:r>
            <a:r>
              <a:rPr lang="en-US" dirty="0">
                <a:effectLst/>
                <a:latin typeface="Arial" panose="020B0604020202020204" pitchFamily="34" charset="0"/>
                <a:cs typeface="Arial" panose="020B0604020202020204" pitchFamily="34" charset="0"/>
              </a:rPr>
              <a:t>has permitted Hong Kong to </a:t>
            </a:r>
            <a:r>
              <a:rPr lang="en-US" dirty="0">
                <a:solidFill>
                  <a:srgbClr val="FF0000"/>
                </a:solidFill>
                <a:effectLst/>
                <a:latin typeface="Arial" panose="020B0604020202020204" pitchFamily="34" charset="0"/>
                <a:cs typeface="Arial" panose="020B0604020202020204" pitchFamily="34" charset="0"/>
              </a:rPr>
              <a:t>maintain its unique character.</a:t>
            </a:r>
            <a:r>
              <a:rPr lang="en-US" dirty="0">
                <a:effectLst/>
                <a:latin typeface="Arial" panose="020B0604020202020204" pitchFamily="34" charset="0"/>
                <a:cs typeface="Arial" panose="020B0604020202020204" pitchFamily="34" charset="0"/>
              </a:rPr>
              <a:t> Long-term success depends on preserving the quality and integrity of Hong Kong's </a:t>
            </a:r>
            <a:r>
              <a:rPr lang="en-US" dirty="0">
                <a:solidFill>
                  <a:srgbClr val="FF0000"/>
                </a:solidFill>
                <a:effectLst/>
                <a:latin typeface="Arial" panose="020B0604020202020204" pitchFamily="34" charset="0"/>
                <a:cs typeface="Arial" panose="020B0604020202020204" pitchFamily="34" charset="0"/>
              </a:rPr>
              <a:t>outstanding cadre of civil servants, the rule of law, and an independent judiciary</a:t>
            </a:r>
            <a:r>
              <a:rPr lang="en-US" dirty="0">
                <a:effectLst/>
                <a:latin typeface="Arial" panose="020B0604020202020204" pitchFamily="34" charset="0"/>
                <a:cs typeface="Arial" panose="020B0604020202020204" pitchFamily="34" charset="0"/>
              </a:rPr>
              <a:t>...”</a:t>
            </a:r>
          </a:p>
          <a:p>
            <a:pPr marL="0" indent="0">
              <a:buNone/>
            </a:pPr>
            <a:endParaRPr lang="en-US" dirty="0">
              <a:effectLst/>
              <a:latin typeface="Arial" panose="020B0604020202020204" pitchFamily="34" charset="0"/>
              <a:cs typeface="Arial" panose="020B0604020202020204" pitchFamily="34" charset="0"/>
            </a:endParaRPr>
          </a:p>
          <a:p>
            <a:pPr marL="0" indent="0" algn="r">
              <a:buNone/>
            </a:pPr>
            <a:r>
              <a:rPr lang="en-US" i="1" dirty="0">
                <a:effectLst/>
                <a:latin typeface="Arial" panose="020B0604020202020204" pitchFamily="34" charset="0"/>
                <a:cs typeface="Arial" panose="020B0604020202020204" pitchFamily="34" charset="0"/>
              </a:rPr>
              <a:t>—</a:t>
            </a:r>
            <a:r>
              <a:rPr lang="en-US" b="1" i="1" dirty="0">
                <a:effectLst/>
                <a:latin typeface="Arial" panose="020B0604020202020204" pitchFamily="34" charset="0"/>
                <a:cs typeface="Arial" panose="020B0604020202020204" pitchFamily="34" charset="0"/>
              </a:rPr>
              <a:t> </a:t>
            </a:r>
            <a:r>
              <a:rPr lang="en-US" i="1" dirty="0">
                <a:effectLst/>
                <a:latin typeface="Arial" panose="020B0604020202020204" pitchFamily="34" charset="0"/>
                <a:cs typeface="Arial" panose="020B0604020202020204" pitchFamily="34" charset="0"/>
              </a:rPr>
              <a:t>US Speaker's Task Force on the Hong Kong Transition, Ninth Report, January 30, 2002 </a:t>
            </a:r>
            <a:endParaRPr lang="de-DE" i="1" dirty="0">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030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One China Myth: Autonomy in China  </a:t>
            </a:r>
            <a:endParaRPr lang="en-US" b="1" dirty="0">
              <a:effectLst/>
            </a:endParaRPr>
          </a:p>
        </p:txBody>
      </p:sp>
      <p:sp>
        <p:nvSpPr>
          <p:cNvPr id="3" name="Content Placeholder 2"/>
          <p:cNvSpPr>
            <a:spLocks noGrp="1"/>
          </p:cNvSpPr>
          <p:nvPr>
            <p:ph idx="1"/>
          </p:nvPr>
        </p:nvSpPr>
        <p:spPr>
          <a:xfrm>
            <a:off x="2746251" y="2560588"/>
            <a:ext cx="7583537" cy="4297412"/>
          </a:xfrm>
        </p:spPr>
        <p:txBody>
          <a:bodyPr/>
          <a:lstStyle/>
          <a:p>
            <a:endParaRPr lang="en-US" dirty="0"/>
          </a:p>
        </p:txBody>
      </p:sp>
      <p:pic>
        <p:nvPicPr>
          <p:cNvPr id="136194" name="Picture 2" descr="735px-China_administra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011" y="1371399"/>
            <a:ext cx="8295778" cy="526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765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Politics in HKSAR: Freedom</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“Under Article 27 of the Basic Law, Hong Kong residents enjoy </a:t>
            </a:r>
            <a:r>
              <a:rPr lang="en-US" dirty="0">
                <a:solidFill>
                  <a:srgbClr val="FF0000"/>
                </a:solidFill>
              </a:rPr>
              <a:t>freedoms of speech, press, and publication</a:t>
            </a:r>
            <a:r>
              <a:rPr lang="en-US" dirty="0"/>
              <a:t>. These rights are </a:t>
            </a:r>
            <a:r>
              <a:rPr lang="en-US" dirty="0">
                <a:solidFill>
                  <a:srgbClr val="FF0000"/>
                </a:solidFill>
              </a:rPr>
              <a:t>generally respected </a:t>
            </a:r>
            <a:r>
              <a:rPr lang="en-US" dirty="0"/>
              <a:t>in practice, and </a:t>
            </a:r>
            <a:r>
              <a:rPr lang="en-US" dirty="0">
                <a:solidFill>
                  <a:srgbClr val="FF0000"/>
                </a:solidFill>
              </a:rPr>
              <a:t>political debate is vigorous</a:t>
            </a:r>
            <a:r>
              <a:rPr lang="en-US" dirty="0"/>
              <a:t>… </a:t>
            </a:r>
          </a:p>
          <a:p>
            <a:pPr marL="0" indent="0">
              <a:buNone/>
            </a:pPr>
            <a:r>
              <a:rPr lang="en-US" dirty="0"/>
              <a:t>There are </a:t>
            </a:r>
            <a:r>
              <a:rPr lang="en-US" dirty="0">
                <a:solidFill>
                  <a:srgbClr val="FF0000"/>
                </a:solidFill>
              </a:rPr>
              <a:t>dozens of daily newspapers</a:t>
            </a:r>
            <a:r>
              <a:rPr lang="en-US" dirty="0"/>
              <a:t>, and residents have access to international media. Foreign media operate without interference. </a:t>
            </a:r>
          </a:p>
          <a:p>
            <a:pPr marL="0" indent="0">
              <a:buNone/>
            </a:pPr>
            <a:r>
              <a:rPr lang="en-US" dirty="0"/>
              <a:t>However, political and economic pressures have narrowed the space for free expression. A 2012 poll conducted by the Hong Kong Journalists Association found that for the first time, </a:t>
            </a:r>
            <a:r>
              <a:rPr lang="en-US" dirty="0">
                <a:solidFill>
                  <a:srgbClr val="FF0000"/>
                </a:solidFill>
              </a:rPr>
              <a:t>journalists’ concerns about tighter government control over access to information surpassed self-censorship</a:t>
            </a:r>
            <a:r>
              <a:rPr lang="en-US" dirty="0"/>
              <a:t> as the most commonly cited threat to media freedom.”</a:t>
            </a:r>
          </a:p>
          <a:p>
            <a:pPr marL="0" indent="0">
              <a:buNone/>
            </a:pPr>
            <a:endParaRPr lang="en-US" dirty="0"/>
          </a:p>
          <a:p>
            <a:pPr marL="0" indent="0" algn="r">
              <a:buNone/>
            </a:pPr>
            <a:r>
              <a:rPr lang="en-US" dirty="0"/>
              <a:t>Source: Freedom House</a:t>
            </a:r>
          </a:p>
        </p:txBody>
      </p:sp>
    </p:spTree>
    <p:extLst>
      <p:ext uri="{BB962C8B-B14F-4D97-AF65-F5344CB8AC3E}">
        <p14:creationId xmlns:p14="http://schemas.microsoft.com/office/powerpoint/2010/main" val="2480623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Politics in HKSAR: Freedom</a:t>
            </a:r>
          </a:p>
        </p:txBody>
      </p:sp>
      <p:sp>
        <p:nvSpPr>
          <p:cNvPr id="5" name="Text Placeholder 4"/>
          <p:cNvSpPr>
            <a:spLocks noGrp="1"/>
          </p:cNvSpPr>
          <p:nvPr>
            <p:ph type="body" idx="1"/>
          </p:nvPr>
        </p:nvSpPr>
        <p:spPr/>
        <p:txBody>
          <a:bodyPr>
            <a:normAutofit/>
          </a:bodyPr>
          <a:lstStyle/>
          <a:p>
            <a:r>
              <a:rPr lang="en-US" sz="3200" dirty="0"/>
              <a:t>HKSAR</a:t>
            </a:r>
          </a:p>
        </p:txBody>
      </p:sp>
      <p:sp>
        <p:nvSpPr>
          <p:cNvPr id="3" name="Content Placeholder 2"/>
          <p:cNvSpPr>
            <a:spLocks noGrp="1"/>
          </p:cNvSpPr>
          <p:nvPr>
            <p:ph sz="half" idx="2"/>
          </p:nvPr>
        </p:nvSpPr>
        <p:spPr/>
        <p:txBody>
          <a:bodyPr>
            <a:normAutofit/>
          </a:bodyPr>
          <a:lstStyle/>
          <a:p>
            <a:pPr fontAlgn="base"/>
            <a:r>
              <a:rPr lang="en-US" cap="all" dirty="0"/>
              <a:t>STATUS: </a:t>
            </a:r>
            <a:r>
              <a:rPr lang="en-US" dirty="0"/>
              <a:t>Partly Free (59/100)</a:t>
            </a:r>
          </a:p>
          <a:p>
            <a:pPr fontAlgn="base"/>
            <a:r>
              <a:rPr lang="en-US" cap="all" dirty="0"/>
              <a:t>FREEDOM RATING: </a:t>
            </a:r>
            <a:r>
              <a:rPr lang="en-US" dirty="0"/>
              <a:t>3.5</a:t>
            </a:r>
          </a:p>
          <a:p>
            <a:pPr fontAlgn="base"/>
            <a:r>
              <a:rPr lang="en-US" cap="all" dirty="0"/>
              <a:t>CIVIL LIBERTIES: </a:t>
            </a:r>
            <a:r>
              <a:rPr lang="en-US" dirty="0"/>
              <a:t>2</a:t>
            </a:r>
          </a:p>
          <a:p>
            <a:pPr fontAlgn="base"/>
            <a:r>
              <a:rPr lang="en-US" cap="all" dirty="0"/>
              <a:t>POLITICAL RIGHTS: </a:t>
            </a:r>
            <a:r>
              <a:rPr lang="en-US" dirty="0"/>
              <a:t>5</a:t>
            </a:r>
          </a:p>
          <a:p>
            <a:endParaRPr lang="en-US" dirty="0"/>
          </a:p>
        </p:txBody>
      </p:sp>
      <p:sp>
        <p:nvSpPr>
          <p:cNvPr id="6" name="Text Placeholder 5"/>
          <p:cNvSpPr>
            <a:spLocks noGrp="1"/>
          </p:cNvSpPr>
          <p:nvPr>
            <p:ph type="body" sz="quarter" idx="3"/>
          </p:nvPr>
        </p:nvSpPr>
        <p:spPr/>
        <p:txBody>
          <a:bodyPr>
            <a:normAutofit/>
          </a:bodyPr>
          <a:lstStyle/>
          <a:p>
            <a:r>
              <a:rPr lang="en-US" sz="3200" dirty="0"/>
              <a:t>PRC</a:t>
            </a:r>
          </a:p>
        </p:txBody>
      </p:sp>
      <p:sp>
        <p:nvSpPr>
          <p:cNvPr id="4" name="Content Placeholder 3"/>
          <p:cNvSpPr>
            <a:spLocks noGrp="1"/>
          </p:cNvSpPr>
          <p:nvPr>
            <p:ph sz="quarter" idx="4"/>
          </p:nvPr>
        </p:nvSpPr>
        <p:spPr/>
        <p:txBody>
          <a:bodyPr/>
          <a:lstStyle/>
          <a:p>
            <a:pPr fontAlgn="base"/>
            <a:r>
              <a:rPr lang="en-US" dirty="0"/>
              <a:t>STATUS: Not Free (11/100)</a:t>
            </a:r>
          </a:p>
          <a:p>
            <a:pPr fontAlgn="base"/>
            <a:r>
              <a:rPr lang="en-US" cap="all" dirty="0"/>
              <a:t>FREEDOM RATING: </a:t>
            </a:r>
            <a:r>
              <a:rPr lang="en-US" dirty="0"/>
              <a:t>6.5</a:t>
            </a:r>
          </a:p>
          <a:p>
            <a:pPr fontAlgn="base"/>
            <a:r>
              <a:rPr lang="en-US" cap="all" dirty="0"/>
              <a:t>CIVIL LIBERTIES: </a:t>
            </a:r>
            <a:r>
              <a:rPr lang="en-US" dirty="0"/>
              <a:t>6</a:t>
            </a:r>
          </a:p>
          <a:p>
            <a:pPr fontAlgn="base"/>
            <a:r>
              <a:rPr lang="en-US" cap="all" dirty="0"/>
              <a:t>POLITICAL RIGHTS: </a:t>
            </a:r>
            <a:r>
              <a:rPr lang="en-US" dirty="0"/>
              <a:t>7</a:t>
            </a:r>
          </a:p>
          <a:p>
            <a:endParaRPr lang="en-US" dirty="0"/>
          </a:p>
        </p:txBody>
      </p:sp>
      <p:sp>
        <p:nvSpPr>
          <p:cNvPr id="7" name="TextBox 6"/>
          <p:cNvSpPr txBox="1"/>
          <p:nvPr/>
        </p:nvSpPr>
        <p:spPr>
          <a:xfrm>
            <a:off x="2743199" y="5103674"/>
            <a:ext cx="5331854" cy="1754326"/>
          </a:xfrm>
          <a:prstGeom prst="rect">
            <a:avLst/>
          </a:prstGeom>
          <a:noFill/>
        </p:spPr>
        <p:txBody>
          <a:bodyPr wrap="square" rtlCol="0">
            <a:spAutoFit/>
          </a:bodyPr>
          <a:lstStyle/>
          <a:p>
            <a:pPr algn="ctr"/>
            <a:r>
              <a:rPr lang="en-US" sz="3600" dirty="0"/>
              <a:t>Freedom House Ratings</a:t>
            </a:r>
          </a:p>
          <a:p>
            <a:pPr algn="ctr"/>
            <a:r>
              <a:rPr lang="en-US" sz="3600" dirty="0"/>
              <a:t>(Scale 1 to 7; 1 is most free)</a:t>
            </a:r>
          </a:p>
          <a:p>
            <a:endParaRPr lang="en-US" sz="3600" dirty="0"/>
          </a:p>
        </p:txBody>
      </p:sp>
    </p:spTree>
    <p:extLst>
      <p:ext uri="{BB962C8B-B14F-4D97-AF65-F5344CB8AC3E}">
        <p14:creationId xmlns:p14="http://schemas.microsoft.com/office/powerpoint/2010/main" val="2861563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effectLst/>
              </a:rPr>
              <a:t>Snapshot of HK Economy </a:t>
            </a:r>
            <a:endParaRPr lang="en-US" dirty="0"/>
          </a:p>
        </p:txBody>
      </p:sp>
      <p:sp>
        <p:nvSpPr>
          <p:cNvPr id="2" name="Content Placeholder 1"/>
          <p:cNvSpPr>
            <a:spLocks noGrp="1"/>
          </p:cNvSpPr>
          <p:nvPr>
            <p:ph sz="half" idx="1"/>
          </p:nvPr>
        </p:nvSpPr>
        <p:spPr/>
        <p:txBody>
          <a:bodyPr>
            <a:normAutofit/>
          </a:bodyPr>
          <a:lstStyle/>
          <a:p>
            <a:pPr>
              <a:lnSpc>
                <a:spcPct val="100000"/>
              </a:lnSpc>
            </a:pPr>
            <a:r>
              <a:rPr lang="en-US" dirty="0">
                <a:ea typeface="ヒラギノ角ゴ ProN W3" charset="-128"/>
              </a:rPr>
              <a:t>3</a:t>
            </a:r>
            <a:r>
              <a:rPr lang="en-US" baseline="30000" dirty="0">
                <a:ea typeface="ヒラギノ角ゴ ProN W3" charset="-128"/>
              </a:rPr>
              <a:t>rd</a:t>
            </a:r>
            <a:r>
              <a:rPr lang="en-US" dirty="0">
                <a:ea typeface="ヒラギノ角ゴ ProN W3" charset="-128"/>
              </a:rPr>
              <a:t> on “Ease of Doing Business” rank</a:t>
            </a:r>
          </a:p>
          <a:p>
            <a:pPr>
              <a:lnSpc>
                <a:spcPct val="100000"/>
              </a:lnSpc>
            </a:pPr>
            <a:r>
              <a:rPr lang="en-US" dirty="0">
                <a:ea typeface="ヒラギノ角ゴ ProN W3" charset="-128"/>
              </a:rPr>
              <a:t>93% service sector</a:t>
            </a:r>
          </a:p>
          <a:p>
            <a:pPr>
              <a:lnSpc>
                <a:spcPct val="100000"/>
              </a:lnSpc>
            </a:pPr>
            <a:r>
              <a:rPr lang="en-US" dirty="0">
                <a:ea typeface="ヒラギノ角ゴ ProN W3" charset="-128"/>
              </a:rPr>
              <a:t>Unemployment rate &lt;4%</a:t>
            </a:r>
          </a:p>
          <a:p>
            <a:pPr>
              <a:lnSpc>
                <a:spcPct val="100000"/>
              </a:lnSpc>
            </a:pPr>
            <a:r>
              <a:rPr lang="en-US" dirty="0">
                <a:ea typeface="ヒラギノ角ゴ ProN W3" charset="-128"/>
              </a:rPr>
              <a:t>Sound banking, no debt, strong legal system</a:t>
            </a:r>
          </a:p>
          <a:p>
            <a:pPr>
              <a:lnSpc>
                <a:spcPct val="100000"/>
              </a:lnSpc>
            </a:pPr>
            <a:r>
              <a:rPr lang="en-US" dirty="0">
                <a:ea typeface="ヒラギノ角ゴ ProN W3" charset="-128"/>
              </a:rPr>
              <a:t>HK$</a:t>
            </a:r>
          </a:p>
          <a:p>
            <a:pPr>
              <a:lnSpc>
                <a:spcPct val="100000"/>
              </a:lnSpc>
            </a:pPr>
            <a:r>
              <a:rPr lang="en-US" dirty="0">
                <a:ea typeface="ヒラギノ角ゴ ProN W3" charset="-128"/>
              </a:rPr>
              <a:t>HK Stock Exchange </a:t>
            </a:r>
          </a:p>
          <a:p>
            <a:endParaRPr lang="en-US" dirty="0">
              <a:ea typeface="ヒラギノ角ゴ ProN W3" charset="-128"/>
            </a:endParaRPr>
          </a:p>
          <a:p>
            <a:endParaRPr lang="en-US" dirty="0"/>
          </a:p>
        </p:txBody>
      </p:sp>
      <p:sp>
        <p:nvSpPr>
          <p:cNvPr id="4" name="Content Placeholder 3">
            <a:extLst>
              <a:ext uri="{FF2B5EF4-FFF2-40B4-BE49-F238E27FC236}">
                <a16:creationId xmlns:a16="http://schemas.microsoft.com/office/drawing/2014/main" id="{2352F2FA-77BE-4DEA-A877-D39D3E58E937}"/>
              </a:ext>
            </a:extLst>
          </p:cNvPr>
          <p:cNvSpPr>
            <a:spLocks noGrp="1"/>
          </p:cNvSpPr>
          <p:nvPr>
            <p:ph sz="half" idx="2"/>
          </p:nvPr>
        </p:nvSpPr>
        <p:spPr/>
        <p:txBody>
          <a:bodyPr>
            <a:normAutofit/>
          </a:bodyPr>
          <a:lstStyle/>
          <a:p>
            <a:pPr>
              <a:spcBef>
                <a:spcPct val="0"/>
              </a:spcBef>
            </a:pPr>
            <a:r>
              <a:rPr lang="en-US" u="sng" dirty="0">
                <a:ea typeface="ヒラギノ角ゴ ProN W3" charset="-128"/>
              </a:rPr>
              <a:t>Major Partners</a:t>
            </a:r>
            <a:r>
              <a:rPr lang="en-US" dirty="0">
                <a:ea typeface="ヒラギノ角ゴ ProN W3" charset="-128"/>
              </a:rPr>
              <a:t>: China: 55 %, US 8%, Japan 3%</a:t>
            </a:r>
          </a:p>
          <a:p>
            <a:pPr>
              <a:spcBef>
                <a:spcPct val="0"/>
              </a:spcBef>
            </a:pPr>
            <a:r>
              <a:rPr lang="en-US" dirty="0">
                <a:ea typeface="ヒラギノ角ゴ ProN W3" charset="-128"/>
              </a:rPr>
              <a:t>Closer Economic Partnership Arrangement (CEPA) with China, 2003</a:t>
            </a:r>
          </a:p>
          <a:p>
            <a:pPr lvl="1">
              <a:spcBef>
                <a:spcPct val="0"/>
              </a:spcBef>
            </a:pPr>
            <a:r>
              <a:rPr lang="en-US" dirty="0">
                <a:ea typeface="ヒラギノ角ゴ ProN W3" charset="-128"/>
              </a:rPr>
              <a:t>Zero tariff on all HK-origin goods</a:t>
            </a:r>
          </a:p>
          <a:p>
            <a:pPr lvl="1">
              <a:spcBef>
                <a:spcPct val="0"/>
              </a:spcBef>
            </a:pPr>
            <a:r>
              <a:rPr lang="en-US" dirty="0">
                <a:ea typeface="ヒラギノ角ゴ ProN W3" charset="-128"/>
              </a:rPr>
              <a:t>Preferential treatment to service sectors</a:t>
            </a:r>
          </a:p>
          <a:p>
            <a:pPr lvl="1">
              <a:spcBef>
                <a:spcPct val="0"/>
              </a:spcBef>
            </a:pPr>
            <a:r>
              <a:rPr lang="en-US" dirty="0">
                <a:ea typeface="ヒラギノ角ゴ ProN W3" charset="-128"/>
              </a:rPr>
              <a:t>Increasing use of Yuan in HK</a:t>
            </a:r>
          </a:p>
          <a:p>
            <a:pPr>
              <a:lnSpc>
                <a:spcPct val="100000"/>
              </a:lnSpc>
            </a:pPr>
            <a:endParaRPr lang="en-US" dirty="0"/>
          </a:p>
        </p:txBody>
      </p:sp>
    </p:spTree>
    <p:extLst>
      <p:ext uri="{BB962C8B-B14F-4D97-AF65-F5344CB8AC3E}">
        <p14:creationId xmlns:p14="http://schemas.microsoft.com/office/powerpoint/2010/main" val="259100271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HK Political Culture &amp; Participation  	</a:t>
            </a:r>
          </a:p>
        </p:txBody>
      </p:sp>
      <p:sp>
        <p:nvSpPr>
          <p:cNvPr id="3" name="Content Placeholder 2"/>
          <p:cNvSpPr>
            <a:spLocks noGrp="1"/>
          </p:cNvSpPr>
          <p:nvPr>
            <p:ph idx="1"/>
          </p:nvPr>
        </p:nvSpPr>
        <p:spPr/>
        <p:txBody>
          <a:bodyPr>
            <a:normAutofit fontScale="92500" lnSpcReduction="10000"/>
          </a:bodyPr>
          <a:lstStyle/>
          <a:p>
            <a:r>
              <a:rPr lang="en-US" dirty="0">
                <a:cs typeface="Arial" panose="020B0604020202020204" pitchFamily="34" charset="0"/>
              </a:rPr>
              <a:t>58% vote in 2016 </a:t>
            </a:r>
            <a:r>
              <a:rPr lang="en-US" dirty="0" err="1">
                <a:cs typeface="Arial" panose="020B0604020202020204" pitchFamily="34" charset="0"/>
              </a:rPr>
              <a:t>LegCo</a:t>
            </a:r>
            <a:r>
              <a:rPr lang="en-US" dirty="0">
                <a:cs typeface="Arial" panose="020B0604020202020204" pitchFamily="34" charset="0"/>
              </a:rPr>
              <a:t> Elections</a:t>
            </a:r>
          </a:p>
          <a:p>
            <a:r>
              <a:rPr lang="en-US" dirty="0">
                <a:cs typeface="Arial" panose="020B0604020202020204" pitchFamily="34" charset="0"/>
              </a:rPr>
              <a:t>Media</a:t>
            </a:r>
          </a:p>
          <a:p>
            <a:pPr marL="708769" indent="-401822">
              <a:buFont typeface="Courier New" panose="02070309020205020404" pitchFamily="49" charset="0"/>
              <a:buChar char="o"/>
            </a:pPr>
            <a:r>
              <a:rPr lang="en-US" dirty="0">
                <a:cs typeface="Arial" panose="020B0604020202020204" pitchFamily="34" charset="0"/>
              </a:rPr>
              <a:t>Reports news that is banned on mainland</a:t>
            </a:r>
          </a:p>
          <a:p>
            <a:pPr marL="708769" indent="-401822">
              <a:buFont typeface="Courier New" panose="02070309020205020404" pitchFamily="49" charset="0"/>
              <a:buChar char="o"/>
            </a:pPr>
            <a:r>
              <a:rPr lang="en-US" dirty="0">
                <a:cs typeface="Arial" panose="020B0604020202020204" pitchFamily="34" charset="0"/>
              </a:rPr>
              <a:t>Hearty political dialogue…which hesitates to criticize Beijing</a:t>
            </a:r>
          </a:p>
          <a:p>
            <a:r>
              <a:rPr lang="en-US" dirty="0">
                <a:cs typeface="Arial" panose="020B0604020202020204" pitchFamily="34" charset="0"/>
              </a:rPr>
              <a:t>Demands for open, accountable, efficient government</a:t>
            </a:r>
          </a:p>
          <a:p>
            <a:r>
              <a:rPr lang="en-US" sz="2800" dirty="0">
                <a:cs typeface="Arial" panose="020B0604020202020204" pitchFamily="34" charset="0"/>
              </a:rPr>
              <a:t>Protest Culture</a:t>
            </a:r>
          </a:p>
          <a:p>
            <a:pPr lvl="1"/>
            <a:r>
              <a:rPr lang="en-US" sz="2800" dirty="0">
                <a:cs typeface="Arial" panose="020B0604020202020204" pitchFamily="34" charset="0"/>
              </a:rPr>
              <a:t>Direct CE Elections</a:t>
            </a:r>
          </a:p>
          <a:p>
            <a:pPr lvl="1"/>
            <a:r>
              <a:rPr lang="en-US" sz="2800" dirty="0">
                <a:cs typeface="Arial" panose="020B0604020202020204" pitchFamily="34" charset="0"/>
              </a:rPr>
              <a:t>Pro-Tiananmen protesters </a:t>
            </a:r>
          </a:p>
          <a:p>
            <a:pPr lvl="1"/>
            <a:r>
              <a:rPr lang="en-US" sz="2800" dirty="0">
                <a:cs typeface="Arial" panose="020B0604020202020204" pitchFamily="34" charset="0"/>
              </a:rPr>
              <a:t>Pro-Tibetans </a:t>
            </a:r>
          </a:p>
          <a:p>
            <a:r>
              <a:rPr lang="en-US" dirty="0">
                <a:cs typeface="Arial" panose="020B0604020202020204" pitchFamily="34" charset="0"/>
              </a:rPr>
              <a:t>Times are changing?..........</a:t>
            </a:r>
          </a:p>
        </p:txBody>
      </p:sp>
    </p:spTree>
    <p:extLst>
      <p:ext uri="{BB962C8B-B14F-4D97-AF65-F5344CB8AC3E}">
        <p14:creationId xmlns:p14="http://schemas.microsoft.com/office/powerpoint/2010/main" val="3705061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2014 Umbrella Movement &amp; Reactions </a:t>
            </a:r>
          </a:p>
        </p:txBody>
      </p:sp>
      <p:sp>
        <p:nvSpPr>
          <p:cNvPr id="3" name="Content Placeholder 2"/>
          <p:cNvSpPr>
            <a:spLocks noGrp="1"/>
          </p:cNvSpPr>
          <p:nvPr>
            <p:ph idx="1"/>
          </p:nvPr>
        </p:nvSpPr>
        <p:spPr/>
        <p:txBody>
          <a:bodyPr>
            <a:normAutofit/>
          </a:bodyPr>
          <a:lstStyle/>
          <a:p>
            <a:r>
              <a:rPr lang="en-US" dirty="0"/>
              <a:t>Standing Committee of the NPC decision on electoral reform of HK CE (2016) and </a:t>
            </a:r>
            <a:r>
              <a:rPr lang="en-US" dirty="0" err="1"/>
              <a:t>LegCo</a:t>
            </a:r>
            <a:r>
              <a:rPr lang="en-US" dirty="0"/>
              <a:t>(2017) elections</a:t>
            </a:r>
          </a:p>
          <a:p>
            <a:pPr lvl="1"/>
            <a:r>
              <a:rPr lang="en-US" dirty="0"/>
              <a:t>NPCSC decreed that a 1200-member nominating committee would elect 2-3 candidates before the general public could vote on them. </a:t>
            </a:r>
          </a:p>
          <a:p>
            <a:pPr lvl="1"/>
            <a:r>
              <a:rPr lang="en-US" dirty="0"/>
              <a:t>In short, CCP candidate vetting</a:t>
            </a:r>
          </a:p>
          <a:p>
            <a:r>
              <a:rPr lang="en-US" dirty="0">
                <a:solidFill>
                  <a:srgbClr val="FF0000"/>
                </a:solidFill>
              </a:rPr>
              <a:t>Hong Kong Federation of Students</a:t>
            </a:r>
            <a:r>
              <a:rPr lang="en-US" dirty="0"/>
              <a:t> and </a:t>
            </a:r>
            <a:r>
              <a:rPr lang="en-US" dirty="0">
                <a:solidFill>
                  <a:srgbClr val="FF0000"/>
                </a:solidFill>
              </a:rPr>
              <a:t>Scholarism</a:t>
            </a:r>
            <a:r>
              <a:rPr lang="en-US" dirty="0"/>
              <a:t> protested outside the government headquarters on 22 September 2014 </a:t>
            </a:r>
          </a:p>
          <a:p>
            <a:r>
              <a:rPr lang="en-US" dirty="0"/>
              <a:t>Occupy Central with Love and Peace (“</a:t>
            </a:r>
            <a:r>
              <a:rPr lang="en-US" dirty="0">
                <a:solidFill>
                  <a:srgbClr val="FF0000"/>
                </a:solidFill>
              </a:rPr>
              <a:t>Occupy Central</a:t>
            </a:r>
            <a:r>
              <a:rPr lang="en-US" dirty="0"/>
              <a:t>” or “OC”)</a:t>
            </a:r>
          </a:p>
          <a:p>
            <a:pPr lvl="1"/>
            <a:r>
              <a:rPr lang="en-US" dirty="0"/>
              <a:t>Goals: “true universal suffrage” and “one person, one vote”</a:t>
            </a:r>
          </a:p>
        </p:txBody>
      </p:sp>
    </p:spTree>
    <p:extLst>
      <p:ext uri="{BB962C8B-B14F-4D97-AF65-F5344CB8AC3E}">
        <p14:creationId xmlns:p14="http://schemas.microsoft.com/office/powerpoint/2010/main" val="3658664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2014 Umbrella Movement &amp; Reactions </a:t>
            </a:r>
          </a:p>
        </p:txBody>
      </p:sp>
      <p:sp>
        <p:nvSpPr>
          <p:cNvPr id="3" name="Content Placeholder 2"/>
          <p:cNvSpPr>
            <a:spLocks noGrp="1"/>
          </p:cNvSpPr>
          <p:nvPr>
            <p:ph idx="1"/>
          </p:nvPr>
        </p:nvSpPr>
        <p:spPr/>
        <p:txBody>
          <a:bodyPr>
            <a:normAutofit/>
          </a:bodyPr>
          <a:lstStyle/>
          <a:p>
            <a:r>
              <a:rPr lang="en-US" sz="3200" dirty="0"/>
              <a:t>CCP (and their media) insists the West instigated this</a:t>
            </a:r>
          </a:p>
          <a:p>
            <a:r>
              <a:rPr lang="en-US" sz="3200" dirty="0"/>
              <a:t>100,000 Protestors. Then university classes began…Then school boycott. Then…</a:t>
            </a:r>
          </a:p>
          <a:p>
            <a:pPr lvl="1"/>
            <a:r>
              <a:rPr lang="en-US" sz="3200" dirty="0"/>
              <a:t>PLA mobilized: Containment. Clearance. Tear Gas. Detention. Martial law (roads and bridges blocked)</a:t>
            </a:r>
          </a:p>
          <a:p>
            <a:pPr lvl="1"/>
            <a:r>
              <a:rPr lang="en-US" sz="3200" dirty="0"/>
              <a:t>Arrests: 319</a:t>
            </a:r>
          </a:p>
          <a:p>
            <a:pPr lvl="1"/>
            <a:r>
              <a:rPr lang="en-US" sz="3200" dirty="0"/>
              <a:t>Injuries: 298 (treated) </a:t>
            </a:r>
          </a:p>
          <a:p>
            <a:endParaRPr lang="en-US" sz="3200" dirty="0"/>
          </a:p>
        </p:txBody>
      </p:sp>
    </p:spTree>
    <p:extLst>
      <p:ext uri="{BB962C8B-B14F-4D97-AF65-F5344CB8AC3E}">
        <p14:creationId xmlns:p14="http://schemas.microsoft.com/office/powerpoint/2010/main" val="2490452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2014 Umbrella Movement &amp; Reactions </a:t>
            </a:r>
          </a:p>
        </p:txBody>
      </p:sp>
      <p:sp>
        <p:nvSpPr>
          <p:cNvPr id="3" name="Content Placeholder 2"/>
          <p:cNvSpPr>
            <a:spLocks noGrp="1"/>
          </p:cNvSpPr>
          <p:nvPr>
            <p:ph idx="1"/>
          </p:nvPr>
        </p:nvSpPr>
        <p:spPr/>
        <p:txBody>
          <a:bodyPr>
            <a:normAutofit/>
          </a:bodyPr>
          <a:lstStyle/>
          <a:p>
            <a:r>
              <a:rPr lang="en-US" sz="3200" dirty="0"/>
              <a:t>Trifecta of Terror – Chinese gangs, supported by police and PLA, intimidate and attack protestors </a:t>
            </a:r>
          </a:p>
          <a:p>
            <a:pPr lvl="1"/>
            <a:endParaRPr lang="en-US" sz="3200" dirty="0"/>
          </a:p>
          <a:p>
            <a:r>
              <a:rPr lang="en-US" sz="3200" dirty="0"/>
              <a:t>“Voice of Loving HK” – anti-protestor groups headed by business community</a:t>
            </a:r>
          </a:p>
          <a:p>
            <a:pPr lvl="1"/>
            <a:r>
              <a:rPr lang="en-US" sz="3200" dirty="0"/>
              <a:t>Trusts negotiations with CCP will work</a:t>
            </a:r>
          </a:p>
          <a:p>
            <a:pPr lvl="1"/>
            <a:r>
              <a:rPr lang="en-US" sz="3200" dirty="0"/>
              <a:t>Reminds HK that "no one died in Tiananmen Square"</a:t>
            </a:r>
          </a:p>
          <a:p>
            <a:endParaRPr lang="en-US" sz="3200" dirty="0"/>
          </a:p>
        </p:txBody>
      </p:sp>
    </p:spTree>
    <p:extLst>
      <p:ext uri="{BB962C8B-B14F-4D97-AF65-F5344CB8AC3E}">
        <p14:creationId xmlns:p14="http://schemas.microsoft.com/office/powerpoint/2010/main" val="2056656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2014 Umbrella Movement &amp; Reactions </a:t>
            </a:r>
          </a:p>
        </p:txBody>
      </p:sp>
      <p:sp>
        <p:nvSpPr>
          <p:cNvPr id="3" name="Content Placeholder 2"/>
          <p:cNvSpPr>
            <a:spLocks noGrp="1"/>
          </p:cNvSpPr>
          <p:nvPr>
            <p:ph idx="1"/>
          </p:nvPr>
        </p:nvSpPr>
        <p:spPr/>
        <p:txBody>
          <a:bodyPr/>
          <a:lstStyle/>
          <a:p>
            <a:pPr marL="0" indent="0">
              <a:buNone/>
            </a:pPr>
            <a:r>
              <a:rPr lang="en-US" dirty="0"/>
              <a:t>Member of </a:t>
            </a:r>
            <a:r>
              <a:rPr lang="en-US" dirty="0" err="1"/>
              <a:t>LegCo</a:t>
            </a:r>
            <a:r>
              <a:rPr lang="en-US" dirty="0"/>
              <a:t>, Albert Ho of Democratic Party said to BBC:</a:t>
            </a:r>
          </a:p>
          <a:p>
            <a:pPr marL="0" indent="0">
              <a:buNone/>
            </a:pPr>
            <a:endParaRPr lang="en-US" dirty="0"/>
          </a:p>
          <a:p>
            <a:pPr marL="0" indent="0">
              <a:buNone/>
            </a:pPr>
            <a:r>
              <a:rPr lang="en-US" dirty="0"/>
              <a:t>“The attack on protesters was one of the tactics used by the communists in mainland China from time to time. They use triads or pro-government mobs to try to attack you so the government will not have to assume responsibility.“ </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3880121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2014 Umbrella Movement &amp; Reactions </a:t>
            </a:r>
          </a:p>
        </p:txBody>
      </p:sp>
      <p:sp>
        <p:nvSpPr>
          <p:cNvPr id="3" name="Content Placeholder 2"/>
          <p:cNvSpPr>
            <a:spLocks noGrp="1"/>
          </p:cNvSpPr>
          <p:nvPr>
            <p:ph idx="1"/>
          </p:nvPr>
        </p:nvSpPr>
        <p:spPr/>
        <p:txBody>
          <a:bodyPr/>
          <a:lstStyle/>
          <a:p>
            <a:pPr marL="0" indent="0">
              <a:buNone/>
            </a:pPr>
            <a:r>
              <a:rPr lang="en-US" dirty="0"/>
              <a:t>Former Chief Executive Tung Chee-Hwa when asking the students to leave protests, said:</a:t>
            </a:r>
          </a:p>
          <a:p>
            <a:pPr marL="0" indent="0">
              <a:buNone/>
            </a:pPr>
            <a:endParaRPr lang="en-US" dirty="0"/>
          </a:p>
          <a:p>
            <a:pPr marL="0" indent="0">
              <a:buNone/>
            </a:pPr>
            <a:r>
              <a:rPr lang="en-US" dirty="0"/>
              <a:t>“You have made a great sacrifice by putting aside everything to join the movement in the pursuit of democracy. But the </a:t>
            </a:r>
            <a:r>
              <a:rPr lang="en-US" dirty="0">
                <a:solidFill>
                  <a:srgbClr val="FF0000"/>
                </a:solidFill>
              </a:rPr>
              <a:t>rule of law and obeying the law form the cornerstone of democracy</a:t>
            </a:r>
            <a:r>
              <a:rPr lang="en-US" dirty="0"/>
              <a:t>.”</a:t>
            </a:r>
          </a:p>
          <a:p>
            <a:pPr marL="0" indent="0">
              <a:buNone/>
            </a:pPr>
            <a:endParaRPr lang="en-US" dirty="0"/>
          </a:p>
          <a:p>
            <a:pPr marL="0" indent="0">
              <a:buNone/>
            </a:pPr>
            <a:r>
              <a:rPr lang="en-US" dirty="0"/>
              <a:t>					-Channel NewsAsia. 5 October 2014</a:t>
            </a:r>
          </a:p>
        </p:txBody>
      </p:sp>
    </p:spTree>
    <p:extLst>
      <p:ext uri="{BB962C8B-B14F-4D97-AF65-F5344CB8AC3E}">
        <p14:creationId xmlns:p14="http://schemas.microsoft.com/office/powerpoint/2010/main" val="12002488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2014 Umbrella Movement &amp; Reactions </a:t>
            </a:r>
          </a:p>
        </p:txBody>
      </p:sp>
      <p:sp>
        <p:nvSpPr>
          <p:cNvPr id="3" name="Content Placeholder 2"/>
          <p:cNvSpPr>
            <a:spLocks noGrp="1"/>
          </p:cNvSpPr>
          <p:nvPr>
            <p:ph idx="1"/>
          </p:nvPr>
        </p:nvSpPr>
        <p:spPr/>
        <p:txBody>
          <a:bodyPr/>
          <a:lstStyle/>
          <a:p>
            <a:pPr marL="0" indent="0">
              <a:buNone/>
            </a:pPr>
            <a:r>
              <a:rPr lang="en-US" dirty="0"/>
              <a:t>Laura Cha, UW-Madison educated, chairwoman of the HK Stock Exchange, and board member of HSBC, said: </a:t>
            </a:r>
          </a:p>
          <a:p>
            <a:pPr marL="0" indent="0">
              <a:buNone/>
            </a:pPr>
            <a:endParaRPr lang="en-US" dirty="0"/>
          </a:p>
          <a:p>
            <a:pPr marL="0" indent="0">
              <a:buNone/>
            </a:pPr>
            <a:r>
              <a:rPr lang="en-US" dirty="0"/>
              <a:t>"African-American slaves were liberated in 1861 but did not get voting rights until 107 years later. So why can't Hong Kong wait for a while?“</a:t>
            </a:r>
          </a:p>
          <a:p>
            <a:pPr marL="0" indent="0">
              <a:buNone/>
            </a:pPr>
            <a:endParaRPr lang="en-US" i="1" dirty="0"/>
          </a:p>
          <a:p>
            <a:pPr marL="0" indent="0">
              <a:buNone/>
            </a:pPr>
            <a:r>
              <a:rPr lang="en-US" i="1" dirty="0"/>
              <a:t>				-The Standard</a:t>
            </a:r>
            <a:r>
              <a:rPr lang="en-US" dirty="0"/>
              <a:t>. 30 October 2014</a:t>
            </a:r>
          </a:p>
        </p:txBody>
      </p:sp>
    </p:spTree>
    <p:extLst>
      <p:ext uri="{BB962C8B-B14F-4D97-AF65-F5344CB8AC3E}">
        <p14:creationId xmlns:p14="http://schemas.microsoft.com/office/powerpoint/2010/main" val="59561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p:txBody>
          <a:bodyPr vert="horz" lIns="91440" tIns="35268" rIns="91440" bIns="45720" rtlCol="0" anchor="ctr">
            <a:normAutofit/>
          </a:bodyPr>
          <a:lstStyle/>
          <a:p>
            <a:pPr defTabSz="914353">
              <a:tabLst>
                <a:tab pos="0" algn="l"/>
                <a:tab pos="406073" algn="l"/>
                <a:tab pos="813585" algn="l"/>
                <a:tab pos="1221097" algn="l"/>
                <a:tab pos="1628610" algn="l"/>
                <a:tab pos="2036121" algn="l"/>
                <a:tab pos="2443634" algn="l"/>
                <a:tab pos="2851146" algn="l"/>
                <a:tab pos="3258658" algn="l"/>
                <a:tab pos="3666170" algn="l"/>
                <a:tab pos="4073683" algn="l"/>
                <a:tab pos="4481194" algn="l"/>
                <a:tab pos="4888707" algn="l"/>
                <a:tab pos="5296219" algn="l"/>
                <a:tab pos="5703731" algn="l"/>
                <a:tab pos="6111243" algn="l"/>
                <a:tab pos="6518756" algn="l"/>
                <a:tab pos="6926268" algn="l"/>
                <a:tab pos="7333781" algn="l"/>
                <a:tab pos="7741292" algn="l"/>
                <a:tab pos="8148805" algn="l"/>
              </a:tabLst>
              <a:defRPr/>
            </a:pPr>
            <a:r>
              <a:rPr lang="en-US" dirty="0"/>
              <a:t>The One China Myth: Autonomy in China </a:t>
            </a:r>
            <a:endParaRPr lang="en-GB" dirty="0">
              <a:effectLst/>
              <a:ea typeface="+mj-ea"/>
              <a:cs typeface="+mj-cs"/>
            </a:endParaRPr>
          </a:p>
        </p:txBody>
      </p:sp>
      <p:sp>
        <p:nvSpPr>
          <p:cNvPr id="7170" name="Rectangle 2"/>
          <p:cNvSpPr>
            <a:spLocks noGrp="1" noChangeArrowheads="1"/>
          </p:cNvSpPr>
          <p:nvPr>
            <p:ph idx="1"/>
          </p:nvPr>
        </p:nvSpPr>
        <p:spPr>
          <a:xfrm>
            <a:off x="506438" y="1714500"/>
            <a:ext cx="11380762" cy="4297412"/>
          </a:xfrm>
        </p:spPr>
        <p:txBody>
          <a:bodyPr vert="horz" lIns="91440" tIns="19267" rIns="91440" bIns="45720" rtlCol="0">
            <a:normAutofit/>
          </a:bodyPr>
          <a:lstStyle/>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3600" dirty="0"/>
              <a:t>Resource rich and beautiful</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3600" dirty="0"/>
              <a:t>GNP per capita ½ national average.</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3600" dirty="0"/>
              <a:t>Less developed. </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3600" dirty="0"/>
              <a:t>Deng opened the dialogue. Jiang and Hu prioritized development. Xi demands discipline. </a:t>
            </a:r>
          </a:p>
        </p:txBody>
      </p:sp>
    </p:spTree>
    <p:extLst>
      <p:ext uri="{BB962C8B-B14F-4D97-AF65-F5344CB8AC3E}">
        <p14:creationId xmlns:p14="http://schemas.microsoft.com/office/powerpoint/2010/main" val="524558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6E5F0-9EE2-4FEB-B9C0-A4CF14418590}"/>
              </a:ext>
            </a:extLst>
          </p:cNvPr>
          <p:cNvSpPr>
            <a:spLocks noGrp="1"/>
          </p:cNvSpPr>
          <p:nvPr>
            <p:ph type="title"/>
          </p:nvPr>
        </p:nvSpPr>
        <p:spPr/>
        <p:txBody>
          <a:bodyPr/>
          <a:lstStyle/>
          <a:p>
            <a:r>
              <a:rPr lang="en-US" dirty="0"/>
              <a:t>2019 HK Protests: Causes</a:t>
            </a:r>
          </a:p>
        </p:txBody>
      </p:sp>
      <p:sp>
        <p:nvSpPr>
          <p:cNvPr id="3" name="Content Placeholder 2">
            <a:extLst>
              <a:ext uri="{FF2B5EF4-FFF2-40B4-BE49-F238E27FC236}">
                <a16:creationId xmlns:a16="http://schemas.microsoft.com/office/drawing/2014/main" id="{F7993117-425A-4BCC-A5D2-E5D9FDD5C3D4}"/>
              </a:ext>
            </a:extLst>
          </p:cNvPr>
          <p:cNvSpPr>
            <a:spLocks noGrp="1"/>
          </p:cNvSpPr>
          <p:nvPr>
            <p:ph idx="1"/>
          </p:nvPr>
        </p:nvSpPr>
        <p:spPr/>
        <p:txBody>
          <a:bodyPr>
            <a:normAutofit fontScale="92500" lnSpcReduction="10000"/>
          </a:bodyPr>
          <a:lstStyle/>
          <a:p>
            <a:r>
              <a:rPr lang="en-US" dirty="0"/>
              <a:t>Misconduct by HK Police against protesters in 2014, now 2019</a:t>
            </a:r>
          </a:p>
          <a:p>
            <a:r>
              <a:rPr lang="en-US" dirty="0"/>
              <a:t>HK–Mainland conflict, political screening</a:t>
            </a:r>
          </a:p>
          <a:p>
            <a:r>
              <a:rPr lang="en-US" dirty="0"/>
              <a:t>Economic and social inequality</a:t>
            </a:r>
          </a:p>
          <a:p>
            <a:r>
              <a:rPr lang="en-US" dirty="0"/>
              <a:t>Failures of the 2014 Umbrella Revolution</a:t>
            </a:r>
          </a:p>
          <a:p>
            <a:r>
              <a:rPr lang="en-US" dirty="0"/>
              <a:t>Implementation of anti-mask law and the invocation of the Emergency Regulations Ordinance (since 3 October)</a:t>
            </a:r>
          </a:p>
          <a:p>
            <a:r>
              <a:rPr lang="en-US" u="sng" dirty="0"/>
              <a:t>The Spark</a:t>
            </a:r>
            <a:r>
              <a:rPr lang="en-US" dirty="0"/>
              <a:t>: Proposal of the Fugitive Offenders and Mutual Legal Assistance in Criminal Matters Legislation Bill 2019</a:t>
            </a:r>
          </a:p>
          <a:p>
            <a:pPr lvl="1"/>
            <a:r>
              <a:rPr lang="en-US" dirty="0"/>
              <a:t>Proposed by HK CE after Chan Tong-kai killed his girlfriend while on a trip to Taiwan after learning the fetus was not from him. Fled to HK. HK couldn’t charge or extradite b/c no jurisdiction. </a:t>
            </a:r>
          </a:p>
          <a:p>
            <a:endParaRPr lang="en-US" dirty="0"/>
          </a:p>
        </p:txBody>
      </p:sp>
    </p:spTree>
    <p:extLst>
      <p:ext uri="{BB962C8B-B14F-4D97-AF65-F5344CB8AC3E}">
        <p14:creationId xmlns:p14="http://schemas.microsoft.com/office/powerpoint/2010/main" val="3299638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6D27F-DB50-429D-86C6-C33AE5E8C5AB}"/>
              </a:ext>
            </a:extLst>
          </p:cNvPr>
          <p:cNvSpPr>
            <a:spLocks noGrp="1"/>
          </p:cNvSpPr>
          <p:nvPr>
            <p:ph type="title"/>
          </p:nvPr>
        </p:nvSpPr>
        <p:spPr/>
        <p:txBody>
          <a:bodyPr/>
          <a:lstStyle/>
          <a:p>
            <a:r>
              <a:rPr lang="en-US" dirty="0"/>
              <a:t>2019 HK Protests: Objectives </a:t>
            </a:r>
          </a:p>
        </p:txBody>
      </p:sp>
      <p:sp>
        <p:nvSpPr>
          <p:cNvPr id="3" name="Content Placeholder 2">
            <a:extLst>
              <a:ext uri="{FF2B5EF4-FFF2-40B4-BE49-F238E27FC236}">
                <a16:creationId xmlns:a16="http://schemas.microsoft.com/office/drawing/2014/main" id="{6F468424-434F-4551-B855-1BCBFEED77BC}"/>
              </a:ext>
            </a:extLst>
          </p:cNvPr>
          <p:cNvSpPr>
            <a:spLocks noGrp="1"/>
          </p:cNvSpPr>
          <p:nvPr>
            <p:ph idx="1"/>
          </p:nvPr>
        </p:nvSpPr>
        <p:spPr/>
        <p:txBody>
          <a:bodyPr/>
          <a:lstStyle/>
          <a:p>
            <a:r>
              <a:rPr lang="en-US" dirty="0"/>
              <a:t>Withdrawal of the extradition bill </a:t>
            </a:r>
          </a:p>
          <a:p>
            <a:r>
              <a:rPr lang="en-US" dirty="0"/>
              <a:t>Retraction of the characterization of protests as "riots"</a:t>
            </a:r>
          </a:p>
          <a:p>
            <a:r>
              <a:rPr lang="en-US" dirty="0"/>
              <a:t>Release and exoneration of political protesters</a:t>
            </a:r>
          </a:p>
          <a:p>
            <a:r>
              <a:rPr lang="en-US" dirty="0"/>
              <a:t>Independent commission of inquiry into police behavior</a:t>
            </a:r>
          </a:p>
          <a:p>
            <a:r>
              <a:rPr lang="en-US" dirty="0"/>
              <a:t>Universal suffrage for </a:t>
            </a:r>
            <a:r>
              <a:rPr lang="en-US" dirty="0" err="1"/>
              <a:t>LegCo</a:t>
            </a:r>
            <a:r>
              <a:rPr lang="en-US" dirty="0"/>
              <a:t> &amp; CE elections</a:t>
            </a:r>
          </a:p>
          <a:p>
            <a:r>
              <a:rPr lang="en-US" dirty="0"/>
              <a:t>Resignation of Carrie Lam</a:t>
            </a:r>
          </a:p>
          <a:p>
            <a:r>
              <a:rPr lang="en-US" dirty="0"/>
              <a:t>Dissolution and reorganization of the HK Police </a:t>
            </a:r>
          </a:p>
        </p:txBody>
      </p:sp>
    </p:spTree>
    <p:extLst>
      <p:ext uri="{BB962C8B-B14F-4D97-AF65-F5344CB8AC3E}">
        <p14:creationId xmlns:p14="http://schemas.microsoft.com/office/powerpoint/2010/main" val="30363048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BD6C8-632A-45D4-823B-E4FBD2FBEF38}"/>
              </a:ext>
            </a:extLst>
          </p:cNvPr>
          <p:cNvSpPr>
            <a:spLocks noGrp="1"/>
          </p:cNvSpPr>
          <p:nvPr>
            <p:ph type="title"/>
          </p:nvPr>
        </p:nvSpPr>
        <p:spPr/>
        <p:txBody>
          <a:bodyPr/>
          <a:lstStyle/>
          <a:p>
            <a:r>
              <a:rPr lang="en-US" dirty="0"/>
              <a:t>2019 HK Protests</a:t>
            </a:r>
          </a:p>
        </p:txBody>
      </p:sp>
      <p:sp>
        <p:nvSpPr>
          <p:cNvPr id="5" name="Text Placeholder 4">
            <a:extLst>
              <a:ext uri="{FF2B5EF4-FFF2-40B4-BE49-F238E27FC236}">
                <a16:creationId xmlns:a16="http://schemas.microsoft.com/office/drawing/2014/main" id="{759C8F43-A8CE-4F20-9C2D-3D416EBB180D}"/>
              </a:ext>
            </a:extLst>
          </p:cNvPr>
          <p:cNvSpPr>
            <a:spLocks noGrp="1"/>
          </p:cNvSpPr>
          <p:nvPr>
            <p:ph type="body" idx="1"/>
          </p:nvPr>
        </p:nvSpPr>
        <p:spPr/>
        <p:txBody>
          <a:bodyPr/>
          <a:lstStyle/>
          <a:p>
            <a:pPr algn="ctr"/>
            <a:r>
              <a:rPr lang="en-US" dirty="0"/>
              <a:t>Occupation of the </a:t>
            </a:r>
            <a:r>
              <a:rPr lang="en-US" dirty="0" err="1"/>
              <a:t>LegCo</a:t>
            </a:r>
            <a:r>
              <a:rPr lang="en-US" dirty="0"/>
              <a:t>, July</a:t>
            </a:r>
          </a:p>
        </p:txBody>
      </p:sp>
      <p:pic>
        <p:nvPicPr>
          <p:cNvPr id="9" name="Content Placeholder 8">
            <a:extLst>
              <a:ext uri="{FF2B5EF4-FFF2-40B4-BE49-F238E27FC236}">
                <a16:creationId xmlns:a16="http://schemas.microsoft.com/office/drawing/2014/main" id="{B7F1199A-4F94-4E02-883B-E7ABF0BD710D}"/>
              </a:ext>
            </a:extLst>
          </p:cNvPr>
          <p:cNvPicPr>
            <a:picLocks noGrp="1" noChangeAspect="1"/>
          </p:cNvPicPr>
          <p:nvPr>
            <p:ph sz="half" idx="2"/>
          </p:nvPr>
        </p:nvPicPr>
        <p:blipFill>
          <a:blip r:embed="rId2"/>
          <a:stretch>
            <a:fillRect/>
          </a:stretch>
        </p:blipFill>
        <p:spPr>
          <a:xfrm>
            <a:off x="673588" y="2951956"/>
            <a:ext cx="4840593" cy="3223395"/>
          </a:xfrm>
          <a:prstGeom prst="rect">
            <a:avLst/>
          </a:prstGeom>
        </p:spPr>
      </p:pic>
      <p:sp>
        <p:nvSpPr>
          <p:cNvPr id="7" name="Text Placeholder 6">
            <a:extLst>
              <a:ext uri="{FF2B5EF4-FFF2-40B4-BE49-F238E27FC236}">
                <a16:creationId xmlns:a16="http://schemas.microsoft.com/office/drawing/2014/main" id="{9BD7245A-DE51-4835-800D-9561CB69EC5E}"/>
              </a:ext>
            </a:extLst>
          </p:cNvPr>
          <p:cNvSpPr>
            <a:spLocks noGrp="1"/>
          </p:cNvSpPr>
          <p:nvPr>
            <p:ph type="body" sz="quarter" idx="3"/>
          </p:nvPr>
        </p:nvSpPr>
        <p:spPr/>
        <p:txBody>
          <a:bodyPr/>
          <a:lstStyle/>
          <a:p>
            <a:pPr algn="ctr"/>
            <a:r>
              <a:rPr lang="en-US" dirty="0"/>
              <a:t>Eggs on Xi on 1 Oct (70</a:t>
            </a:r>
            <a:r>
              <a:rPr lang="en-US" baseline="30000" dirty="0"/>
              <a:t>th</a:t>
            </a:r>
            <a:r>
              <a:rPr lang="en-US" dirty="0"/>
              <a:t> National Day)</a:t>
            </a:r>
          </a:p>
        </p:txBody>
      </p:sp>
      <p:pic>
        <p:nvPicPr>
          <p:cNvPr id="10" name="Content Placeholder 9">
            <a:extLst>
              <a:ext uri="{FF2B5EF4-FFF2-40B4-BE49-F238E27FC236}">
                <a16:creationId xmlns:a16="http://schemas.microsoft.com/office/drawing/2014/main" id="{1C67665F-0312-476D-8262-2005C2680A1E}"/>
              </a:ext>
            </a:extLst>
          </p:cNvPr>
          <p:cNvPicPr>
            <a:picLocks noGrp="1" noChangeAspect="1"/>
          </p:cNvPicPr>
          <p:nvPr>
            <p:ph sz="quarter" idx="4"/>
          </p:nvPr>
        </p:nvPicPr>
        <p:blipFill>
          <a:blip r:embed="rId3"/>
          <a:stretch>
            <a:fillRect/>
          </a:stretch>
        </p:blipFill>
        <p:spPr>
          <a:xfrm>
            <a:off x="6172200" y="2951956"/>
            <a:ext cx="5742080" cy="3223395"/>
          </a:xfrm>
          <a:prstGeom prst="rect">
            <a:avLst/>
          </a:prstGeom>
        </p:spPr>
      </p:pic>
    </p:spTree>
    <p:extLst>
      <p:ext uri="{BB962C8B-B14F-4D97-AF65-F5344CB8AC3E}">
        <p14:creationId xmlns:p14="http://schemas.microsoft.com/office/powerpoint/2010/main" val="721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74AE-9DFA-432C-B60D-DCC7509D8F6E}"/>
              </a:ext>
            </a:extLst>
          </p:cNvPr>
          <p:cNvSpPr>
            <a:spLocks noGrp="1"/>
          </p:cNvSpPr>
          <p:nvPr>
            <p:ph type="title"/>
          </p:nvPr>
        </p:nvSpPr>
        <p:spPr/>
        <p:txBody>
          <a:bodyPr/>
          <a:lstStyle/>
          <a:p>
            <a:r>
              <a:rPr lang="en-US" dirty="0"/>
              <a:t>2019 HK Protests</a:t>
            </a:r>
          </a:p>
        </p:txBody>
      </p:sp>
      <p:sp>
        <p:nvSpPr>
          <p:cNvPr id="3" name="Text Placeholder 2">
            <a:extLst>
              <a:ext uri="{FF2B5EF4-FFF2-40B4-BE49-F238E27FC236}">
                <a16:creationId xmlns:a16="http://schemas.microsoft.com/office/drawing/2014/main" id="{3B05066F-FF13-4F6E-82C7-08344A6572DD}"/>
              </a:ext>
            </a:extLst>
          </p:cNvPr>
          <p:cNvSpPr>
            <a:spLocks noGrp="1"/>
          </p:cNvSpPr>
          <p:nvPr>
            <p:ph type="body" idx="1"/>
          </p:nvPr>
        </p:nvSpPr>
        <p:spPr/>
        <p:txBody>
          <a:bodyPr/>
          <a:lstStyle/>
          <a:p>
            <a:pPr algn="ctr"/>
            <a:r>
              <a:rPr lang="en-US" dirty="0" err="1"/>
              <a:t>ChiNazi</a:t>
            </a:r>
            <a:r>
              <a:rPr lang="en-US" dirty="0"/>
              <a:t> Flag</a:t>
            </a:r>
          </a:p>
        </p:txBody>
      </p:sp>
      <p:pic>
        <p:nvPicPr>
          <p:cNvPr id="7" name="Content Placeholder 6">
            <a:extLst>
              <a:ext uri="{FF2B5EF4-FFF2-40B4-BE49-F238E27FC236}">
                <a16:creationId xmlns:a16="http://schemas.microsoft.com/office/drawing/2014/main" id="{A0C2C512-D690-43A0-AF1C-8CE03D3C7725}"/>
              </a:ext>
            </a:extLst>
          </p:cNvPr>
          <p:cNvPicPr>
            <a:picLocks noGrp="1" noChangeAspect="1"/>
          </p:cNvPicPr>
          <p:nvPr>
            <p:ph sz="half" idx="2"/>
          </p:nvPr>
        </p:nvPicPr>
        <p:blipFill>
          <a:blip r:embed="rId2"/>
          <a:stretch>
            <a:fillRect/>
          </a:stretch>
        </p:blipFill>
        <p:spPr>
          <a:xfrm>
            <a:off x="490037" y="2818780"/>
            <a:ext cx="5183188" cy="3449176"/>
          </a:xfrm>
          <a:prstGeom prst="rect">
            <a:avLst/>
          </a:prstGeom>
        </p:spPr>
      </p:pic>
      <p:sp>
        <p:nvSpPr>
          <p:cNvPr id="5" name="Text Placeholder 4">
            <a:extLst>
              <a:ext uri="{FF2B5EF4-FFF2-40B4-BE49-F238E27FC236}">
                <a16:creationId xmlns:a16="http://schemas.microsoft.com/office/drawing/2014/main" id="{2CA7432F-DC25-4C25-9F47-9C7161F45CDD}"/>
              </a:ext>
            </a:extLst>
          </p:cNvPr>
          <p:cNvSpPr>
            <a:spLocks noGrp="1"/>
          </p:cNvSpPr>
          <p:nvPr>
            <p:ph type="body" sz="quarter" idx="3"/>
          </p:nvPr>
        </p:nvSpPr>
        <p:spPr/>
        <p:txBody>
          <a:bodyPr/>
          <a:lstStyle/>
          <a:p>
            <a:pPr algn="ctr"/>
            <a:r>
              <a:rPr lang="en-US" dirty="0"/>
              <a:t>Masks, now banned</a:t>
            </a:r>
          </a:p>
        </p:txBody>
      </p:sp>
      <p:pic>
        <p:nvPicPr>
          <p:cNvPr id="13" name="Content Placeholder 12">
            <a:extLst>
              <a:ext uri="{FF2B5EF4-FFF2-40B4-BE49-F238E27FC236}">
                <a16:creationId xmlns:a16="http://schemas.microsoft.com/office/drawing/2014/main" id="{A4EF39F5-7A6E-4ED0-B0DE-7E5802F265FC}"/>
              </a:ext>
            </a:extLst>
          </p:cNvPr>
          <p:cNvPicPr>
            <a:picLocks noGrp="1" noChangeAspect="1"/>
          </p:cNvPicPr>
          <p:nvPr>
            <p:ph sz="quarter" idx="4"/>
          </p:nvPr>
        </p:nvPicPr>
        <p:blipFill>
          <a:blip r:embed="rId3"/>
          <a:stretch>
            <a:fillRect/>
          </a:stretch>
        </p:blipFill>
        <p:spPr>
          <a:xfrm>
            <a:off x="6172200" y="2889597"/>
            <a:ext cx="6005972" cy="3378359"/>
          </a:xfrm>
          <a:prstGeom prst="rect">
            <a:avLst/>
          </a:prstGeom>
        </p:spPr>
      </p:pic>
    </p:spTree>
    <p:extLst>
      <p:ext uri="{BB962C8B-B14F-4D97-AF65-F5344CB8AC3E}">
        <p14:creationId xmlns:p14="http://schemas.microsoft.com/office/powerpoint/2010/main" val="22127261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EC9-1040-4C19-A1D2-1D4716D3495B}"/>
              </a:ext>
            </a:extLst>
          </p:cNvPr>
          <p:cNvSpPr>
            <a:spLocks noGrp="1"/>
          </p:cNvSpPr>
          <p:nvPr>
            <p:ph type="title"/>
          </p:nvPr>
        </p:nvSpPr>
        <p:spPr/>
        <p:txBody>
          <a:bodyPr/>
          <a:lstStyle/>
          <a:p>
            <a:r>
              <a:rPr lang="en-US" dirty="0"/>
              <a:t>2019 HK Protests</a:t>
            </a:r>
          </a:p>
        </p:txBody>
      </p:sp>
      <p:sp>
        <p:nvSpPr>
          <p:cNvPr id="3" name="Text Placeholder 2">
            <a:extLst>
              <a:ext uri="{FF2B5EF4-FFF2-40B4-BE49-F238E27FC236}">
                <a16:creationId xmlns:a16="http://schemas.microsoft.com/office/drawing/2014/main" id="{9CCDB680-F974-422D-92DF-52902F250A2D}"/>
              </a:ext>
            </a:extLst>
          </p:cNvPr>
          <p:cNvSpPr>
            <a:spLocks noGrp="1"/>
          </p:cNvSpPr>
          <p:nvPr>
            <p:ph type="body" idx="1"/>
          </p:nvPr>
        </p:nvSpPr>
        <p:spPr/>
        <p:txBody>
          <a:bodyPr>
            <a:normAutofit/>
          </a:bodyPr>
          <a:lstStyle/>
          <a:p>
            <a:pPr fontAlgn="base"/>
            <a:r>
              <a:rPr lang="en-US" dirty="0"/>
              <a:t>ERNEST, STUDENT, 16</a:t>
            </a:r>
          </a:p>
        </p:txBody>
      </p:sp>
      <p:sp>
        <p:nvSpPr>
          <p:cNvPr id="4" name="Content Placeholder 3">
            <a:extLst>
              <a:ext uri="{FF2B5EF4-FFF2-40B4-BE49-F238E27FC236}">
                <a16:creationId xmlns:a16="http://schemas.microsoft.com/office/drawing/2014/main" id="{FE4BF305-7328-4836-8E96-D5C83C46109D}"/>
              </a:ext>
            </a:extLst>
          </p:cNvPr>
          <p:cNvSpPr>
            <a:spLocks noGrp="1"/>
          </p:cNvSpPr>
          <p:nvPr>
            <p:ph sz="half" idx="2"/>
          </p:nvPr>
        </p:nvSpPr>
        <p:spPr/>
        <p:txBody>
          <a:bodyPr>
            <a:normAutofit/>
          </a:bodyPr>
          <a:lstStyle/>
          <a:p>
            <a:pPr marL="0" indent="0">
              <a:buNone/>
            </a:pPr>
            <a:r>
              <a:rPr lang="en-US" dirty="0"/>
              <a:t>“If we don’t stand out front today, we won’t have any chance to speak anymore. We will become real China and will not have any chance to protest.”</a:t>
            </a:r>
          </a:p>
        </p:txBody>
      </p:sp>
      <p:sp>
        <p:nvSpPr>
          <p:cNvPr id="5" name="Text Placeholder 4">
            <a:extLst>
              <a:ext uri="{FF2B5EF4-FFF2-40B4-BE49-F238E27FC236}">
                <a16:creationId xmlns:a16="http://schemas.microsoft.com/office/drawing/2014/main" id="{EEBC7342-3B97-47F1-A528-559A9462B25C}"/>
              </a:ext>
            </a:extLst>
          </p:cNvPr>
          <p:cNvSpPr>
            <a:spLocks noGrp="1"/>
          </p:cNvSpPr>
          <p:nvPr>
            <p:ph type="body" sz="quarter" idx="3"/>
          </p:nvPr>
        </p:nvSpPr>
        <p:spPr>
          <a:xfrm>
            <a:off x="6194427" y="2402708"/>
            <a:ext cx="5183188" cy="505084"/>
          </a:xfrm>
        </p:spPr>
        <p:txBody>
          <a:bodyPr>
            <a:noAutofit/>
          </a:bodyPr>
          <a:lstStyle/>
          <a:p>
            <a:endParaRPr lang="en-US" dirty="0"/>
          </a:p>
          <a:p>
            <a:r>
              <a:rPr lang="en-US" dirty="0"/>
              <a:t>TANG, STUDENT, 15 </a:t>
            </a:r>
          </a:p>
          <a:p>
            <a:endParaRPr lang="en-US" dirty="0"/>
          </a:p>
        </p:txBody>
      </p:sp>
      <p:sp>
        <p:nvSpPr>
          <p:cNvPr id="6" name="Content Placeholder 5">
            <a:extLst>
              <a:ext uri="{FF2B5EF4-FFF2-40B4-BE49-F238E27FC236}">
                <a16:creationId xmlns:a16="http://schemas.microsoft.com/office/drawing/2014/main" id="{2199DA39-7992-4D63-8672-C6F66EBB3482}"/>
              </a:ext>
            </a:extLst>
          </p:cNvPr>
          <p:cNvSpPr>
            <a:spLocks noGrp="1"/>
          </p:cNvSpPr>
          <p:nvPr>
            <p:ph sz="quarter" idx="4"/>
          </p:nvPr>
        </p:nvSpPr>
        <p:spPr/>
        <p:txBody>
          <a:bodyPr>
            <a:normAutofit/>
          </a:bodyPr>
          <a:lstStyle/>
          <a:p>
            <a:pPr marL="0" indent="0">
              <a:buNone/>
            </a:pPr>
            <a:r>
              <a:rPr lang="en-US" dirty="0"/>
              <a:t>“At first I thought I was not strong enough to come out, but then I started to think that everyone, no matter how small needs to come…I’m angry about police abuse against the protesters, sexual abuse and shooting tear gas for no reason.”</a:t>
            </a:r>
          </a:p>
        </p:txBody>
      </p:sp>
    </p:spTree>
    <p:extLst>
      <p:ext uri="{BB962C8B-B14F-4D97-AF65-F5344CB8AC3E}">
        <p14:creationId xmlns:p14="http://schemas.microsoft.com/office/powerpoint/2010/main" val="36970036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B027-5B72-46F5-BE4C-AF14CDA960A7}"/>
              </a:ext>
            </a:extLst>
          </p:cNvPr>
          <p:cNvSpPr>
            <a:spLocks noGrp="1"/>
          </p:cNvSpPr>
          <p:nvPr>
            <p:ph type="title"/>
          </p:nvPr>
        </p:nvSpPr>
        <p:spPr/>
        <p:txBody>
          <a:bodyPr/>
          <a:lstStyle/>
          <a:p>
            <a:r>
              <a:rPr lang="en-US" dirty="0"/>
              <a:t>2019 HK Protests</a:t>
            </a:r>
          </a:p>
        </p:txBody>
      </p:sp>
      <p:sp>
        <p:nvSpPr>
          <p:cNvPr id="3" name="Text Placeholder 2">
            <a:extLst>
              <a:ext uri="{FF2B5EF4-FFF2-40B4-BE49-F238E27FC236}">
                <a16:creationId xmlns:a16="http://schemas.microsoft.com/office/drawing/2014/main" id="{7359B33E-7532-4C33-90B1-1BBCF1D1DB59}"/>
              </a:ext>
            </a:extLst>
          </p:cNvPr>
          <p:cNvSpPr>
            <a:spLocks noGrp="1"/>
          </p:cNvSpPr>
          <p:nvPr>
            <p:ph type="body" idx="1"/>
          </p:nvPr>
        </p:nvSpPr>
        <p:spPr>
          <a:xfrm>
            <a:off x="839788" y="1980967"/>
            <a:ext cx="5157787" cy="823912"/>
          </a:xfrm>
        </p:spPr>
        <p:txBody>
          <a:bodyPr/>
          <a:lstStyle/>
          <a:p>
            <a:r>
              <a:rPr lang="en-US" dirty="0"/>
              <a:t>SAKURA, 37, FROM JAPAN</a:t>
            </a:r>
          </a:p>
          <a:p>
            <a:endParaRPr lang="en-US" dirty="0"/>
          </a:p>
        </p:txBody>
      </p:sp>
      <p:sp>
        <p:nvSpPr>
          <p:cNvPr id="4" name="Content Placeholder 3">
            <a:extLst>
              <a:ext uri="{FF2B5EF4-FFF2-40B4-BE49-F238E27FC236}">
                <a16:creationId xmlns:a16="http://schemas.microsoft.com/office/drawing/2014/main" id="{7EF399EC-16AD-4B19-8D70-C7D56E1BB88C}"/>
              </a:ext>
            </a:extLst>
          </p:cNvPr>
          <p:cNvSpPr>
            <a:spLocks noGrp="1"/>
          </p:cNvSpPr>
          <p:nvPr>
            <p:ph sz="half" idx="2"/>
          </p:nvPr>
        </p:nvSpPr>
        <p:spPr/>
        <p:txBody>
          <a:bodyPr>
            <a:normAutofit fontScale="92500"/>
          </a:bodyPr>
          <a:lstStyle/>
          <a:p>
            <a:pPr marL="0" indent="0">
              <a:buNone/>
            </a:pPr>
            <a:r>
              <a:rPr lang="en-US" dirty="0"/>
              <a:t>“It’s not just a Hong Kong problem. It’s an international problem. Today Hong Kong, tomorrow Japan. That’s why I come all the way from Japan to support the protest today. I want to safeguard Japan, Taiwan and Hong Kong as we are closely connected. So I feel the same as a Hong </a:t>
            </a:r>
            <a:r>
              <a:rPr lang="en-US" dirty="0" err="1"/>
              <a:t>Konger</a:t>
            </a:r>
            <a:r>
              <a:rPr lang="en-US" dirty="0"/>
              <a:t> and will stand with Hong Kong.”</a:t>
            </a:r>
          </a:p>
        </p:txBody>
      </p:sp>
      <p:sp>
        <p:nvSpPr>
          <p:cNvPr id="5" name="Text Placeholder 4">
            <a:extLst>
              <a:ext uri="{FF2B5EF4-FFF2-40B4-BE49-F238E27FC236}">
                <a16:creationId xmlns:a16="http://schemas.microsoft.com/office/drawing/2014/main" id="{ACBB68E9-501B-443A-AF3A-01D2CA147D1B}"/>
              </a:ext>
            </a:extLst>
          </p:cNvPr>
          <p:cNvSpPr>
            <a:spLocks noGrp="1"/>
          </p:cNvSpPr>
          <p:nvPr>
            <p:ph type="body" sz="quarter" idx="3"/>
          </p:nvPr>
        </p:nvSpPr>
        <p:spPr>
          <a:xfrm>
            <a:off x="6172200" y="1967694"/>
            <a:ext cx="5183188" cy="823912"/>
          </a:xfrm>
        </p:spPr>
        <p:txBody>
          <a:bodyPr/>
          <a:lstStyle/>
          <a:p>
            <a:r>
              <a:rPr lang="en-US" dirty="0"/>
              <a:t>CHAN, 22, FLYING THE TIBETAN FLAG</a:t>
            </a:r>
          </a:p>
          <a:p>
            <a:endParaRPr lang="en-US" dirty="0"/>
          </a:p>
        </p:txBody>
      </p:sp>
      <p:sp>
        <p:nvSpPr>
          <p:cNvPr id="6" name="Content Placeholder 5">
            <a:extLst>
              <a:ext uri="{FF2B5EF4-FFF2-40B4-BE49-F238E27FC236}">
                <a16:creationId xmlns:a16="http://schemas.microsoft.com/office/drawing/2014/main" id="{31E981A7-7865-43A0-B047-5178AD83815D}"/>
              </a:ext>
            </a:extLst>
          </p:cNvPr>
          <p:cNvSpPr>
            <a:spLocks noGrp="1"/>
          </p:cNvSpPr>
          <p:nvPr>
            <p:ph sz="quarter" idx="4"/>
          </p:nvPr>
        </p:nvSpPr>
        <p:spPr/>
        <p:txBody>
          <a:bodyPr>
            <a:normAutofit/>
          </a:bodyPr>
          <a:lstStyle/>
          <a:p>
            <a:pPr marL="0" indent="0">
              <a:buNone/>
            </a:pPr>
            <a:r>
              <a:rPr lang="en-US" dirty="0"/>
              <a:t>“I want to show that Hong </a:t>
            </a:r>
            <a:r>
              <a:rPr lang="en-US" dirty="0" err="1"/>
              <a:t>Kongers</a:t>
            </a:r>
            <a:r>
              <a:rPr lang="en-US" dirty="0"/>
              <a:t> also support Tibet, that we are all victims of the CCP (Chinese Communist Party)...We can see the history of Tibet is repeating itself here.”</a:t>
            </a:r>
          </a:p>
        </p:txBody>
      </p:sp>
    </p:spTree>
    <p:extLst>
      <p:ext uri="{BB962C8B-B14F-4D97-AF65-F5344CB8AC3E}">
        <p14:creationId xmlns:p14="http://schemas.microsoft.com/office/powerpoint/2010/main" val="29592429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7ED00D67-84D5-468C-9A38-98670B46B66C}"/>
              </a:ext>
            </a:extLst>
          </p:cNvPr>
          <p:cNvSpPr>
            <a:spLocks noGrp="1"/>
          </p:cNvSpPr>
          <p:nvPr>
            <p:ph type="title"/>
          </p:nvPr>
        </p:nvSpPr>
        <p:spPr/>
        <p:txBody>
          <a:bodyPr/>
          <a:lstStyle/>
          <a:p>
            <a:r>
              <a:rPr lang="en-US" dirty="0"/>
              <a:t>The State of Play in HK</a:t>
            </a:r>
          </a:p>
        </p:txBody>
      </p:sp>
      <p:sp>
        <p:nvSpPr>
          <p:cNvPr id="10" name="Text Placeholder 9">
            <a:extLst>
              <a:ext uri="{FF2B5EF4-FFF2-40B4-BE49-F238E27FC236}">
                <a16:creationId xmlns:a16="http://schemas.microsoft.com/office/drawing/2014/main" id="{3FFC332F-642E-4881-88A3-076B3B283139}"/>
              </a:ext>
            </a:extLst>
          </p:cNvPr>
          <p:cNvSpPr>
            <a:spLocks noGrp="1"/>
          </p:cNvSpPr>
          <p:nvPr>
            <p:ph type="body" idx="1"/>
          </p:nvPr>
        </p:nvSpPr>
        <p:spPr/>
        <p:txBody>
          <a:bodyPr/>
          <a:lstStyle/>
          <a:p>
            <a:r>
              <a:rPr lang="en-US" b="0" i="0" dirty="0">
                <a:effectLst/>
                <a:latin typeface="nyt-imperial"/>
              </a:rPr>
              <a:t>Police officers in Hong Kong </a:t>
            </a:r>
            <a:endParaRPr lang="en-US" dirty="0"/>
          </a:p>
        </p:txBody>
      </p:sp>
      <p:pic>
        <p:nvPicPr>
          <p:cNvPr id="14" name="Content Placeholder 13">
            <a:extLst>
              <a:ext uri="{FF2B5EF4-FFF2-40B4-BE49-F238E27FC236}">
                <a16:creationId xmlns:a16="http://schemas.microsoft.com/office/drawing/2014/main" id="{845E2497-A78E-41EB-8B08-756FE343D446}"/>
              </a:ext>
            </a:extLst>
          </p:cNvPr>
          <p:cNvPicPr>
            <a:picLocks noGrp="1" noChangeAspect="1"/>
          </p:cNvPicPr>
          <p:nvPr>
            <p:ph sz="half" idx="2"/>
          </p:nvPr>
        </p:nvPicPr>
        <p:blipFill>
          <a:blip r:embed="rId2"/>
          <a:stretch>
            <a:fillRect/>
          </a:stretch>
        </p:blipFill>
        <p:spPr>
          <a:xfrm>
            <a:off x="6254398" y="2745681"/>
            <a:ext cx="5157787" cy="3437685"/>
          </a:xfrm>
          <a:prstGeom prst="rect">
            <a:avLst/>
          </a:prstGeom>
        </p:spPr>
      </p:pic>
      <p:sp>
        <p:nvSpPr>
          <p:cNvPr id="17" name="Text Placeholder 16">
            <a:extLst>
              <a:ext uri="{FF2B5EF4-FFF2-40B4-BE49-F238E27FC236}">
                <a16:creationId xmlns:a16="http://schemas.microsoft.com/office/drawing/2014/main" id="{C509FEB2-B5A0-4D45-BB7F-4BC73C11917F}"/>
              </a:ext>
            </a:extLst>
          </p:cNvPr>
          <p:cNvSpPr>
            <a:spLocks noGrp="1"/>
          </p:cNvSpPr>
          <p:nvPr>
            <p:ph type="body" sz="quarter" idx="3"/>
          </p:nvPr>
        </p:nvSpPr>
        <p:spPr>
          <a:xfrm>
            <a:off x="6228997" y="2243295"/>
            <a:ext cx="5183188" cy="823912"/>
          </a:xfrm>
        </p:spPr>
        <p:txBody>
          <a:bodyPr/>
          <a:lstStyle/>
          <a:p>
            <a:r>
              <a:rPr lang="en-US" b="0" i="0" dirty="0">
                <a:effectLst/>
                <a:latin typeface="nyt-imperial"/>
              </a:rPr>
              <a:t>Nathan Law at a protest during the visit of the Chinese foreign minister to Berlin</a:t>
            </a:r>
            <a:endParaRPr lang="en-US" dirty="0"/>
          </a:p>
          <a:p>
            <a:endParaRPr lang="en-US" dirty="0"/>
          </a:p>
        </p:txBody>
      </p:sp>
      <p:pic>
        <p:nvPicPr>
          <p:cNvPr id="19" name="Content Placeholder 18">
            <a:extLst>
              <a:ext uri="{FF2B5EF4-FFF2-40B4-BE49-F238E27FC236}">
                <a16:creationId xmlns:a16="http://schemas.microsoft.com/office/drawing/2014/main" id="{F13BA1C3-612D-41F2-8306-8FC2AE2F810B}"/>
              </a:ext>
            </a:extLst>
          </p:cNvPr>
          <p:cNvPicPr>
            <a:picLocks noGrp="1" noChangeAspect="1"/>
          </p:cNvPicPr>
          <p:nvPr>
            <p:ph sz="quarter" idx="4"/>
          </p:nvPr>
        </p:nvPicPr>
        <p:blipFill>
          <a:blip r:embed="rId3"/>
          <a:stretch>
            <a:fillRect/>
          </a:stretch>
        </p:blipFill>
        <p:spPr>
          <a:xfrm>
            <a:off x="839788" y="2728751"/>
            <a:ext cx="5183188" cy="3454615"/>
          </a:xfrm>
          <a:prstGeom prst="rect">
            <a:avLst/>
          </a:prstGeom>
        </p:spPr>
      </p:pic>
      <p:sp>
        <p:nvSpPr>
          <p:cNvPr id="15" name="TextBox 14">
            <a:extLst>
              <a:ext uri="{FF2B5EF4-FFF2-40B4-BE49-F238E27FC236}">
                <a16:creationId xmlns:a16="http://schemas.microsoft.com/office/drawing/2014/main" id="{B7DDECFA-3BED-4A4F-804B-EEE3D14F7000}"/>
              </a:ext>
            </a:extLst>
          </p:cNvPr>
          <p:cNvSpPr txBox="1"/>
          <p:nvPr/>
        </p:nvSpPr>
        <p:spPr>
          <a:xfrm>
            <a:off x="6573187" y="6308209"/>
            <a:ext cx="5300273" cy="369332"/>
          </a:xfrm>
          <a:prstGeom prst="rect">
            <a:avLst/>
          </a:prstGeom>
          <a:noFill/>
        </p:spPr>
        <p:txBody>
          <a:bodyPr wrap="square" rtlCol="0">
            <a:spAutoFit/>
          </a:bodyPr>
          <a:lstStyle/>
          <a:p>
            <a:r>
              <a:rPr lang="en-US" dirty="0"/>
              <a:t>21 December 2020: Seeking asylum in UK</a:t>
            </a:r>
          </a:p>
        </p:txBody>
      </p:sp>
    </p:spTree>
    <p:extLst>
      <p:ext uri="{BB962C8B-B14F-4D97-AF65-F5344CB8AC3E}">
        <p14:creationId xmlns:p14="http://schemas.microsoft.com/office/powerpoint/2010/main" val="3941725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Questions Reprise </a:t>
            </a:r>
          </a:p>
        </p:txBody>
      </p:sp>
      <p:sp>
        <p:nvSpPr>
          <p:cNvPr id="3" name="Content Placeholder 2"/>
          <p:cNvSpPr>
            <a:spLocks noGrp="1"/>
          </p:cNvSpPr>
          <p:nvPr>
            <p:ph idx="1"/>
          </p:nvPr>
        </p:nvSpPr>
        <p:spPr/>
        <p:txBody>
          <a:bodyPr>
            <a:normAutofit fontScale="92500" lnSpcReduction="10000"/>
          </a:bodyPr>
          <a:lstStyle/>
          <a:p>
            <a:pPr>
              <a:buFont typeface="Calisto MT" charset="0"/>
              <a:buChar char="•"/>
              <a:defRPr/>
            </a:pPr>
            <a:r>
              <a:rPr lang="en-US" sz="2800" dirty="0">
                <a:latin typeface="Arial" panose="020B0604020202020204" pitchFamily="34" charset="0"/>
                <a:cs typeface="Arial" panose="020B0604020202020204" pitchFamily="34" charset="0"/>
              </a:rPr>
              <a:t>What are SARs an SEZs and how are they complicated by the history of humiliation of China?</a:t>
            </a:r>
          </a:p>
          <a:p>
            <a:pPr>
              <a:buFont typeface="Calisto MT" charset="0"/>
              <a:buChar char="•"/>
              <a:defRPr/>
            </a:pPr>
            <a:r>
              <a:rPr lang="en-US" sz="2800" dirty="0">
                <a:latin typeface="Arial" panose="020B0604020202020204" pitchFamily="34" charset="0"/>
                <a:cs typeface="Arial" panose="020B0604020202020204" pitchFamily="34" charset="0"/>
              </a:rPr>
              <a:t>How can the PRC effectively cope with its diversity, cumulative cleavages, and relative deprivation?</a:t>
            </a:r>
          </a:p>
          <a:p>
            <a:pPr>
              <a:buFont typeface="Calisto MT" charset="0"/>
              <a:buChar char="•"/>
              <a:defRPr/>
            </a:pPr>
            <a:r>
              <a:rPr lang="en-US" sz="2800" dirty="0">
                <a:latin typeface="Arial" panose="020B0604020202020204" pitchFamily="34" charset="0"/>
                <a:cs typeface="Arial" panose="020B0604020202020204" pitchFamily="34" charset="0"/>
              </a:rPr>
              <a:t>Does China have a more valid claim to exercise authority over some SARs and SEZs than others?</a:t>
            </a:r>
          </a:p>
          <a:p>
            <a:pPr>
              <a:buFont typeface="Calisto MT" charset="0"/>
              <a:buChar char="•"/>
              <a:defRPr/>
            </a:pPr>
            <a:r>
              <a:rPr lang="en-US" sz="2800" dirty="0">
                <a:latin typeface="Arial" panose="020B0604020202020204" pitchFamily="34" charset="0"/>
                <a:cs typeface="Arial" panose="020B0604020202020204" pitchFamily="34" charset="0"/>
              </a:rPr>
              <a:t>What might the future hold for SARs and SEZs?</a:t>
            </a:r>
          </a:p>
          <a:p>
            <a:pPr>
              <a:buFont typeface="Calisto MT" charset="0"/>
              <a:buChar char="•"/>
              <a:defRPr/>
            </a:pPr>
            <a:r>
              <a:rPr lang="en-US" sz="2800" dirty="0">
                <a:latin typeface="Arial" panose="020B0604020202020204" pitchFamily="34" charset="0"/>
                <a:cs typeface="Arial" panose="020B0604020202020204" pitchFamily="34" charset="0"/>
              </a:rPr>
              <a:t>How can/should the international community react to China’s sovereignty conundrums?</a:t>
            </a:r>
          </a:p>
          <a:p>
            <a:pPr>
              <a:buFont typeface="Calisto MT" charset="0"/>
              <a:buChar char="•"/>
              <a:defRPr/>
            </a:pPr>
            <a:r>
              <a:rPr lang="en-US" sz="2800" dirty="0">
                <a:latin typeface="Arial" panose="020B0604020202020204" pitchFamily="34" charset="0"/>
                <a:cs typeface="Arial" panose="020B0604020202020204" pitchFamily="34" charset="0"/>
              </a:rPr>
              <a:t>How do these ethnoreligious conflicts compare with conflicts in our other course case studies?</a:t>
            </a:r>
          </a:p>
          <a:p>
            <a:pPr>
              <a:buFont typeface="Calisto MT" charset="0"/>
              <a:buChar char="•"/>
              <a:defRPr/>
            </a:pPr>
            <a:endParaRPr lang="en-US" sz="2800" dirty="0">
              <a:latin typeface="Arial" panose="020B0604020202020204" pitchFamily="34" charset="0"/>
              <a:cs typeface="Arial" panose="020B0604020202020204" pitchFamily="34" charset="0"/>
            </a:endParaRPr>
          </a:p>
          <a:p>
            <a:pPr>
              <a:buFont typeface="Calisto MT" charset="0"/>
              <a:buChar char="•"/>
              <a:defRP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1841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p:txBody>
          <a:bodyPr vert="horz" wrap="square" lIns="91440" tIns="35268" rIns="91440" bIns="45720" numCol="1" rtlCol="0" anchor="ctr" anchorCtr="0" compatLnSpc="1">
            <a:prstTxWarp prst="textNoShape">
              <a:avLst/>
            </a:prstTxWarp>
            <a:normAutofit fontScale="90000"/>
          </a:bodyPr>
          <a:lstStyle/>
          <a:p>
            <a:pPr>
              <a:tabLst>
                <a:tab pos="0"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4800" b="1" dirty="0"/>
              <a:t>Xinjiang Autonomous Region: Just the Facts</a:t>
            </a:r>
            <a:endParaRPr lang="en-GB" sz="4800" b="1" dirty="0">
              <a:latin typeface="Times New Roman" charset="0"/>
            </a:endParaRPr>
          </a:p>
        </p:txBody>
      </p:sp>
      <p:sp>
        <p:nvSpPr>
          <p:cNvPr id="8194" name="Rectangle 2"/>
          <p:cNvSpPr>
            <a:spLocks noGrp="1" noChangeArrowheads="1"/>
          </p:cNvSpPr>
          <p:nvPr>
            <p:ph idx="1"/>
          </p:nvPr>
        </p:nvSpPr>
        <p:spPr/>
        <p:txBody>
          <a:bodyPr vert="horz" lIns="91440" tIns="22532" rIns="91440" bIns="45720" rtlCol="0">
            <a:normAutofit/>
          </a:bodyPr>
          <a:lstStyle/>
          <a:p>
            <a:pPr marL="376620" indent="-457200">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531" dirty="0"/>
              <a:t>Capitol: Urumqi</a:t>
            </a:r>
          </a:p>
          <a:p>
            <a:pPr marL="376620" indent="-457200">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531" dirty="0"/>
              <a:t>1/6 of China's territory  </a:t>
            </a:r>
          </a:p>
          <a:p>
            <a:pPr marL="376620" indent="-457200">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531" dirty="0"/>
              <a:t>Largest province</a:t>
            </a:r>
          </a:p>
          <a:p>
            <a:pPr marL="833820" lvl="1" indent="-457200">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131" dirty="0"/>
              <a:t>4x larger than Germany</a:t>
            </a:r>
          </a:p>
          <a:p>
            <a:pPr marL="376620" indent="-457200">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531" dirty="0"/>
              <a:t>Pop: 22 million</a:t>
            </a:r>
          </a:p>
          <a:p>
            <a:pPr marL="376620" indent="-457200">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531" dirty="0"/>
              <a:t>Natural gas and oil</a:t>
            </a:r>
          </a:p>
        </p:txBody>
      </p:sp>
      <p:pic>
        <p:nvPicPr>
          <p:cNvPr id="3" name="Picture 2">
            <a:extLst>
              <a:ext uri="{FF2B5EF4-FFF2-40B4-BE49-F238E27FC236}">
                <a16:creationId xmlns:a16="http://schemas.microsoft.com/office/drawing/2014/main" id="{B271EB4A-541E-4792-A82B-81D83518C6D4}"/>
              </a:ext>
            </a:extLst>
          </p:cNvPr>
          <p:cNvPicPr>
            <a:picLocks noChangeAspect="1"/>
          </p:cNvPicPr>
          <p:nvPr/>
        </p:nvPicPr>
        <p:blipFill>
          <a:blip r:embed="rId3"/>
          <a:stretch>
            <a:fillRect/>
          </a:stretch>
        </p:blipFill>
        <p:spPr>
          <a:xfrm>
            <a:off x="5006715" y="1585782"/>
            <a:ext cx="6555698" cy="4752881"/>
          </a:xfrm>
          <a:prstGeom prst="rect">
            <a:avLst/>
          </a:prstGeom>
        </p:spPr>
      </p:pic>
    </p:spTree>
    <p:extLst>
      <p:ext uri="{BB962C8B-B14F-4D97-AF65-F5344CB8AC3E}">
        <p14:creationId xmlns:p14="http://schemas.microsoft.com/office/powerpoint/2010/main" val="12190642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vert="horz" lIns="91440" tIns="35268" rIns="91440" bIns="45720" rtlCol="0" anchor="ctr">
            <a:normAutofit/>
          </a:bodyPr>
          <a:lstStyle/>
          <a:p>
            <a:pPr defTabSz="914353">
              <a:tabLst>
                <a:tab pos="0" algn="l"/>
                <a:tab pos="406073" algn="l"/>
                <a:tab pos="813585" algn="l"/>
                <a:tab pos="1221097" algn="l"/>
                <a:tab pos="1628610" algn="l"/>
                <a:tab pos="2036121" algn="l"/>
                <a:tab pos="2443634" algn="l"/>
                <a:tab pos="2851146" algn="l"/>
                <a:tab pos="3258658" algn="l"/>
                <a:tab pos="3666170" algn="l"/>
                <a:tab pos="4073683" algn="l"/>
                <a:tab pos="4481194" algn="l"/>
                <a:tab pos="4888707" algn="l"/>
                <a:tab pos="5296219" algn="l"/>
                <a:tab pos="5703731" algn="l"/>
                <a:tab pos="6111243" algn="l"/>
                <a:tab pos="6518756" algn="l"/>
                <a:tab pos="6926268" algn="l"/>
                <a:tab pos="7333781" algn="l"/>
                <a:tab pos="7741292" algn="l"/>
                <a:tab pos="8148805" algn="l"/>
              </a:tabLst>
              <a:defRPr/>
            </a:pPr>
            <a:r>
              <a:rPr lang="en-GB" b="1" dirty="0"/>
              <a:t>Xinjiang is Unique: Just the Facts</a:t>
            </a:r>
            <a:endParaRPr lang="en-GB" b="1" dirty="0">
              <a:ea typeface="+mj-ea"/>
              <a:cs typeface="+mj-cs"/>
            </a:endParaRPr>
          </a:p>
        </p:txBody>
      </p:sp>
      <p:sp>
        <p:nvSpPr>
          <p:cNvPr id="9218" name="Rectangle 2"/>
          <p:cNvSpPr>
            <a:spLocks noGrp="1" noChangeArrowheads="1"/>
          </p:cNvSpPr>
          <p:nvPr>
            <p:ph idx="1"/>
          </p:nvPr>
        </p:nvSpPr>
        <p:spPr>
          <a:xfrm>
            <a:off x="360607" y="1896256"/>
            <a:ext cx="6572343" cy="4635811"/>
          </a:xfrm>
        </p:spPr>
        <p:txBody>
          <a:bodyPr vert="horz" lIns="91440" tIns="22532" rIns="91440" bIns="45720" rtlCol="0">
            <a:normAutofit/>
          </a:bodyPr>
          <a:lstStyle/>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12 mil Muslims (half of Chinese Muslims)</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Arabic-rooted language </a:t>
            </a:r>
            <a:endParaRPr lang="en-GB" sz="2400" dirty="0"/>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Desert Landscape </a:t>
            </a:r>
          </a:p>
          <a:p>
            <a:pPr marL="294669"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dirty="0"/>
              <a:t>Ethnic groups: </a:t>
            </a:r>
          </a:p>
          <a:p>
            <a:pPr marL="589338"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800" dirty="0"/>
              <a:t>Han (45%)</a:t>
            </a:r>
          </a:p>
          <a:p>
            <a:pPr marL="589338"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800" dirty="0"/>
              <a:t>Uyghurs (41%)</a:t>
            </a:r>
          </a:p>
          <a:p>
            <a:pPr marL="589338"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800" dirty="0"/>
              <a:t>Kazakhs (6.7%)</a:t>
            </a:r>
          </a:p>
          <a:p>
            <a:pPr marL="589338" lvl="1" indent="-321457">
              <a:tabLst>
                <a:tab pos="310296" algn="l"/>
                <a:tab pos="405171" algn="l"/>
                <a:tab pos="812573" algn="l"/>
                <a:tab pos="1221091" algn="l"/>
                <a:tab pos="1628494" algn="l"/>
                <a:tab pos="2035896" algn="l"/>
                <a:tab pos="2443299" algn="l"/>
                <a:tab pos="2850701" algn="l"/>
                <a:tab pos="3258104" algn="l"/>
                <a:tab pos="3665506" algn="l"/>
                <a:tab pos="4072909" algn="l"/>
                <a:tab pos="4480311" algn="l"/>
                <a:tab pos="4887714" algn="l"/>
                <a:tab pos="5295116" algn="l"/>
                <a:tab pos="5703635" algn="l"/>
                <a:tab pos="6111038" algn="l"/>
                <a:tab pos="6518440" algn="l"/>
                <a:tab pos="6925843" algn="l"/>
                <a:tab pos="7333245" algn="l"/>
                <a:tab pos="7740648" algn="l"/>
                <a:tab pos="8148050" algn="l"/>
              </a:tabLst>
              <a:defRPr/>
            </a:pPr>
            <a:r>
              <a:rPr lang="en-GB" sz="2800" dirty="0"/>
              <a:t>Changing…</a:t>
            </a: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007" y="1532726"/>
            <a:ext cx="4148369" cy="255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Picture 1">
            <a:extLst>
              <a:ext uri="{FF2B5EF4-FFF2-40B4-BE49-F238E27FC236}">
                <a16:creationId xmlns:a16="http://schemas.microsoft.com/office/drawing/2014/main" id="{C643A688-E155-4D5B-99EE-7F451CB0DD10}"/>
              </a:ext>
            </a:extLst>
          </p:cNvPr>
          <p:cNvPicPr>
            <a:picLocks noChangeAspect="1"/>
          </p:cNvPicPr>
          <p:nvPr/>
        </p:nvPicPr>
        <p:blipFill>
          <a:blip r:embed="rId4"/>
          <a:stretch>
            <a:fillRect/>
          </a:stretch>
        </p:blipFill>
        <p:spPr>
          <a:xfrm>
            <a:off x="5314947" y="4214161"/>
            <a:ext cx="4148370" cy="2425584"/>
          </a:xfrm>
          <a:prstGeom prst="rect">
            <a:avLst/>
          </a:prstGeom>
        </p:spPr>
      </p:pic>
    </p:spTree>
    <p:extLst>
      <p:ext uri="{BB962C8B-B14F-4D97-AF65-F5344CB8AC3E}">
        <p14:creationId xmlns:p14="http://schemas.microsoft.com/office/powerpoint/2010/main" val="2160294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5755</TotalTime>
  <Words>4237</Words>
  <Application>Microsoft Office PowerPoint</Application>
  <PresentationFormat>Widescreen</PresentationFormat>
  <Paragraphs>511</Paragraphs>
  <Slides>77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Calibri</vt:lpstr>
      <vt:lpstr>Calibri Light</vt:lpstr>
      <vt:lpstr>Calisto MT</vt:lpstr>
      <vt:lpstr>Courier New</vt:lpstr>
      <vt:lpstr>Gill Sans</vt:lpstr>
      <vt:lpstr>nyt-imperial</vt:lpstr>
      <vt:lpstr>Times New Roman</vt:lpstr>
      <vt:lpstr>Office Theme</vt:lpstr>
      <vt:lpstr>The One China Myth  Xinjiang, Tibet, and Hong Kong</vt:lpstr>
      <vt:lpstr>A Guiding Thought</vt:lpstr>
      <vt:lpstr>Guiding Questions</vt:lpstr>
      <vt:lpstr>The One China Myth </vt:lpstr>
      <vt:lpstr>The One China Myth </vt:lpstr>
      <vt:lpstr>The One China Myth: Autonomy in China  </vt:lpstr>
      <vt:lpstr>The One China Myth: Autonomy in China </vt:lpstr>
      <vt:lpstr>Xinjiang Autonomous Region: Just the Facts</vt:lpstr>
      <vt:lpstr>Xinjiang is Unique: Just the Facts</vt:lpstr>
      <vt:lpstr>Xinjiang is Unique: More than Just Fun Facts</vt:lpstr>
      <vt:lpstr>Early History</vt:lpstr>
      <vt:lpstr>Modern History</vt:lpstr>
      <vt:lpstr>Modern History, Early Years of the PRC</vt:lpstr>
      <vt:lpstr>Xinjiang and the PRC</vt:lpstr>
      <vt:lpstr>Xinjiang and the PRC</vt:lpstr>
      <vt:lpstr>Xinjiang and the PRC</vt:lpstr>
      <vt:lpstr>Uyghur Repression </vt:lpstr>
      <vt:lpstr>Uyghur Repression </vt:lpstr>
      <vt:lpstr>Uyghur Repression </vt:lpstr>
      <vt:lpstr>Uyghur Reactions</vt:lpstr>
      <vt:lpstr>Uyghur Reactions: World Uyghur Congress </vt:lpstr>
      <vt:lpstr>Rebiya Kadeer &amp; The Price of Dissent</vt:lpstr>
      <vt:lpstr>Rebiya Kadeer &amp; The Price of Dissent</vt:lpstr>
      <vt:lpstr>Urumqi Protests/Riots, July 2009 </vt:lpstr>
      <vt:lpstr>Urumqi Protests/Riots, July 2009 </vt:lpstr>
      <vt:lpstr>Urumqi Protests/Riots, July 2009 </vt:lpstr>
      <vt:lpstr>Uyghur Nationalism in the Post 9/11 World </vt:lpstr>
      <vt:lpstr>Uyghur Unrest, CCP Responses</vt:lpstr>
      <vt:lpstr>In the Age of Political Amorality</vt:lpstr>
      <vt:lpstr>PowerPoint Presentation</vt:lpstr>
      <vt:lpstr>In the Age of Political Amorality</vt:lpstr>
      <vt:lpstr>In the Age of Globalization </vt:lpstr>
      <vt:lpstr>In an Age of Unrest</vt:lpstr>
      <vt:lpstr>The Struggle for Autonomy in the Tibetan SAR </vt:lpstr>
      <vt:lpstr>Tibet: Just the Facts </vt:lpstr>
      <vt:lpstr>Timeline</vt:lpstr>
      <vt:lpstr>Timeline</vt:lpstr>
      <vt:lpstr>Limits of Autonomy in the TAR:  The Dalai Lama </vt:lpstr>
      <vt:lpstr>Limits of Autonomy in the TAR: The Dalai Lama </vt:lpstr>
      <vt:lpstr>Limits of Autonomy in the TAR: Governance</vt:lpstr>
      <vt:lpstr>What Do Tibetans Want?</vt:lpstr>
      <vt:lpstr>What Are The Chinese Giving Tibet? </vt:lpstr>
      <vt:lpstr>What is the CCP Giving Tibet? Development.</vt:lpstr>
      <vt:lpstr>What is the CCP Giving Tibet? Development.</vt:lpstr>
      <vt:lpstr>What is the CCP Giving Tibet? Development.</vt:lpstr>
      <vt:lpstr>What is the CCP Giving Tibet? Development.</vt:lpstr>
      <vt:lpstr>What is the CCP Giving Tibet? Development.</vt:lpstr>
      <vt:lpstr>What is the CCP Giving Tibet? Development …and a refugee crisis</vt:lpstr>
      <vt:lpstr>PowerPoint Presentation</vt:lpstr>
      <vt:lpstr>Hong Kong: Just the Facts </vt:lpstr>
      <vt:lpstr>PowerPoint Presentation</vt:lpstr>
      <vt:lpstr>PowerPoint Presentation</vt:lpstr>
      <vt:lpstr>Politics in HKSAR: “One Country, Two Systems”</vt:lpstr>
      <vt:lpstr>Politics in HKSAR: “One Country, Two Systems”</vt:lpstr>
      <vt:lpstr>Politics in HKSAR: “One Country, Two Systems”</vt:lpstr>
      <vt:lpstr>Politics in HKSAR  </vt:lpstr>
      <vt:lpstr>Politics in HKSAR </vt:lpstr>
      <vt:lpstr>Politics in HKSAR: The Early Years of “One Country, Two Systems”</vt:lpstr>
      <vt:lpstr>Politics in HKSAR: The Early Years of “One Country, Two Systems”</vt:lpstr>
      <vt:lpstr>Politics in HKSAR: Freedom</vt:lpstr>
      <vt:lpstr>Politics in HKSAR: Freedom</vt:lpstr>
      <vt:lpstr>Snapshot of HK Economy </vt:lpstr>
      <vt:lpstr>HK Political Culture &amp; Participation   </vt:lpstr>
      <vt:lpstr>2014 Umbrella Movement &amp; Reactions </vt:lpstr>
      <vt:lpstr>2014 Umbrella Movement &amp; Reactions </vt:lpstr>
      <vt:lpstr>2014 Umbrella Movement &amp; Reactions </vt:lpstr>
      <vt:lpstr>2014 Umbrella Movement &amp; Reactions </vt:lpstr>
      <vt:lpstr>2014 Umbrella Movement &amp; Reactions </vt:lpstr>
      <vt:lpstr>2014 Umbrella Movement &amp; Reactions </vt:lpstr>
      <vt:lpstr>2019 HK Protests: Causes</vt:lpstr>
      <vt:lpstr>2019 HK Protests: Objectives </vt:lpstr>
      <vt:lpstr>2019 HK Protests</vt:lpstr>
      <vt:lpstr>2019 HK Protests</vt:lpstr>
      <vt:lpstr>2019 HK Protests</vt:lpstr>
      <vt:lpstr>2019 HK Protests</vt:lpstr>
      <vt:lpstr>The State of Play in HK</vt:lpstr>
      <vt:lpstr>Guiding Questions Reprise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Lazar</dc:creator>
  <cp:lastModifiedBy>Daniel Lazar</cp:lastModifiedBy>
  <cp:revision>144</cp:revision>
  <cp:lastPrinted>2020-01-07T12:02:32Z</cp:lastPrinted>
  <dcterms:created xsi:type="dcterms:W3CDTF">2013-11-17T12:36:23Z</dcterms:created>
  <dcterms:modified xsi:type="dcterms:W3CDTF">2021-01-03T11:29:00Z</dcterms:modified>
</cp:coreProperties>
</file>